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31"/>
  </p:notesMasterIdLst>
  <p:handoutMasterIdLst>
    <p:handoutMasterId r:id="rId32"/>
  </p:handoutMasterIdLst>
  <p:sldIdLst>
    <p:sldId id="330" r:id="rId5"/>
    <p:sldId id="684" r:id="rId6"/>
    <p:sldId id="675" r:id="rId7"/>
    <p:sldId id="676" r:id="rId8"/>
    <p:sldId id="722" r:id="rId9"/>
    <p:sldId id="682" r:id="rId10"/>
    <p:sldId id="719" r:id="rId11"/>
    <p:sldId id="717" r:id="rId12"/>
    <p:sldId id="720" r:id="rId13"/>
    <p:sldId id="679" r:id="rId14"/>
    <p:sldId id="681" r:id="rId15"/>
    <p:sldId id="680" r:id="rId16"/>
    <p:sldId id="724" r:id="rId17"/>
    <p:sldId id="723" r:id="rId18"/>
    <p:sldId id="736" r:id="rId19"/>
    <p:sldId id="739" r:id="rId20"/>
    <p:sldId id="735" r:id="rId21"/>
    <p:sldId id="730" r:id="rId22"/>
    <p:sldId id="726" r:id="rId23"/>
    <p:sldId id="740" r:id="rId24"/>
    <p:sldId id="728" r:id="rId25"/>
    <p:sldId id="737" r:id="rId26"/>
    <p:sldId id="738" r:id="rId27"/>
    <p:sldId id="729" r:id="rId28"/>
    <p:sldId id="734" r:id="rId29"/>
    <p:sldId id="707" r:id="rId30"/>
  </p:sldIdLst>
  <p:sldSz cx="12188825" cy="6858000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11">
          <p15:clr>
            <a:srgbClr val="A4A3A4"/>
          </p15:clr>
        </p15:guide>
        <p15:guide id="3" orient="horz" pos="1199">
          <p15:clr>
            <a:srgbClr val="A4A3A4"/>
          </p15:clr>
        </p15:guide>
        <p15:guide id="4" orient="horz" pos="1487">
          <p15:clr>
            <a:srgbClr val="A4A3A4"/>
          </p15:clr>
        </p15:guide>
        <p15:guide id="5" orient="horz" pos="2729">
          <p15:clr>
            <a:srgbClr val="A4A3A4"/>
          </p15:clr>
        </p15:guide>
        <p15:guide id="6" orient="horz" pos="4176">
          <p15:clr>
            <a:srgbClr val="A4A3A4"/>
          </p15:clr>
        </p15:guide>
        <p15:guide id="7" pos="3839">
          <p15:clr>
            <a:srgbClr val="A4A3A4"/>
          </p15:clr>
        </p15:guide>
        <p15:guide id="8" pos="326">
          <p15:clr>
            <a:srgbClr val="A4A3A4"/>
          </p15:clr>
        </p15:guide>
        <p15:guide id="9" pos="7067">
          <p15:clr>
            <a:srgbClr val="A4A3A4"/>
          </p15:clr>
        </p15:guide>
        <p15:guide id="10" pos="7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Conard" initials="JC" lastIdx="3" clrIdx="0"/>
  <p:cmAuthor id="1" name="Jonah Sterling" initials="JB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8A00"/>
    <a:srgbClr val="00AEEF"/>
    <a:srgbClr val="9A009A"/>
    <a:srgbClr val="5BADFF"/>
    <a:srgbClr val="FF3300"/>
    <a:srgbClr val="A6A6A6"/>
    <a:srgbClr val="FFFFFF"/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3648" autoAdjust="0"/>
  </p:normalViewPr>
  <p:slideViewPr>
    <p:cSldViewPr snapToGrid="0">
      <p:cViewPr varScale="1">
        <p:scale>
          <a:sx n="61" d="100"/>
          <a:sy n="61" d="100"/>
        </p:scale>
        <p:origin x="186" y="66"/>
      </p:cViewPr>
      <p:guideLst>
        <p:guide orient="horz" pos="2160"/>
        <p:guide orient="horz" pos="911"/>
        <p:guide orient="horz" pos="1199"/>
        <p:guide orient="horz" pos="1487"/>
        <p:guide orient="horz" pos="2729"/>
        <p:guide orient="horz" pos="4176"/>
        <p:guide pos="3839"/>
        <p:guide pos="326"/>
        <p:guide pos="7067"/>
        <p:guide pos="73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622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Windows Azure Overview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26C4AC0-4315-44D1-8268-F58D6F432E18}" type="datetimeFigureOut">
              <a:rPr lang="en-US" smtClean="0">
                <a:latin typeface="Segoe UI" pitchFamily="34" charset="0"/>
              </a:rPr>
              <a:pPr/>
              <a:t>1/19/2022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F899423-EDC2-457D-B42B-E8AC52DB47D2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3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Windows Azure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CAE3F082-F902-42D8-A765-720E172C3194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82AABF77-E2E4-44CA-BA5C-65E132CF08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3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 smtClean="0"/>
              <a:t>OSA</a:t>
            </a:r>
            <a:r>
              <a:rPr lang="zh-CN" altLang="en-US" sz="1600" dirty="0" smtClean="0"/>
              <a:t>会议录就是在各种科技会议上所发表的，论文、演讲稿、报告等与会议有关的文献。相比传统期刊，它更能够提供一个快速了解前沿知识的途径，并且更加专注在某一个研究方向。</a:t>
            </a:r>
            <a:r>
              <a:rPr lang="en-US" altLang="zh-CN" sz="1600" dirty="0" smtClean="0"/>
              <a:t>OSA</a:t>
            </a:r>
            <a:r>
              <a:rPr lang="zh-CN" altLang="en-US" sz="1600" dirty="0" smtClean="0"/>
              <a:t>每年举办４</a:t>
            </a:r>
            <a:r>
              <a:rPr lang="en-US" altLang="zh-CN" sz="1600" dirty="0" smtClean="0"/>
              <a:t>0</a:t>
            </a:r>
            <a:r>
              <a:rPr lang="zh-CN" altLang="en-US" sz="1600" dirty="0" smtClean="0"/>
              <a:t>多次会议，在这些会议中会把光学和光子学领域的科学家、工程师还有技术人员汇集在一起，让大家去共同交流光学领域最前沿的研究成果，目前也是收录超过</a:t>
            </a:r>
            <a:r>
              <a:rPr lang="en-US" altLang="zh-CN" sz="1600" dirty="0" smtClean="0"/>
              <a:t>19</a:t>
            </a:r>
            <a:r>
              <a:rPr lang="zh-CN" altLang="en-US" sz="1600" dirty="0" smtClean="0"/>
              <a:t>万篇文章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OSA</a:t>
            </a:r>
            <a:r>
              <a:rPr lang="zh-CN" altLang="en-US" dirty="0" smtClean="0"/>
              <a:t>推出了</a:t>
            </a:r>
            <a:r>
              <a:rPr lang="zh-CN" altLang="en-US" sz="1600" dirty="0" smtClean="0">
                <a:solidFill>
                  <a:schemeClr val="bg1"/>
                </a:solidFill>
              </a:rPr>
              <a:t>光学影像图库，截至目前已经收录了</a:t>
            </a:r>
            <a:r>
              <a:rPr lang="en-US" altLang="zh-CN" sz="1600" dirty="0" smtClean="0">
                <a:solidFill>
                  <a:schemeClr val="bg1"/>
                </a:solidFill>
              </a:rPr>
              <a:t>120</a:t>
            </a:r>
            <a:r>
              <a:rPr lang="zh-CN" altLang="en-US" sz="1600" dirty="0" smtClean="0">
                <a:solidFill>
                  <a:schemeClr val="bg1"/>
                </a:solidFill>
              </a:rPr>
              <a:t>多万张图片，每张图片都可以快速链接到来源的文章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三种经典图书：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激光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美国光学会</a:t>
            </a:r>
            <a:r>
              <a:rPr lang="en-US" altLang="zh-CN" dirty="0" smtClean="0"/>
              <a:t>-</a:t>
            </a:r>
            <a:r>
              <a:rPr lang="zh-CN" altLang="en-US" dirty="0" smtClean="0"/>
              <a:t>百年光学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光学和光子学新闻百年系列电子书</a:t>
            </a:r>
            <a:r>
              <a:rPr lang="en-US" altLang="zh-CN" dirty="0" smtClean="0"/>
              <a:t>》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仅包含在</a:t>
            </a:r>
            <a:r>
              <a:rPr lang="en-US" altLang="zh-CN" dirty="0" smtClean="0"/>
              <a:t>Optics </a:t>
            </a:r>
            <a:r>
              <a:rPr lang="en-US" altLang="zh-CN" dirty="0" err="1" smtClean="0"/>
              <a:t>Infobase</a:t>
            </a:r>
            <a:r>
              <a:rPr lang="en-US" altLang="zh-CN" dirty="0" smtClean="0"/>
              <a:t> Premium</a:t>
            </a:r>
            <a:r>
              <a:rPr lang="zh-CN" altLang="en-US" dirty="0" smtClean="0"/>
              <a:t>采购包中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3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5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在</a:t>
            </a:r>
            <a:r>
              <a:rPr lang="en-US" altLang="zh-CN" dirty="0" smtClean="0"/>
              <a:t>special collections</a:t>
            </a:r>
            <a:r>
              <a:rPr lang="zh-CN" altLang="en-US" dirty="0" smtClean="0"/>
              <a:t>中，集合了部分期刊或者出版社整体建立的主题文集，包括获奖作者文章或高被引文章。古人说以史为鉴可以知兴替。对科研人员来说，查看权威作者各阶段的成果，是很有启发性的。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61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7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26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2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6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32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点击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Author information</a:t>
            </a: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可查看作者信息和通讯作者的邮箱</a:t>
            </a:r>
          </a:p>
          <a:p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点击左栏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Equations</a:t>
            </a: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：查看文中的所有公式，也可显示公式的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MathML</a:t>
            </a: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代码</a:t>
            </a:r>
            <a:endParaRPr lang="zh-CN" altLang="zh-CN" sz="16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44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点击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Get PDF</a:t>
            </a: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下载全文；如果需要引用这篇文章，点击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Get Citation</a:t>
            </a: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获取引文信息。</a:t>
            </a:r>
          </a:p>
          <a:p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在文章右栏查看与本文研究方向相似的其他文章，或点击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Related Topics</a:t>
            </a: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下方的主题链接浏览更多文章。</a:t>
            </a:r>
            <a:endParaRPr lang="zh-CN" altLang="zh-CN" sz="16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76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6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08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6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35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看到这个不要慌，不会很频繁的出现。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09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每种期刊的</a:t>
            </a:r>
            <a:r>
              <a:rPr lang="en-US" altLang="zh-CN" sz="1600" dirty="0" smtClean="0">
                <a:solidFill>
                  <a:schemeClr val="bg1"/>
                </a:solidFill>
              </a:rPr>
              <a:t>About</a:t>
            </a:r>
            <a:r>
              <a:rPr lang="zh-CN" altLang="en-US" sz="1600" dirty="0" smtClean="0">
                <a:solidFill>
                  <a:schemeClr val="bg1"/>
                </a:solidFill>
              </a:rPr>
              <a:t>页面都有主编、编辑团队和审稿周期中位数等信息。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BC72-D3E6-47C6-BEDC-2A5D09DAB54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81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1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3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OSA</a:t>
            </a: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所涉及的学科除了</a:t>
            </a:r>
            <a:r>
              <a:rPr kumimoji="0" lang="zh-CN" altLang="en-US" sz="11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物理之外还包括工程技术、医学、化学</a:t>
            </a:r>
            <a:r>
              <a:rPr kumimoji="0" lang="zh-CN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、材料科学、光谱学、电信学</a:t>
            </a:r>
            <a:r>
              <a:rPr lang="zh-CN" altLang="en-US" sz="11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</a:t>
            </a:r>
            <a:r>
              <a:rPr lang="zh-CN" altLang="en-US" sz="1100" dirty="0" smtClean="0">
                <a:latin typeface="Times New Roman" pitchFamily="18" charset="0"/>
                <a:ea typeface="+mn-ea"/>
                <a:cs typeface="Times New Roman" pitchFamily="18" charset="0"/>
              </a:rPr>
              <a:t>。不管</a:t>
            </a:r>
            <a:r>
              <a:rPr lang="zh-CN" altLang="en-US" sz="11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是光纤、通信、医疗成像或者是癌症研究，和</a:t>
            </a:r>
            <a:r>
              <a:rPr lang="zh-CN" altLang="en-US" sz="11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光学、光子学有关的研究都是比较热门的，并且一直在</a:t>
            </a:r>
            <a:r>
              <a:rPr lang="zh-CN" altLang="en-US" sz="11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推动我们</a:t>
            </a:r>
            <a:r>
              <a:rPr lang="zh-CN" altLang="en-US" sz="11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社会的发展。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1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~</a:t>
            </a:r>
            <a:r>
              <a:rPr lang="zh-CN" altLang="en-US" dirty="0" smtClean="0"/>
              <a:t>它们都是在光学、光子学领域有很大的权威性的专业期刊</a:t>
            </a:r>
            <a:endParaRPr lang="en-US" dirty="0" smtClean="0"/>
          </a:p>
          <a:p>
            <a:r>
              <a:rPr kumimoji="0" lang="en-US" altLang="zh-CN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Advances in Optics and Photonics 《</a:t>
            </a:r>
            <a:r>
              <a:rPr kumimoji="0" lang="zh-CN" alt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光学和光子学研究进展</a:t>
            </a:r>
            <a:r>
              <a:rPr kumimoji="0" lang="en-US" altLang="zh-CN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》- </a:t>
            </a:r>
            <a:r>
              <a:rPr lang="zh-CN" altLang="en-US" sz="1600" dirty="0" smtClean="0">
                <a:solidFill>
                  <a:schemeClr val="bg1"/>
                </a:solidFill>
              </a:rPr>
              <a:t>出版评论型的文章和多媒体教程，适合学生，研究人员，老师、工程师等进行阅读。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en-US" altLang="zh-CN" b="0" dirty="0" smtClean="0"/>
              <a:t>Optics Express </a:t>
            </a:r>
            <a:r>
              <a:rPr lang="en-US" altLang="zh-CN" sz="1600" b="0" i="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《</a:t>
            </a:r>
            <a:r>
              <a:rPr lang="zh-CN" altLang="en-US" sz="1600" b="0" i="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光学快讯</a:t>
            </a:r>
            <a:r>
              <a:rPr lang="en-US" altLang="zh-CN" sz="1600" b="0" i="0" u="none" strike="noStrike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》</a:t>
            </a:r>
            <a:r>
              <a:rPr lang="zh-CN" altLang="en-US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快速发表创新性研究，对于被接收的稿件，从投稿到发表为</a:t>
            </a:r>
            <a:r>
              <a:rPr lang="en-US" altLang="zh-CN" dirty="0" smtClean="0"/>
              <a:t>69</a:t>
            </a:r>
            <a:r>
              <a:rPr lang="zh-CN" altLang="en-US" dirty="0" smtClean="0"/>
              <a:t>天。</a:t>
            </a:r>
            <a:endParaRPr lang="en-US" altLang="zh-CN" dirty="0" smtClean="0"/>
          </a:p>
          <a:p>
            <a:r>
              <a:rPr lang="en-US" altLang="zh-CN" b="0" dirty="0" err="1" smtClean="0"/>
              <a:t>Optica</a:t>
            </a:r>
            <a:r>
              <a:rPr lang="en-US" altLang="zh-CN" b="0" dirty="0" smtClean="0"/>
              <a:t>《</a:t>
            </a:r>
            <a:r>
              <a:rPr lang="zh-CN" altLang="en-US" b="0" dirty="0" smtClean="0"/>
              <a:t>光学设计</a:t>
            </a:r>
            <a:r>
              <a:rPr lang="en-US" altLang="zh-CN" b="0" dirty="0" smtClean="0"/>
              <a:t>》-</a:t>
            </a:r>
            <a:r>
              <a:rPr lang="zh-CN" altLang="en-US" b="0" dirty="0" smtClean="0"/>
              <a:t>近年来很受光学领域认可的期刊，</a:t>
            </a:r>
            <a:r>
              <a:rPr lang="zh-CN" altLang="en-US" sz="16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编辑对文章的质量把控很严格，</a:t>
            </a:r>
            <a:r>
              <a:rPr lang="zh-CN" altLang="en-US" b="0" dirty="0" smtClean="0"/>
              <a:t>每年只刊登</a:t>
            </a:r>
            <a:r>
              <a:rPr lang="en-US" altLang="zh-CN" b="0" dirty="0" smtClean="0"/>
              <a:t>100</a:t>
            </a:r>
            <a:r>
              <a:rPr lang="zh-CN" altLang="en-US" b="0" dirty="0" smtClean="0"/>
              <a:t>篇左右的论文</a:t>
            </a:r>
            <a:endParaRPr lang="en-US" altLang="zh-CN" b="0" dirty="0" smtClean="0"/>
          </a:p>
          <a:p>
            <a:r>
              <a:rPr lang="zh-CN" altLang="en-US" b="0" dirty="0" smtClean="0"/>
              <a:t>所有期刊均经过同行评审。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ABF77-E2E4-44CA-BA5C-65E132CF08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76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100" dirty="0" smtClean="0">
                <a:latin typeface="Segoe UI" pitchFamily="34" charset="0"/>
              </a:rPr>
              <a:t>排名、占比  从这里也可以看出</a:t>
            </a:r>
            <a:r>
              <a:rPr lang="en-US" altLang="zh-CN" sz="1100" dirty="0" smtClean="0">
                <a:latin typeface="Segoe UI" pitchFamily="34" charset="0"/>
              </a:rPr>
              <a:t>OSA</a:t>
            </a:r>
            <a:r>
              <a:rPr lang="zh-CN" altLang="en-US" sz="1100" dirty="0" smtClean="0">
                <a:latin typeface="Segoe UI" pitchFamily="34" charset="0"/>
              </a:rPr>
              <a:t>在光学、光子学领域中贡献的文献数量，这个体量是很大的，并且被引量也能看出业界对</a:t>
            </a:r>
            <a:r>
              <a:rPr lang="en-US" altLang="zh-CN" sz="1100" dirty="0" smtClean="0">
                <a:latin typeface="Segoe UI" pitchFamily="34" charset="0"/>
              </a:rPr>
              <a:t>OSA</a:t>
            </a:r>
            <a:r>
              <a:rPr lang="zh-CN" altLang="en-US" sz="1100" dirty="0" smtClean="0">
                <a:latin typeface="Segoe UI" pitchFamily="34" charset="0"/>
              </a:rPr>
              <a:t>期刊的认可</a:t>
            </a:r>
            <a:endParaRPr lang="en-US" sz="1100" dirty="0">
              <a:latin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0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113" y="2234114"/>
            <a:ext cx="8373521" cy="135919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660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113" y="4612341"/>
            <a:ext cx="5454333" cy="1144929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60375" indent="0">
              <a:buFont typeface="Arial" pitchFamily="34" charset="0"/>
              <a:buNone/>
              <a:defRPr/>
            </a:lvl2pPr>
            <a:lvl3pPr marL="855663" indent="0">
              <a:buFont typeface="Arial" pitchFamily="34" charset="0"/>
              <a:buNone/>
              <a:defRPr/>
            </a:lvl3pPr>
            <a:lvl4pPr marL="1258888" indent="0">
              <a:buFont typeface="Arial" pitchFamily="34" charset="0"/>
              <a:buNone/>
              <a:defRPr/>
            </a:lvl4pPr>
            <a:lvl5pPr marL="1604963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val="1544915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llouts - J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15070"/>
            <a:ext cx="10448925" cy="74789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9200" y="1895903"/>
            <a:ext cx="10448925" cy="1533096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solidFill>
                  <a:schemeClr val="bg1"/>
                </a:soli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 rot="16200000">
            <a:off x="-3129098" y="3129097"/>
            <a:ext cx="6858001" cy="5998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1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79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 - J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31596" y="3271520"/>
            <a:ext cx="6222365" cy="2641600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solidFill>
                  <a:schemeClr val="bg1"/>
                </a:soli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1258888" indent="-403225">
              <a:buSzPct val="80000"/>
              <a:buFontTx/>
              <a:buBlip>
                <a:blip r:embed="rId3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3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3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0589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Blank - J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1" y="0"/>
            <a:ext cx="12212763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0591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J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60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2" y="402776"/>
            <a:ext cx="11149013" cy="74789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2" y="1370525"/>
            <a:ext cx="11149013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solidFill>
                  <a:schemeClr val="bg1"/>
                </a:soli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12188825" cy="45719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2"/>
          <a:stretch/>
        </p:blipFill>
        <p:spPr>
          <a:xfrm rot="10800000">
            <a:off x="11355786" y="-8278"/>
            <a:ext cx="846001" cy="834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33012" y="-8277"/>
            <a:ext cx="1666075" cy="83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0237" y="-8277"/>
            <a:ext cx="1666075" cy="8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6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Background -J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2253803" y="2455231"/>
            <a:ext cx="9935022" cy="2104837"/>
          </a:xfrm>
          <a:prstGeom prst="rect">
            <a:avLst/>
          </a:prstGeom>
          <a:solidFill>
            <a:srgbClr val="00AEEF">
              <a:alpha val="25098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54864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6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2455230"/>
            <a:ext cx="2253803" cy="2104837"/>
            <a:chOff x="-1" y="2455231"/>
            <a:chExt cx="2253803" cy="210483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-1" y="2455231"/>
              <a:ext cx="2253803" cy="2104837"/>
            </a:xfrm>
            <a:prstGeom prst="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18288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demo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88" y="2847133"/>
              <a:ext cx="1140731" cy="1140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291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0"/>
            <a:ext cx="12212763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8490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5680" y="2602279"/>
            <a:ext cx="4205288" cy="1523494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124" y="4352656"/>
            <a:ext cx="4205289" cy="461665"/>
          </a:xfrm>
        </p:spPr>
        <p:txBody>
          <a:bodyPr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40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420707" y="3364026"/>
            <a:ext cx="3340955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ctr">
              <a:buFont typeface="Arial" pitchFamily="34" charset="0"/>
              <a:buNone/>
              <a:defRPr lang="en-US" sz="6000" dirty="0" smtClean="0">
                <a:solidFill>
                  <a:srgbClr val="00B0F0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video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7174523" y="1504001"/>
            <a:ext cx="3890599" cy="3720051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agon 14"/>
          <p:cNvSpPr/>
          <p:nvPr userDrawn="1"/>
        </p:nvSpPr>
        <p:spPr bwMode="auto">
          <a:xfrm rot="19780699">
            <a:off x="2851262" y="1058870"/>
            <a:ext cx="2423355" cy="2089099"/>
          </a:xfrm>
          <a:prstGeom prst="hexagon">
            <a:avLst>
              <a:gd name="adj" fmla="val 28905"/>
              <a:gd name="vf" fmla="val 115470"/>
            </a:avLst>
          </a:prstGeom>
          <a:solidFill>
            <a:srgbClr val="00AEEF">
              <a:alpha val="20000"/>
            </a:srgbClr>
          </a:solidFill>
          <a:ln>
            <a:noFill/>
            <a:headEnd type="none" w="med" len="med"/>
            <a:tailEnd type="none" w="med" len="med"/>
          </a:ln>
          <a:effectLst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Hexagon 15"/>
          <p:cNvSpPr/>
          <p:nvPr userDrawn="1"/>
        </p:nvSpPr>
        <p:spPr bwMode="auto">
          <a:xfrm rot="19780699">
            <a:off x="1718820" y="3260114"/>
            <a:ext cx="3016895" cy="2742701"/>
          </a:xfrm>
          <a:prstGeom prst="hexagon">
            <a:avLst>
              <a:gd name="adj" fmla="val 28905"/>
              <a:gd name="vf" fmla="val 115470"/>
            </a:avLst>
          </a:prstGeom>
          <a:solidFill>
            <a:srgbClr val="FF8A00">
              <a:alpha val="10196"/>
            </a:srgbClr>
          </a:solidFill>
          <a:ln>
            <a:noFill/>
            <a:headEnd type="none" w="med" len="med"/>
            <a:tailEnd type="none" w="med" len="med"/>
          </a:ln>
          <a:effectLst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Hexagon 16"/>
          <p:cNvSpPr/>
          <p:nvPr userDrawn="1"/>
        </p:nvSpPr>
        <p:spPr bwMode="auto">
          <a:xfrm rot="19780699">
            <a:off x="682769" y="1413760"/>
            <a:ext cx="1100134" cy="948391"/>
          </a:xfrm>
          <a:prstGeom prst="hexagon">
            <a:avLst>
              <a:gd name="adj" fmla="val 28905"/>
              <a:gd name="vf" fmla="val 115470"/>
            </a:avLst>
          </a:prstGeom>
          <a:solidFill>
            <a:srgbClr val="ED1E79">
              <a:alpha val="30196"/>
            </a:srgbClr>
          </a:solidFill>
          <a:ln>
            <a:noFill/>
            <a:headEnd type="none" w="med" len="med"/>
            <a:tailEnd type="none" w="med" len="med"/>
          </a:ln>
          <a:effectLst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Hexagon 17"/>
          <p:cNvSpPr/>
          <p:nvPr userDrawn="1"/>
        </p:nvSpPr>
        <p:spPr bwMode="auto">
          <a:xfrm rot="19780699">
            <a:off x="4786347" y="1481185"/>
            <a:ext cx="3403136" cy="2933738"/>
          </a:xfrm>
          <a:prstGeom prst="hexagon">
            <a:avLst>
              <a:gd name="adj" fmla="val 28905"/>
              <a:gd name="vf" fmla="val 115470"/>
            </a:avLst>
          </a:prstGeom>
          <a:solidFill>
            <a:srgbClr val="92D050">
              <a:alpha val="10196"/>
            </a:srgbClr>
          </a:solidFill>
          <a:ln>
            <a:noFill/>
            <a:headEnd type="none" w="med" len="med"/>
            <a:tailEnd type="none" w="med" len="med"/>
          </a:ln>
          <a:effectLst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12188825" cy="45719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2"/>
          <a:stretch/>
        </p:blipFill>
        <p:spPr>
          <a:xfrm rot="10800000">
            <a:off x="11355786" y="-8278"/>
            <a:ext cx="846001" cy="83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33012" y="-8277"/>
            <a:ext cx="1666075" cy="834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0237" y="-8277"/>
            <a:ext cx="1666075" cy="8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93E-6 -3.05273E-7 L -3.4193E-6 -0.146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3025E-6 -3.18224E-6 L 1.43025E-6 -0.10083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209E-6 -8.23312E-7 L 3.61209E-6 -0.1248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2.0629E-6 L -2.22222E-6 -0.299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2" y="494600"/>
            <a:ext cx="11149013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13800"/>
            <a:ext cx="11149012" cy="297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56" r:id="rId2"/>
    <p:sldLayoutId id="2147483757" r:id="rId3"/>
    <p:sldLayoutId id="2147483758" r:id="rId4"/>
    <p:sldLayoutId id="2147483732" r:id="rId5"/>
    <p:sldLayoutId id="2147483759" r:id="rId6"/>
    <p:sldLayoutId id="2147483768" r:id="rId7"/>
    <p:sldLayoutId id="2147483769" r:id="rId8"/>
    <p:sldLayoutId id="2147483770" r:id="rId9"/>
    <p:sldLayoutId id="2147483771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solidFill>
            <a:schemeClr val="bg1"/>
          </a:soli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rgbClr val="92D050"/>
        </a:buClr>
        <a:buSzPct val="120000"/>
        <a:buFont typeface="Arial" pitchFamily="34" charset="0"/>
        <a:buChar char="•"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Clr>
          <a:srgbClr val="92D050"/>
        </a:buClr>
        <a:buSzPct val="120000"/>
        <a:buFont typeface="Arial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Clr>
          <a:srgbClr val="92D050"/>
        </a:buClr>
        <a:buSzPct val="120000"/>
        <a:buFont typeface="Arial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92D050"/>
        </a:buClr>
        <a:buSzPct val="12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92D050"/>
        </a:buClr>
        <a:buSzPct val="12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apublishing.org/i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bank.osa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group.com.c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group.com.cn/o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g.optica.org/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3764" y="1992371"/>
            <a:ext cx="10921961" cy="1878252"/>
          </a:xfrm>
        </p:spPr>
        <p:txBody>
          <a:bodyPr/>
          <a:lstStyle/>
          <a:p>
            <a:r>
              <a:rPr lang="en-US" altLang="zh-CN" sz="6000" cap="all" dirty="0" err="1" smtClean="0"/>
              <a:t>Optica</a:t>
            </a:r>
            <a:r>
              <a:rPr lang="en-US" altLang="zh-CN" sz="6000" cap="all" dirty="0" smtClean="0"/>
              <a:t> (</a:t>
            </a:r>
            <a:r>
              <a:rPr sz="6000" cap="all" dirty="0" smtClean="0"/>
              <a:t>OSA) </a:t>
            </a:r>
            <a:r>
              <a:rPr lang="zh-CN" altLang="en-US" sz="6000" cap="all" dirty="0" smtClean="0"/>
              <a:t>数据库使用指南</a:t>
            </a:r>
            <a:endParaRPr lang="en-US" sz="6000" cap="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93764" y="5249517"/>
            <a:ext cx="5454333" cy="86600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cs typeface="Segoe UI Semibold" panose="020B0702040204020203" pitchFamily="34" charset="0"/>
              </a:rPr>
              <a:t>iGroup</a:t>
            </a:r>
            <a:r>
              <a:rPr lang="zh-CN" altLang="en-US" sz="2000" dirty="0" smtClean="0">
                <a:cs typeface="Segoe UI Semibold" panose="020B0702040204020203" pitchFamily="34" charset="0"/>
              </a:rPr>
              <a:t>中国</a:t>
            </a:r>
            <a:r>
              <a:rPr lang="en-US" altLang="zh-CN" sz="2000" dirty="0" smtClean="0">
                <a:cs typeface="Segoe UI Semibold" panose="020B0702040204020203" pitchFamily="34" charset="0"/>
              </a:rPr>
              <a:t>·</a:t>
            </a:r>
            <a:r>
              <a:rPr lang="zh-CN" altLang="en-US" sz="2000" dirty="0" smtClean="0">
                <a:cs typeface="Segoe UI Semibold" panose="020B0702040204020203" pitchFamily="34" charset="0"/>
              </a:rPr>
              <a:t>长煦信息技术咨询（上海）有限公司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cs typeface="Segoe UI Semibold" panose="020B0702040204020203" pitchFamily="34" charset="0"/>
              </a:rPr>
              <a:t>2021/11</a:t>
            </a:r>
          </a:p>
        </p:txBody>
      </p:sp>
    </p:spTree>
    <p:extLst>
      <p:ext uri="{BB962C8B-B14F-4D97-AF65-F5344CB8AC3E}">
        <p14:creationId xmlns:p14="http://schemas.microsoft.com/office/powerpoint/2010/main" val="4029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20979" y="2893147"/>
            <a:ext cx="6877501" cy="2077492"/>
          </a:xfrm>
        </p:spPr>
        <p:txBody>
          <a:bodyPr/>
          <a:lstStyle/>
          <a:p>
            <a:pPr marL="460375" indent="-457200">
              <a:lnSpc>
                <a:spcPct val="100000"/>
              </a:lnSpc>
              <a:buFont typeface="Wingdings" pitchFamily="2" charset="2"/>
              <a:buChar char="ß"/>
            </a:pPr>
            <a:r>
              <a:rPr lang="zh-CN" altLang="en-US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反映了光学领域的最新进展和动态</a:t>
            </a:r>
          </a:p>
          <a:p>
            <a:pPr marL="460375" indent="-457200">
              <a:lnSpc>
                <a:spcPct val="100000"/>
              </a:lnSpc>
              <a:buFont typeface="Wingdings" pitchFamily="2" charset="2"/>
              <a:buChar char="ß"/>
            </a:pPr>
            <a:r>
              <a:rPr lang="zh-CN" altLang="en-US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收录了自</a:t>
            </a:r>
            <a:r>
              <a:rPr lang="en-US" altLang="zh-CN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1979</a:t>
            </a:r>
            <a:r>
              <a:rPr lang="zh-CN" altLang="en-US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年以来</a:t>
            </a:r>
            <a:r>
              <a:rPr lang="en-US" altLang="zh-CN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多次会议产生的会议录、工超过</a:t>
            </a:r>
            <a:r>
              <a:rPr lang="en-US" altLang="zh-CN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190,000 </a:t>
            </a:r>
            <a:r>
              <a:rPr lang="zh-CN" altLang="en-US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篇文章</a:t>
            </a:r>
          </a:p>
          <a:p>
            <a:pPr marL="460375" indent="-457200">
              <a:lnSpc>
                <a:spcPct val="100000"/>
              </a:lnSpc>
              <a:buFont typeface="Wingdings" pitchFamily="2" charset="2"/>
              <a:buChar char="ß"/>
            </a:pPr>
            <a:r>
              <a:rPr lang="zh-CN" altLang="en-US" sz="2400" b="1" dirty="0" smtClean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汇集了光学和光子学领域的科学家、工程师、教育家、技术人员及商业领袖的文章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516089"/>
            <a:ext cx="2836217" cy="39545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00664" y="1767654"/>
            <a:ext cx="83131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259200" defTabSz="91440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2000" i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OSA Topical Meetings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主题会议录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171450" lvl="0" indent="-259200" defTabSz="91440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2000" i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OSA Major Meetings Series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行业会议录系列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pic>
        <p:nvPicPr>
          <p:cNvPr id="7" name="Picture 2" descr="c:\users\igroup\appdata\roaming\360se6\User Data\temp\conference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100" y="1992429"/>
            <a:ext cx="1704975" cy="2247901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FF33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72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美国光学学会</a:t>
            </a:r>
            <a:r>
              <a:rPr lang="en-US" altLang="zh-CN" sz="2800" b="1" spc="-100" dirty="0" err="1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：会议录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6942" y="2932152"/>
            <a:ext cx="57205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Windows Azure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899553"/>
            <a:ext cx="5220000" cy="400110"/>
          </a:xfrm>
          <a:prstGeom prst="rect">
            <a:avLst/>
          </a:prstGeom>
          <a:solidFill>
            <a:srgbClr val="92D050"/>
          </a:solidFill>
        </p:spPr>
        <p:txBody>
          <a:bodyPr wrap="square" anchor="ctr" anchorCtr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Optics Image Bank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（光学影像图库）</a:t>
            </a:r>
          </a:p>
        </p:txBody>
      </p:sp>
      <p:pic>
        <p:nvPicPr>
          <p:cNvPr id="12290" name="Picture 2" descr="https://www.osapublishing.org/getImage.cfm?img=OG0kcC5tZWRpdW0sb3B0aWNhLTMtMTAtMTA0OC1nMD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388" y="2468673"/>
            <a:ext cx="5535063" cy="2103328"/>
          </a:xfrm>
          <a:prstGeom prst="rect">
            <a:avLst/>
          </a:prstGeom>
          <a:noFill/>
        </p:spPr>
      </p:pic>
      <p:pic>
        <p:nvPicPr>
          <p:cNvPr id="12292" name="Picture 4" descr="https://www.osapublishing.org/getImage.cfm?img=QC5tZWRpdW0sb2wtMzYtMTUtMjk0OS1nMD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3946" y="2460843"/>
            <a:ext cx="5654879" cy="2111155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FF33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72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美国光学学会</a:t>
            </a:r>
            <a:r>
              <a:rPr lang="en-US" altLang="zh-CN" sz="2800" b="1" spc="-100" dirty="0" err="1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：其他产品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6942" y="2932152"/>
            <a:ext cx="57205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Windows Azure</a:t>
            </a:r>
          </a:p>
        </p:txBody>
      </p:sp>
      <p:pic>
        <p:nvPicPr>
          <p:cNvPr id="11" name="Picture 2" descr="c:\users\igroup\appdata\roaming\360se6\User Data\temp\laser-sie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641" y="2444355"/>
            <a:ext cx="1470559" cy="2080348"/>
          </a:xfrm>
          <a:prstGeom prst="rect">
            <a:avLst/>
          </a:prstGeom>
          <a:noFill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44" y="2461365"/>
            <a:ext cx="1472649" cy="20948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1" b="1616"/>
          <a:stretch>
            <a:fillRect/>
          </a:stretch>
        </p:blipFill>
        <p:spPr>
          <a:xfrm>
            <a:off x="5152940" y="2454240"/>
            <a:ext cx="7035885" cy="207944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FF33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72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美国光学学会</a:t>
            </a:r>
            <a:r>
              <a:rPr lang="en-US" altLang="zh-CN" sz="2800" b="1" spc="-100" dirty="0" err="1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：其他产品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899553"/>
            <a:ext cx="6580094" cy="400110"/>
          </a:xfrm>
          <a:prstGeom prst="rect">
            <a:avLst/>
          </a:prstGeom>
          <a:solidFill>
            <a:srgbClr val="92D050"/>
          </a:solidFill>
        </p:spPr>
        <p:txBody>
          <a:bodyPr wrap="square" anchor="ctr" anchorCtr="0">
            <a:spAutoFit/>
          </a:bodyPr>
          <a:lstStyle/>
          <a:p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Lasers</a:t>
            </a:r>
            <a:r>
              <a:rPr lang="en-US" altLang="zh-C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OSA Century of Optics, OPN Centennial </a:t>
            </a:r>
            <a:r>
              <a:rPr lang="en-US" altLang="zh-CN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eBooklets</a:t>
            </a:r>
            <a:endParaRPr lang="zh-CN" alt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370691" y="2005689"/>
            <a:ext cx="3470346" cy="1938514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274320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数据库使用</a:t>
            </a:r>
          </a:p>
          <a:p>
            <a:pPr marL="0" lvl="1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平台简介、功能演示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918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数据库使用：首页导航栏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509131" y="4920209"/>
            <a:ext cx="7170561" cy="152846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数据库</a:t>
            </a:r>
            <a:r>
              <a:rPr lang="zh-CN" altLang="en-US" sz="2000" dirty="0">
                <a:solidFill>
                  <a:schemeClr val="bg1"/>
                </a:solidFill>
              </a:rPr>
              <a:t>导航栏的</a:t>
            </a:r>
            <a:r>
              <a:rPr lang="en-US" altLang="zh-CN" sz="2000" dirty="0">
                <a:solidFill>
                  <a:schemeClr val="bg1"/>
                </a:solidFill>
              </a:rPr>
              <a:t>Journals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</a:rPr>
              <a:t>Conference</a:t>
            </a:r>
            <a:r>
              <a:rPr lang="zh-CN" altLang="en-US" sz="2000" dirty="0">
                <a:solidFill>
                  <a:schemeClr val="bg1"/>
                </a:solidFill>
              </a:rPr>
              <a:t>以及</a:t>
            </a:r>
            <a:r>
              <a:rPr lang="en-US" altLang="zh-CN" sz="2000" dirty="0">
                <a:solidFill>
                  <a:schemeClr val="bg1"/>
                </a:solidFill>
              </a:rPr>
              <a:t>Other Resources</a:t>
            </a:r>
            <a:r>
              <a:rPr lang="zh-CN" altLang="en-US" sz="2000" dirty="0">
                <a:solidFill>
                  <a:schemeClr val="bg1"/>
                </a:solidFill>
              </a:rPr>
              <a:t>下面的</a:t>
            </a:r>
            <a:r>
              <a:rPr lang="en-US" altLang="zh-CN" sz="2000" dirty="0">
                <a:solidFill>
                  <a:schemeClr val="bg1"/>
                </a:solidFill>
              </a:rPr>
              <a:t>Optics </a:t>
            </a:r>
            <a:r>
              <a:rPr lang="en-US" altLang="zh-CN" sz="2000" dirty="0" err="1">
                <a:solidFill>
                  <a:schemeClr val="bg1"/>
                </a:solidFill>
              </a:rPr>
              <a:t>ImageBank</a:t>
            </a:r>
            <a:r>
              <a:rPr lang="zh-CN" altLang="en-US" sz="2000" dirty="0">
                <a:solidFill>
                  <a:schemeClr val="bg1"/>
                </a:solidFill>
              </a:rPr>
              <a:t>和</a:t>
            </a:r>
            <a:r>
              <a:rPr lang="en-US" altLang="zh-CN" sz="2000" dirty="0">
                <a:solidFill>
                  <a:schemeClr val="bg1"/>
                </a:solidFill>
              </a:rPr>
              <a:t>Bookshelf</a:t>
            </a:r>
            <a:r>
              <a:rPr lang="zh-CN" altLang="en-US" sz="2000" dirty="0">
                <a:solidFill>
                  <a:schemeClr val="bg1"/>
                </a:solidFill>
              </a:rPr>
              <a:t>分别对应期刊、会议录（含讲演视频）、光学影像图库和电子书。</a:t>
            </a:r>
          </a:p>
        </p:txBody>
      </p:sp>
      <p:pic>
        <p:nvPicPr>
          <p:cNvPr id="6" name="图片 5" descr="C:\Users\maryann\AppData\Local\Temp\WeChat Files\49a297898a12f2a25a5c1ad5d6ec1c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63" y="1343019"/>
            <a:ext cx="9713362" cy="357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67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8655" t="10071" r="48982" b="14645"/>
          <a:stretch/>
        </p:blipFill>
        <p:spPr>
          <a:xfrm>
            <a:off x="135389" y="1299033"/>
            <a:ext cx="5511907" cy="522039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数据库使用：首页导航栏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855368" y="4984377"/>
            <a:ext cx="6086261" cy="152846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bg1"/>
                </a:solidFill>
              </a:rPr>
              <a:t>Other Resources</a:t>
            </a:r>
            <a:r>
              <a:rPr lang="zh-CN" altLang="en-US" sz="2000" dirty="0">
                <a:solidFill>
                  <a:schemeClr val="bg1"/>
                </a:solidFill>
              </a:rPr>
              <a:t>下面</a:t>
            </a:r>
            <a:r>
              <a:rPr lang="zh-CN" altLang="en-US" sz="2000" dirty="0" smtClean="0">
                <a:solidFill>
                  <a:schemeClr val="bg1"/>
                </a:solidFill>
              </a:rPr>
              <a:t>的</a:t>
            </a:r>
            <a:r>
              <a:rPr lang="en-US" altLang="zh-CN" sz="2000" dirty="0" smtClean="0">
                <a:solidFill>
                  <a:schemeClr val="bg1"/>
                </a:solidFill>
              </a:rPr>
              <a:t>Special Collections</a:t>
            </a:r>
            <a:r>
              <a:rPr lang="zh-CN" altLang="en-US" sz="2000" dirty="0" smtClean="0">
                <a:solidFill>
                  <a:schemeClr val="bg1"/>
                </a:solidFill>
              </a:rPr>
              <a:t>集合</a:t>
            </a:r>
            <a:r>
              <a:rPr lang="zh-CN" altLang="en-US" sz="2000" dirty="0">
                <a:solidFill>
                  <a:schemeClr val="bg1"/>
                </a:solidFill>
              </a:rPr>
              <a:t>了部分</a:t>
            </a:r>
            <a:r>
              <a:rPr lang="zh-CN" altLang="en-US" sz="2000" dirty="0" smtClean="0">
                <a:solidFill>
                  <a:schemeClr val="bg1"/>
                </a:solidFill>
              </a:rPr>
              <a:t>期刊出版社</a:t>
            </a:r>
            <a:r>
              <a:rPr lang="zh-CN" altLang="en-US" sz="2000" dirty="0">
                <a:solidFill>
                  <a:schemeClr val="bg1"/>
                </a:solidFill>
              </a:rPr>
              <a:t>整体建立的主题文集，包括获奖作者文章和高被引文章。</a:t>
            </a:r>
          </a:p>
        </p:txBody>
      </p:sp>
      <p:pic>
        <p:nvPicPr>
          <p:cNvPr id="5" name="图片 4" descr="C:\Users\maryann\AppData\Local\Temp\WeChat Files\c2b2903ea7de8918a39571f676e7af4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/>
          <a:stretch/>
        </p:blipFill>
        <p:spPr bwMode="auto">
          <a:xfrm>
            <a:off x="5123793" y="1299033"/>
            <a:ext cx="7065032" cy="34973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785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数据库使用：首页导航栏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40632" y="1239402"/>
            <a:ext cx="3080084" cy="21294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/>
                </a:solidFill>
              </a:rPr>
              <a:t>导航</a:t>
            </a:r>
            <a:r>
              <a:rPr lang="zh-CN" altLang="en-US" sz="2000" dirty="0" smtClean="0">
                <a:solidFill>
                  <a:schemeClr val="bg1"/>
                </a:solidFill>
              </a:rPr>
              <a:t>栏最右的</a:t>
            </a:r>
            <a:r>
              <a:rPr lang="en-US" altLang="zh-CN" sz="2000" dirty="0" smtClean="0">
                <a:solidFill>
                  <a:schemeClr val="bg1"/>
                </a:solidFill>
              </a:rPr>
              <a:t>Recent Pages</a:t>
            </a:r>
            <a:r>
              <a:rPr lang="zh-CN" altLang="en-US" sz="2000" dirty="0" smtClean="0">
                <a:solidFill>
                  <a:schemeClr val="bg1"/>
                </a:solidFill>
              </a:rPr>
              <a:t>包含浏览器最近打开的数据库页面，如检索结果、全文页面、</a:t>
            </a:r>
            <a:r>
              <a:rPr lang="zh-CN" altLang="en-US" sz="2000" dirty="0">
                <a:solidFill>
                  <a:schemeClr val="bg1"/>
                </a:solidFill>
              </a:rPr>
              <a:t>某一期期刊的目录</a:t>
            </a:r>
            <a:r>
              <a:rPr lang="zh-CN" altLang="en-US" sz="2000" dirty="0" smtClean="0">
                <a:solidFill>
                  <a:schemeClr val="bg1"/>
                </a:solidFill>
              </a:rPr>
              <a:t>。点击最下方</a:t>
            </a:r>
            <a:r>
              <a:rPr lang="en-US" altLang="zh-CN" sz="2000" dirty="0" smtClean="0">
                <a:solidFill>
                  <a:schemeClr val="bg1"/>
                </a:solidFill>
              </a:rPr>
              <a:t>Clear History</a:t>
            </a:r>
            <a:r>
              <a:rPr lang="zh-CN" altLang="en-US" sz="2000" dirty="0" smtClean="0">
                <a:solidFill>
                  <a:schemeClr val="bg1"/>
                </a:solidFill>
              </a:rPr>
              <a:t>可清除浏览历史。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8053" t="13504" r="1408" b="21743"/>
          <a:stretch/>
        </p:blipFill>
        <p:spPr>
          <a:xfrm>
            <a:off x="3654425" y="1364722"/>
            <a:ext cx="8534400" cy="486497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59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数据库使用：高级</a:t>
            </a:r>
            <a:r>
              <a:rPr lang="zh-CN" altLang="en-US" sz="2800" b="1" spc="-100" dirty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检索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功能怎样</a:t>
            </a:r>
            <a:r>
              <a:rPr lang="zh-CN" altLang="en-US" sz="2800" b="1" spc="-100" dirty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检索会议录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33995" y="1101500"/>
            <a:ext cx="3787614" cy="18181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/>
                </a:solidFill>
              </a:rPr>
              <a:t>在高级检索窗口选择</a:t>
            </a:r>
            <a:r>
              <a:rPr lang="en-US" altLang="zh-CN" sz="2000" dirty="0">
                <a:solidFill>
                  <a:schemeClr val="bg1"/>
                </a:solidFill>
              </a:rPr>
              <a:t>Conference</a:t>
            </a:r>
            <a:r>
              <a:rPr lang="zh-CN" altLang="en-US" sz="2000" dirty="0">
                <a:solidFill>
                  <a:schemeClr val="bg1"/>
                </a:solidFill>
              </a:rPr>
              <a:t>下拉菜单，选择需要参考的会议（</a:t>
            </a:r>
            <a:r>
              <a:rPr lang="zh-CN" altLang="en-US" sz="2000" dirty="0" smtClean="0">
                <a:solidFill>
                  <a:schemeClr val="bg1"/>
                </a:solidFill>
              </a:rPr>
              <a:t>可多</a:t>
            </a:r>
            <a:r>
              <a:rPr lang="zh-CN" altLang="en-US" sz="2000" dirty="0">
                <a:solidFill>
                  <a:schemeClr val="bg1"/>
                </a:solidFill>
              </a:rPr>
              <a:t>选）；此后再设置关键词或发表年份，可提高检索效率。</a:t>
            </a:r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86" y="1129917"/>
            <a:ext cx="8022839" cy="545536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图片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8"/>
          <a:stretch/>
        </p:blipFill>
        <p:spPr bwMode="auto">
          <a:xfrm>
            <a:off x="233995" y="2759242"/>
            <a:ext cx="4723016" cy="3949260"/>
          </a:xfrm>
          <a:prstGeom prst="rect">
            <a:avLst/>
          </a:prstGeom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Righ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9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数据库使用：会议录视频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2" y="1321290"/>
            <a:ext cx="6621411" cy="504445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7645448" y="1111065"/>
            <a:ext cx="3787614" cy="108502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/>
                </a:solidFill>
              </a:rPr>
              <a:t>订购会议</a:t>
            </a:r>
            <a:r>
              <a:rPr lang="zh-CN" altLang="en-US" sz="2000" dirty="0" smtClean="0">
                <a:solidFill>
                  <a:schemeClr val="bg1"/>
                </a:solidFill>
              </a:rPr>
              <a:t>录的机构方可查看视频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：检索结果排序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45314" y="1111065"/>
            <a:ext cx="7373928" cy="11886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检索结果可按与检索词的相关度、发表时间以及文章被引量排序。展开文章标题右侧的加号查看摘要。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4" y="2299686"/>
            <a:ext cx="10747748" cy="455831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644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519112" y="402776"/>
            <a:ext cx="11149013" cy="74789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zh-CN" altLang="en-US" sz="6000" dirty="0" smtClean="0">
                <a:solidFill>
                  <a:schemeClr val="bg1"/>
                </a:solidFill>
              </a:rPr>
              <a:t>目录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06824" y="1987817"/>
            <a:ext cx="7173588" cy="1947450"/>
            <a:chOff x="2163740" y="1987817"/>
            <a:chExt cx="7173588" cy="194745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163740" y="1987817"/>
              <a:ext cx="3470346" cy="194745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274320" numCol="1" rtlCol="0" anchor="b" anchorCtr="0" compatLnSpc="1">
              <a:prstTxWarp prst="textNoShape">
                <a:avLst/>
              </a:prstTxWarp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数据库介绍</a:t>
              </a:r>
            </a:p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学会、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数据库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内容及品质</a:t>
              </a:r>
              <a:endPara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66982" y="1996753"/>
              <a:ext cx="3470346" cy="1938514"/>
            </a:xfrm>
            <a:prstGeom prst="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274320" numCol="1" rtlCol="0" anchor="b" anchorCtr="0" compatLnSpc="1">
              <a:prstTxWarp prst="textNoShape">
                <a:avLst/>
              </a:prstTxWarp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数据库使用</a:t>
              </a:r>
            </a:p>
            <a:p>
              <a:pPr marL="0" lvl="1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平台简介、功能演示</a:t>
              </a:r>
            </a:p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057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数据库使用：查看全文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/>
          <a:stretch/>
        </p:blipFill>
        <p:spPr>
          <a:xfrm>
            <a:off x="345131" y="1255593"/>
            <a:ext cx="9926435" cy="539769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3737" t="4164" r="23480" b="18710"/>
          <a:stretch/>
        </p:blipFill>
        <p:spPr>
          <a:xfrm>
            <a:off x="6834681" y="1836991"/>
            <a:ext cx="5013135" cy="4816292"/>
          </a:xfrm>
          <a:prstGeom prst="ellipse">
            <a:avLst/>
          </a:prstGeom>
          <a:effectLst>
            <a:outerShdw blurRad="2921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6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数据库使用：查看全文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r="2318"/>
          <a:stretch/>
        </p:blipFill>
        <p:spPr>
          <a:xfrm>
            <a:off x="693683" y="1343247"/>
            <a:ext cx="10100832" cy="518232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91" y="860811"/>
            <a:ext cx="3261815" cy="5759355"/>
          </a:xfrm>
          <a:prstGeom prst="rect">
            <a:avLst/>
          </a:prstGeo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293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数据库使用：交互式</a:t>
            </a:r>
            <a:r>
              <a:rPr lang="zh-CN" altLang="en-US" sz="2800" b="1" spc="-100" dirty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插图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maryann\AppData\Local\Temp\WeChat Files\215c128bfc222c624597a1bd97929f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/>
          <a:stretch/>
        </p:blipFill>
        <p:spPr bwMode="auto">
          <a:xfrm>
            <a:off x="638708" y="1315453"/>
            <a:ext cx="7628242" cy="528196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411329" y="1459832"/>
            <a:ext cx="3620249" cy="20652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/>
                </a:solidFill>
              </a:rPr>
              <a:t>越来越多的</a:t>
            </a:r>
            <a:r>
              <a:rPr lang="en-US" altLang="zh-CN" sz="2000" dirty="0">
                <a:solidFill>
                  <a:schemeClr val="bg1"/>
                </a:solidFill>
              </a:rPr>
              <a:t>2D/3D</a:t>
            </a:r>
            <a:r>
              <a:rPr lang="zh-CN" altLang="en-US" sz="2000" dirty="0">
                <a:solidFill>
                  <a:schemeClr val="bg1"/>
                </a:solidFill>
              </a:rPr>
              <a:t>交互式插图被用来阐释光学领域的研究数据。</a:t>
            </a:r>
            <a:r>
              <a:rPr lang="en-US" altLang="zh-CN" sz="2000" dirty="0" err="1">
                <a:solidFill>
                  <a:schemeClr val="bg1"/>
                </a:solidFill>
              </a:rPr>
              <a:t>Optica</a:t>
            </a:r>
            <a:r>
              <a:rPr lang="zh-CN" altLang="en-US" sz="2000" dirty="0">
                <a:solidFill>
                  <a:schemeClr val="bg1"/>
                </a:solidFill>
              </a:rPr>
              <a:t>期刊文章支持交互式插图软件。请至以下页面下载软件（免费）并查看视频教程</a:t>
            </a:r>
            <a:r>
              <a:rPr lang="zh-CN" altLang="en-US" sz="2000" dirty="0" smtClean="0">
                <a:solidFill>
                  <a:schemeClr val="bg1"/>
                </a:solidFill>
              </a:rPr>
              <a:t>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CN" sz="2000" dirty="0" smtClean="0">
                <a:solidFill>
                  <a:schemeClr val="bg1"/>
                </a:solidFill>
              </a:rPr>
              <a:t>     </a:t>
            </a:r>
            <a:r>
              <a:rPr lang="en-US" altLang="zh-CN" sz="2000" b="1" u="sng" dirty="0" smtClean="0">
                <a:solidFill>
                  <a:srgbClr val="92D050"/>
                </a:solidFill>
                <a:hlinkClick r:id="rId4"/>
              </a:rPr>
              <a:t>https</a:t>
            </a:r>
            <a:r>
              <a:rPr lang="en-US" altLang="zh-CN" sz="2000" b="1" u="sng" dirty="0">
                <a:solidFill>
                  <a:srgbClr val="92D050"/>
                </a:solidFill>
                <a:hlinkClick r:id="rId4"/>
              </a:rPr>
              <a:t>://</a:t>
            </a:r>
            <a:r>
              <a:rPr lang="en-US" altLang="zh-CN" sz="2000" b="1" u="sng" dirty="0" smtClean="0">
                <a:solidFill>
                  <a:srgbClr val="92D050"/>
                </a:solidFill>
                <a:hlinkClick r:id="rId4"/>
              </a:rPr>
              <a:t>www.osapublishing.org/isp</a:t>
            </a:r>
            <a:r>
              <a:rPr lang="en-US" altLang="zh-CN" sz="2000" b="1" u="sng" dirty="0" smtClean="0">
                <a:solidFill>
                  <a:srgbClr val="92D050"/>
                </a:solidFill>
              </a:rPr>
              <a:t> </a:t>
            </a:r>
            <a:endParaRPr lang="zh-CN" altLang="en-US" sz="2000" b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数据库使用：光学影像图库</a:t>
            </a:r>
            <a:endParaRPr lang="zh-CN" altLang="en-US" sz="2800" b="1" spc="-100" dirty="0">
              <a:ln w="3175">
                <a:noFill/>
              </a:ln>
              <a:solidFill>
                <a:schemeClr val="bg1">
                  <a:alpha val="98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5433" y="1111065"/>
            <a:ext cx="4184222" cy="21015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 err="1" smtClean="0">
                <a:solidFill>
                  <a:schemeClr val="bg1"/>
                </a:solidFill>
              </a:rPr>
              <a:t>Imagebank</a:t>
            </a:r>
            <a:r>
              <a:rPr lang="zh-CN" altLang="en-US" sz="2000" dirty="0">
                <a:solidFill>
                  <a:schemeClr val="bg1"/>
                </a:solidFill>
              </a:rPr>
              <a:t>小站（</a:t>
            </a:r>
            <a:r>
              <a:rPr lang="en-US" altLang="zh-CN" sz="2000" dirty="0">
                <a:solidFill>
                  <a:schemeClr val="bg1"/>
                </a:solidFill>
              </a:rPr>
              <a:t>imagebank.osa.org</a:t>
            </a:r>
            <a:r>
              <a:rPr lang="zh-CN" altLang="en-US" sz="2000" dirty="0">
                <a:solidFill>
                  <a:schemeClr val="bg1"/>
                </a:solidFill>
              </a:rPr>
              <a:t>）提供</a:t>
            </a:r>
            <a:r>
              <a:rPr lang="en-US" altLang="zh-CN" sz="2000" dirty="0">
                <a:solidFill>
                  <a:schemeClr val="bg1"/>
                </a:solidFill>
              </a:rPr>
              <a:t>120</a:t>
            </a:r>
            <a:r>
              <a:rPr lang="zh-CN" altLang="en-US" sz="2000" dirty="0">
                <a:solidFill>
                  <a:schemeClr val="bg1"/>
                </a:solidFill>
              </a:rPr>
              <a:t>多万张期刊插图。用户可以检索插图的说明文字并筛选来源期刊的名称、卷期号或</a:t>
            </a:r>
            <a:r>
              <a:rPr lang="zh-CN" altLang="en-US" sz="2000" dirty="0" smtClean="0">
                <a:solidFill>
                  <a:schemeClr val="bg1"/>
                </a:solidFill>
              </a:rPr>
              <a:t>年份。</a:t>
            </a:r>
          </a:p>
          <a:p>
            <a:pPr algn="r">
              <a:spcAft>
                <a:spcPts val="1200"/>
              </a:spcAft>
            </a:pPr>
            <a:r>
              <a:rPr lang="en-US" altLang="zh-CN" sz="2000" b="1" dirty="0" smtClean="0">
                <a:solidFill>
                  <a:srgbClr val="92D050"/>
                </a:solidFill>
                <a:hlinkClick r:id="rId3"/>
              </a:rPr>
              <a:t>https://imagebank.osa.org</a:t>
            </a:r>
            <a:endParaRPr lang="zh-CN" altLang="en-US" sz="2000" b="1" u="sng" dirty="0">
              <a:solidFill>
                <a:srgbClr val="92D050"/>
              </a:solidFill>
            </a:endParaRPr>
          </a:p>
        </p:txBody>
      </p:sp>
      <p:pic>
        <p:nvPicPr>
          <p:cNvPr id="8" name="图片 7" descr="C:\Users\maryann\AppData\Local\Temp\WeChat Files\cb43e02ff7426c6f9fb81b56d2237f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57" y="2161845"/>
            <a:ext cx="6927013" cy="4304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1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数据库使用：避免过量下载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83" y="2088454"/>
            <a:ext cx="4771657" cy="290393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201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177"/>
            <a:ext cx="7087589" cy="278168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54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请注意关注每本期刊的审稿信息！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38" y="195182"/>
            <a:ext cx="5779182" cy="666281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45019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3764" y="2441550"/>
            <a:ext cx="10921961" cy="1878252"/>
          </a:xfrm>
        </p:spPr>
        <p:txBody>
          <a:bodyPr/>
          <a:lstStyle/>
          <a:p>
            <a:r>
              <a:rPr lang="en-US" altLang="zh-CN" sz="6000" i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Thank You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29189" y="4716033"/>
            <a:ext cx="6906853" cy="7068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如有问题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，欢迎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联系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3"/>
              </a:rPr>
              <a:t>Info@igroup.com.cn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，或至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4"/>
              </a:rPr>
              <a:t>https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4"/>
              </a:rPr>
              <a:t>://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4"/>
              </a:rPr>
              <a:t>www.igroup.com.cn/osa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查看数据库介绍。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FF33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72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美国光学学会</a:t>
            </a:r>
            <a:r>
              <a:rPr lang="en-US" altLang="zh-CN" sz="2800" b="1" spc="-100" dirty="0" err="1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</a:t>
            </a:r>
            <a:r>
              <a:rPr lang="en-US" altLang="zh-CN" sz="2800" b="1" spc="-100" dirty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年更名！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372" y="1255595"/>
            <a:ext cx="609282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美国光学学会（原名</a:t>
            </a:r>
            <a:r>
              <a:rPr lang="en-US" altLang="zh-CN" sz="2000" dirty="0" smtClean="0">
                <a:solidFill>
                  <a:schemeClr val="bg1"/>
                </a:solidFill>
              </a:rPr>
              <a:t>OSA</a:t>
            </a:r>
            <a:r>
              <a:rPr lang="zh-CN" altLang="en-US" sz="2000" dirty="0" smtClean="0">
                <a:solidFill>
                  <a:schemeClr val="bg1"/>
                </a:solidFill>
              </a:rPr>
              <a:t>）成立于</a:t>
            </a:r>
            <a:r>
              <a:rPr lang="en-US" altLang="zh-CN" sz="2000" dirty="0" smtClean="0">
                <a:solidFill>
                  <a:schemeClr val="bg1"/>
                </a:solidFill>
              </a:rPr>
              <a:t>1916</a:t>
            </a:r>
            <a:r>
              <a:rPr lang="zh-CN" altLang="en-US" sz="2000" dirty="0" smtClean="0">
                <a:solidFill>
                  <a:schemeClr val="bg1"/>
                </a:solidFill>
              </a:rPr>
              <a:t>年，是世界上最早出版物理学期刊的出版社之一，目前已有</a:t>
            </a:r>
            <a:r>
              <a:rPr lang="en-US" altLang="zh-CN" sz="2000" dirty="0" smtClean="0">
                <a:solidFill>
                  <a:schemeClr val="bg1"/>
                </a:solidFill>
              </a:rPr>
              <a:t>23,000</a:t>
            </a:r>
            <a:r>
              <a:rPr lang="zh-CN" altLang="en-US" sz="2000" dirty="0" smtClean="0">
                <a:solidFill>
                  <a:schemeClr val="bg1"/>
                </a:solidFill>
              </a:rPr>
              <a:t>名会员</a:t>
            </a:r>
            <a:r>
              <a:rPr lang="en-US" altLang="zh-CN" sz="2000" dirty="0" smtClean="0">
                <a:solidFill>
                  <a:schemeClr val="bg1"/>
                </a:solidFill>
              </a:rPr>
              <a:t>, </a:t>
            </a:r>
            <a:r>
              <a:rPr lang="zh-CN" altLang="en-US" sz="2000" dirty="0" smtClean="0">
                <a:solidFill>
                  <a:schemeClr val="bg1"/>
                </a:solidFill>
              </a:rPr>
              <a:t>遍及</a:t>
            </a:r>
            <a:r>
              <a:rPr lang="en-US" altLang="zh-CN" sz="2000" dirty="0" smtClean="0">
                <a:solidFill>
                  <a:schemeClr val="bg1"/>
                </a:solidFill>
              </a:rPr>
              <a:t>177</a:t>
            </a:r>
            <a:r>
              <a:rPr lang="zh-CN" altLang="en-US" sz="2000" dirty="0" smtClean="0">
                <a:solidFill>
                  <a:schemeClr val="bg1"/>
                </a:solidFill>
              </a:rPr>
              <a:t>个国家</a:t>
            </a:r>
            <a:r>
              <a:rPr lang="en-US" altLang="zh-CN" sz="2000" dirty="0" smtClean="0">
                <a:solidFill>
                  <a:schemeClr val="bg1"/>
                </a:solidFill>
              </a:rPr>
              <a:t>, </a:t>
            </a:r>
            <a:r>
              <a:rPr lang="zh-CN" altLang="en-US" sz="2000" dirty="0" smtClean="0">
                <a:solidFill>
                  <a:schemeClr val="bg1"/>
                </a:solidFill>
              </a:rPr>
              <a:t>包括光学和光子学领域的科学家、工程师、教育家、技术人员及企业领导者。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涉及光学和光子学</a:t>
            </a:r>
            <a:r>
              <a:rPr lang="en-US" altLang="zh-CN" sz="2000" dirty="0" smtClean="0">
                <a:solidFill>
                  <a:schemeClr val="bg1"/>
                </a:solidFill>
              </a:rPr>
              <a:t>, </a:t>
            </a:r>
            <a:r>
              <a:rPr lang="zh-CN" altLang="en-US" sz="2000" dirty="0" smtClean="0">
                <a:solidFill>
                  <a:schemeClr val="bg1"/>
                </a:solidFill>
              </a:rPr>
              <a:t>物理学、生物学、医学、电气工程、通讯、天文学、气象学、材料科学、机械工程和计算领域。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n"/>
            </a:pPr>
            <a:r>
              <a:rPr lang="zh-CN" altLang="en-US" sz="2000" dirty="0">
                <a:solidFill>
                  <a:schemeClr val="bg1"/>
                </a:solidFill>
              </a:rPr>
              <a:t>自</a:t>
            </a:r>
            <a:r>
              <a:rPr lang="en-US" altLang="zh-CN" sz="2000" dirty="0">
                <a:solidFill>
                  <a:schemeClr val="bg1"/>
                </a:solidFill>
              </a:rPr>
              <a:t>2021</a:t>
            </a:r>
            <a:r>
              <a:rPr lang="zh-CN" altLang="en-US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en-US" sz="2000" dirty="0">
                <a:solidFill>
                  <a:schemeClr val="bg1"/>
                </a:solidFill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</a:rPr>
              <a:t>20</a:t>
            </a:r>
            <a:r>
              <a:rPr lang="zh-CN" altLang="en-US" sz="2000" dirty="0">
                <a:solidFill>
                  <a:schemeClr val="bg1"/>
                </a:solidFill>
              </a:rPr>
              <a:t>日起，成立于</a:t>
            </a:r>
            <a:r>
              <a:rPr lang="en-US" altLang="zh-CN" sz="2000" dirty="0">
                <a:solidFill>
                  <a:schemeClr val="bg1"/>
                </a:solidFill>
              </a:rPr>
              <a:t>105</a:t>
            </a:r>
            <a:r>
              <a:rPr lang="zh-CN" altLang="en-US" sz="2000" dirty="0">
                <a:solidFill>
                  <a:schemeClr val="bg1"/>
                </a:solidFill>
              </a:rPr>
              <a:t>年前的</a:t>
            </a:r>
            <a:r>
              <a:rPr lang="zh-CN" altLang="en-US" sz="2000" dirty="0" smtClean="0">
                <a:solidFill>
                  <a:schemeClr val="bg1"/>
                </a:solidFill>
              </a:rPr>
              <a:t>美国光学学会有了</a:t>
            </a:r>
            <a:r>
              <a:rPr lang="zh-CN" altLang="en-US" sz="2000" dirty="0">
                <a:solidFill>
                  <a:schemeClr val="bg1"/>
                </a:solidFill>
              </a:rPr>
              <a:t>一个新名字：</a:t>
            </a:r>
            <a:r>
              <a:rPr lang="en-US" altLang="zh-CN" sz="2000" dirty="0" err="1">
                <a:solidFill>
                  <a:schemeClr val="bg1"/>
                </a:solidFill>
              </a:rPr>
              <a:t>Optica</a:t>
            </a:r>
            <a:r>
              <a:rPr lang="zh-CN" altLang="en-US" sz="2000" dirty="0">
                <a:solidFill>
                  <a:schemeClr val="bg1"/>
                </a:solidFill>
              </a:rPr>
              <a:t>，这反映了该学会成立</a:t>
            </a:r>
            <a:r>
              <a:rPr lang="en-US" altLang="zh-CN" sz="2000" dirty="0">
                <a:solidFill>
                  <a:schemeClr val="bg1"/>
                </a:solidFill>
              </a:rPr>
              <a:t>100</a:t>
            </a:r>
            <a:r>
              <a:rPr lang="zh-CN" altLang="en-US" sz="2000" dirty="0">
                <a:solidFill>
                  <a:schemeClr val="bg1"/>
                </a:solidFill>
              </a:rPr>
              <a:t>多年来，在全球光学科学和技术领域内发生的巨大</a:t>
            </a:r>
            <a:r>
              <a:rPr lang="zh-CN" altLang="en-US" sz="2000" dirty="0" smtClean="0">
                <a:solidFill>
                  <a:schemeClr val="bg1"/>
                </a:solidFill>
              </a:rPr>
              <a:t>变化！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05" y="2680725"/>
            <a:ext cx="3901529" cy="7941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66805" y="3474918"/>
            <a:ext cx="3901529" cy="156966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600" b="1" i="1" dirty="0" smtClean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CN" altLang="en-US" sz="1600" b="1" i="1" dirty="0" smtClean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据</a:t>
            </a:r>
            <a:r>
              <a:rPr lang="zh-CN" altLang="en-US" sz="1600" b="1" i="1" dirty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估计，在过去五年中，全球与光学和光子学相关的年收入增长了约</a:t>
            </a:r>
            <a:r>
              <a:rPr lang="en-US" altLang="zh-CN" sz="1600" b="1" i="1" dirty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24%</a:t>
            </a:r>
            <a:r>
              <a:rPr lang="zh-CN" altLang="en-US" sz="1600" b="1" i="1" dirty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，目前已达</a:t>
            </a:r>
            <a:r>
              <a:rPr lang="en-US" altLang="zh-CN" sz="1600" b="1" i="1" dirty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5000</a:t>
            </a:r>
            <a:r>
              <a:rPr lang="zh-CN" altLang="en-US" sz="1600" b="1" i="1" dirty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亿美元。光学和光子学的影响力在不断的扩大，在解决一些世界最棘手的问题方面也逐渐占据主导</a:t>
            </a:r>
            <a:r>
              <a:rPr lang="zh-CN" altLang="en-US" sz="1600" b="1" i="1" dirty="0" smtClean="0">
                <a:solidFill>
                  <a:srgbClr val="A6A6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作用。</a:t>
            </a:r>
            <a:endParaRPr lang="en-US" altLang="zh-CN" sz="1600" b="1" i="1" dirty="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1600" b="1" i="1" dirty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4137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4270081" y="4555958"/>
            <a:ext cx="7106650" cy="2318084"/>
          </a:xfrm>
          <a:prstGeom prst="rect">
            <a:avLst/>
          </a:prstGeom>
          <a:noFill/>
          <a:ln w="19050">
            <a:solidFill>
              <a:srgbClr val="92D050"/>
            </a:solidFill>
            <a:headEnd type="none" w="med" len="med"/>
            <a:tailEnd type="none" w="med" len="med"/>
          </a:ln>
          <a:effectLst>
            <a:glow rad="50800">
              <a:schemeClr val="bg2">
                <a:lumMod val="90000"/>
                <a:alpha val="6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zh-CN" alt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4943" y="593559"/>
            <a:ext cx="7213183" cy="34330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OPTICA</a:t>
            </a:r>
            <a:r>
              <a:rPr lang="zh-CN" altLang="en-US" sz="2000" dirty="0" smtClean="0">
                <a:solidFill>
                  <a:schemeClr val="bg1"/>
                </a:solidFill>
              </a:rPr>
              <a:t>数据库收录了世界上最多的关于光学和</a:t>
            </a:r>
            <a:r>
              <a:rPr lang="zh-CN" altLang="en-US" sz="2000" dirty="0" smtClean="0"/>
              <a:t>光子学</a:t>
            </a:r>
            <a:r>
              <a:rPr lang="zh-CN" altLang="en-US" sz="2000" dirty="0"/>
              <a:t>的同行评审文章，</a:t>
            </a:r>
            <a:r>
              <a:rPr lang="zh-CN" altLang="en-US" sz="2000" dirty="0" smtClean="0">
                <a:solidFill>
                  <a:schemeClr val="bg1"/>
                </a:solidFill>
              </a:rPr>
              <a:t>超过</a:t>
            </a:r>
            <a:r>
              <a:rPr altLang="zh-CN" sz="2000" dirty="0" smtClean="0">
                <a:solidFill>
                  <a:schemeClr val="bg1"/>
                </a:solidFill>
              </a:rPr>
              <a:t>420,000</a:t>
            </a:r>
            <a:r>
              <a:rPr lang="zh-CN" altLang="en-US" sz="2000" dirty="0" smtClean="0">
                <a:solidFill>
                  <a:schemeClr val="bg1"/>
                </a:solidFill>
              </a:rPr>
              <a:t>篇。</a:t>
            </a:r>
            <a:endParaRPr altLang="zh-CN" sz="2000" dirty="0" smtClean="0">
              <a:solidFill>
                <a:schemeClr val="bg1"/>
              </a:solidFill>
            </a:endParaRPr>
          </a:p>
          <a:p>
            <a:pPr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/>
                </a:solidFill>
              </a:rPr>
              <a:t>虽然网站的外观有了改变，但所有的</a:t>
            </a:r>
            <a:r>
              <a:rPr lang="zh-CN" altLang="en-US" sz="2000" dirty="0" smtClean="0">
                <a:solidFill>
                  <a:schemeClr val="bg1"/>
                </a:solidFill>
              </a:rPr>
              <a:t>订阅和开放获取的出版物将</a:t>
            </a:r>
            <a:r>
              <a:rPr lang="zh-CN" altLang="en-US" sz="2000" dirty="0">
                <a:solidFill>
                  <a:schemeClr val="bg1"/>
                </a:solidFill>
              </a:rPr>
              <a:t>一如既往</a:t>
            </a:r>
            <a:r>
              <a:rPr lang="zh-CN" altLang="en-US" sz="2000" dirty="0" smtClean="0">
                <a:solidFill>
                  <a:schemeClr val="bg1"/>
                </a:solidFill>
              </a:rPr>
              <a:t>，延续</a:t>
            </a:r>
            <a:r>
              <a:rPr lang="en-US" altLang="zh-CN" sz="2000" dirty="0" smtClean="0">
                <a:solidFill>
                  <a:schemeClr val="bg1"/>
                </a:solidFill>
              </a:rPr>
              <a:t>OSA</a:t>
            </a:r>
            <a:r>
              <a:rPr lang="zh-CN" altLang="en-US" sz="2000" dirty="0" smtClean="0">
                <a:solidFill>
                  <a:schemeClr val="bg1"/>
                </a:solidFill>
              </a:rPr>
              <a:t>在传播</a:t>
            </a:r>
            <a:r>
              <a:rPr lang="zh-CN" altLang="en-US" sz="2000" dirty="0">
                <a:solidFill>
                  <a:schemeClr val="bg1"/>
                </a:solidFill>
              </a:rPr>
              <a:t>和编录归档高质量研究</a:t>
            </a:r>
            <a:r>
              <a:rPr lang="zh-CN" altLang="en-US" sz="2000" dirty="0" smtClean="0">
                <a:solidFill>
                  <a:schemeClr val="bg1"/>
                </a:solidFill>
              </a:rPr>
              <a:t>成果上的承诺。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只有</a:t>
            </a:r>
            <a:r>
              <a:rPr lang="zh-CN" altLang="en-US" sz="2000" dirty="0">
                <a:solidFill>
                  <a:schemeClr val="bg1"/>
                </a:solidFill>
              </a:rPr>
              <a:t>一个例外 </a:t>
            </a:r>
            <a:r>
              <a:rPr lang="zh-CN" altLang="en-US" sz="2000" dirty="0" smtClean="0">
                <a:solidFill>
                  <a:schemeClr val="bg1"/>
                </a:solidFill>
              </a:rPr>
              <a:t>：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Optica</a:t>
            </a:r>
            <a:r>
              <a:rPr lang="zh-CN" altLang="en-US" sz="2000" dirty="0">
                <a:solidFill>
                  <a:schemeClr val="bg1"/>
                </a:solidFill>
              </a:rPr>
              <a:t>的</a:t>
            </a:r>
            <a:r>
              <a:rPr lang="en-US" altLang="zh-CN" sz="2000" dirty="0">
                <a:solidFill>
                  <a:schemeClr val="bg1"/>
                </a:solidFill>
              </a:rPr>
              <a:t>Gold OA</a:t>
            </a:r>
            <a:r>
              <a:rPr lang="zh-CN" altLang="en-US" sz="2000" dirty="0" smtClean="0">
                <a:solidFill>
                  <a:schemeClr val="bg1"/>
                </a:solidFill>
              </a:rPr>
              <a:t>期刊</a:t>
            </a:r>
            <a:r>
              <a:rPr lang="en-US" altLang="zh-CN" sz="2000" dirty="0" smtClean="0">
                <a:solidFill>
                  <a:schemeClr val="bg1"/>
                </a:solidFill>
              </a:rPr>
              <a:t>OSA Continuum</a:t>
            </a:r>
            <a:r>
              <a:rPr lang="zh-CN" altLang="en-US" sz="2000" dirty="0" smtClean="0">
                <a:solidFill>
                  <a:schemeClr val="bg1"/>
                </a:solidFill>
              </a:rPr>
              <a:t>将</a:t>
            </a:r>
            <a:r>
              <a:rPr lang="zh-CN" altLang="en-US" sz="2000" dirty="0">
                <a:solidFill>
                  <a:schemeClr val="bg1"/>
                </a:solidFill>
              </a:rPr>
              <a:t>在</a:t>
            </a:r>
            <a:r>
              <a:rPr lang="en-US" altLang="zh-CN" sz="2000" dirty="0">
                <a:solidFill>
                  <a:schemeClr val="bg1"/>
                </a:solidFill>
              </a:rPr>
              <a:t>2022</a:t>
            </a:r>
            <a:r>
              <a:rPr lang="zh-CN" altLang="en-US" sz="2000" dirty="0">
                <a:solidFill>
                  <a:schemeClr val="bg1"/>
                </a:solidFill>
              </a:rPr>
              <a:t>年更名</a:t>
            </a:r>
            <a:r>
              <a:rPr lang="zh-CN" altLang="en-US" sz="2000" dirty="0" smtClean="0">
                <a:solidFill>
                  <a:schemeClr val="bg1"/>
                </a:solidFill>
              </a:rPr>
              <a:t>为</a:t>
            </a:r>
            <a:r>
              <a:rPr lang="en-US" altLang="zh-CN" sz="2000" b="1" dirty="0" smtClean="0">
                <a:solidFill>
                  <a:srgbClr val="92D050"/>
                </a:solidFill>
                <a:hlinkClick r:id="rId3"/>
              </a:rPr>
              <a:t>Optics Continuum</a:t>
            </a:r>
            <a:r>
              <a:rPr lang="zh-CN" altLang="en-US" sz="2000" dirty="0" smtClean="0">
                <a:solidFill>
                  <a:schemeClr val="bg1"/>
                </a:solidFill>
              </a:rPr>
              <a:t>，并公布新</a:t>
            </a:r>
            <a:r>
              <a:rPr lang="zh-CN" altLang="en-US" sz="2000" dirty="0">
                <a:solidFill>
                  <a:schemeClr val="bg1"/>
                </a:solidFill>
              </a:rPr>
              <a:t>的</a:t>
            </a:r>
            <a:r>
              <a:rPr lang="en-US" altLang="zh-CN" sz="2000" dirty="0" smtClean="0">
                <a:solidFill>
                  <a:schemeClr val="bg1"/>
                </a:solidFill>
              </a:rPr>
              <a:t>ISSN</a:t>
            </a:r>
            <a:r>
              <a:rPr lang="zh-CN" altLang="en-US" sz="2000" dirty="0" smtClean="0">
                <a:solidFill>
                  <a:schemeClr val="bg1"/>
                </a:solidFill>
              </a:rPr>
              <a:t>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29" y="4026569"/>
            <a:ext cx="6935134" cy="28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78372" y="1419371"/>
            <a:ext cx="609282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视频库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2022 </a:t>
            </a:r>
            <a:r>
              <a:rPr lang="zh-CN" altLang="en-US" sz="2000" dirty="0">
                <a:solidFill>
                  <a:schemeClr val="bg1"/>
                </a:solidFill>
              </a:rPr>
              <a:t>年预计收录视频文件</a:t>
            </a:r>
            <a:r>
              <a:rPr lang="zh-CN" altLang="en-US" sz="2000" dirty="0" smtClean="0">
                <a:solidFill>
                  <a:schemeClr val="bg1"/>
                </a:solidFill>
              </a:rPr>
              <a:t>数量</a:t>
            </a:r>
            <a:r>
              <a:rPr lang="zh-CN" altLang="en-US" sz="2000" dirty="0">
                <a:solidFill>
                  <a:schemeClr val="bg1"/>
                </a:solidFill>
              </a:rPr>
              <a:t>约</a:t>
            </a:r>
            <a:r>
              <a:rPr lang="en-US" altLang="zh-CN" sz="2000" dirty="0" smtClean="0">
                <a:solidFill>
                  <a:schemeClr val="bg1"/>
                </a:solidFill>
              </a:rPr>
              <a:t>6000</a:t>
            </a:r>
            <a:r>
              <a:rPr lang="zh-CN" altLang="en-US" sz="2000" dirty="0" smtClean="0">
                <a:solidFill>
                  <a:schemeClr val="bg1"/>
                </a:solidFill>
              </a:rPr>
              <a:t>个。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n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n"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chemeClr val="bg1"/>
                </a:solidFill>
              </a:rPr>
              <a:t>电子图书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2022 </a:t>
            </a:r>
            <a:r>
              <a:rPr lang="zh-CN" altLang="en-US" sz="2000" dirty="0">
                <a:solidFill>
                  <a:schemeClr val="bg1"/>
                </a:solidFill>
              </a:rPr>
              <a:t>年计划新增</a:t>
            </a:r>
            <a:r>
              <a:rPr lang="en-US" altLang="zh-CN" sz="2000" dirty="0">
                <a:solidFill>
                  <a:schemeClr val="bg1"/>
                </a:solidFill>
              </a:rPr>
              <a:t>12 </a:t>
            </a:r>
            <a:r>
              <a:rPr lang="zh-CN" altLang="en-US" sz="2000" dirty="0">
                <a:solidFill>
                  <a:schemeClr val="bg1"/>
                </a:solidFill>
              </a:rPr>
              <a:t>本光学及光子学领域的</a:t>
            </a:r>
            <a:r>
              <a:rPr lang="zh-CN" altLang="en-US" sz="2000" dirty="0" smtClean="0">
                <a:solidFill>
                  <a:schemeClr val="bg1"/>
                </a:solidFill>
              </a:rPr>
              <a:t>电子图书。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n"/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FF33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72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美国光学学会</a:t>
            </a:r>
            <a:r>
              <a:rPr lang="en-US" altLang="zh-CN" sz="2800" b="1" spc="-100" dirty="0" err="1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新增内容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2567493"/>
            <a:ext cx="10383699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7486" y="3619039"/>
            <a:ext cx="5515846" cy="619870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US" altLang="zh-CN" sz="3200" b="1" dirty="0" smtClean="0">
                <a:solidFill>
                  <a:srgbClr val="FF8A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 err="1" smtClean="0">
                <a:solidFill>
                  <a:srgbClr val="FF8A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Optica</a:t>
            </a:r>
            <a:r>
              <a:rPr lang="en-US" altLang="zh-CN" sz="3200" b="1" dirty="0" smtClean="0">
                <a:solidFill>
                  <a:srgbClr val="FF8A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rgbClr val="FF8A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数据库涵盖主题</a:t>
            </a:r>
            <a:endParaRPr lang="zh-CN" altLang="en-US" sz="3200" b="1" dirty="0">
              <a:solidFill>
                <a:srgbClr val="FF8A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74401" y="622717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Imaging 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光学成像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737675" y="622717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Optical Communication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光通信 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73977" y="2467965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Optical Fibers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光纤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673978" y="4315831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Metrology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计量学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05827" y="622717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Equipment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光学设备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628379" y="2467965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Light Transmission 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光传输</a:t>
            </a: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05827" y="4315831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Optical systems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光学系统</a:t>
            </a: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51179" y="2466267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Semiconductor Lasers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半导体激光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51178" y="4315831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Bandwidth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带宽</a:t>
            </a: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59356" y="622717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Optical Fiber Communication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光纤通信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640703" y="622717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1089025" algn="l"/>
              </a:tabLst>
            </a:pPr>
            <a:r>
              <a:rPr lang="en-US" sz="1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Analytical techniques</a:t>
            </a:r>
          </a:p>
          <a:p>
            <a:pPr algn="ctr">
              <a:tabLst>
                <a:tab pos="1089025" algn="l"/>
              </a:tabLs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分析方法</a:t>
            </a:r>
            <a:endParaRPr lang="zh-CN" altLang="en-US" sz="1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31"/>
          <p:cNvSpPr/>
          <p:nvPr/>
        </p:nvSpPr>
        <p:spPr bwMode="auto">
          <a:xfrm>
            <a:off x="9632378" y="4326341"/>
            <a:ext cx="1896557" cy="1772642"/>
          </a:xfrm>
          <a:prstGeom prst="rect">
            <a:avLst/>
          </a:prstGeom>
          <a:solidFill>
            <a:srgbClr val="FF8A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Quantum Electronics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量子电子学</a:t>
            </a:r>
            <a:endParaRPr lang="en-US" sz="1800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630621" y="2995448"/>
            <a:ext cx="3096000" cy="3436883"/>
          </a:xfrm>
          <a:prstGeom prst="roundRect">
            <a:avLst>
              <a:gd name="adj" fmla="val 5680"/>
            </a:avLst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1400" y="4134771"/>
            <a:ext cx="303749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1800" b="1" i="1" dirty="0" smtClean="0">
                <a:solidFill>
                  <a:schemeClr val="bg1"/>
                </a:solidFill>
              </a:rPr>
              <a:t>Advances in Optics and Photonics – </a:t>
            </a:r>
            <a:r>
              <a:rPr lang="zh-CN" altLang="en-US" sz="1800" b="1" i="1" dirty="0" smtClean="0">
                <a:solidFill>
                  <a:schemeClr val="bg1"/>
                </a:solidFill>
              </a:rPr>
              <a:t>高影响因子</a:t>
            </a:r>
            <a:endParaRPr lang="en-US" altLang="zh-CN" sz="1800" b="1" i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endParaRPr lang="en-US" altLang="zh-CN" sz="1800" b="1" i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SzPct val="85000"/>
            </a:pPr>
            <a:r>
              <a:rPr lang="zh-CN" altLang="en-US" sz="1800" dirty="0" smtClean="0">
                <a:solidFill>
                  <a:schemeClr val="bg1"/>
                </a:solidFill>
              </a:rPr>
              <a:t>　内容涉及光学和光子学的进展，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其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IF 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在光学收录的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99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种期刊中排名第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2</a:t>
            </a:r>
            <a:endParaRPr lang="zh-CN" altLang="en-US" sz="1800" b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SzPct val="85000"/>
            </a:pPr>
            <a:endParaRPr lang="zh-CN" altLang="en-US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52" name="Rounded Rectangle 39"/>
          <p:cNvSpPr/>
          <p:nvPr/>
        </p:nvSpPr>
        <p:spPr bwMode="auto">
          <a:xfrm>
            <a:off x="4377558" y="2990193"/>
            <a:ext cx="3060000" cy="3436883"/>
          </a:xfrm>
          <a:prstGeom prst="roundRect">
            <a:avLst>
              <a:gd name="adj" fmla="val 5680"/>
            </a:avLst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63441" y="4134771"/>
            <a:ext cx="2880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1800" b="1" i="1" dirty="0" smtClean="0">
                <a:solidFill>
                  <a:schemeClr val="bg1"/>
                </a:solidFill>
              </a:rPr>
              <a:t>Optics Express</a:t>
            </a:r>
            <a:br>
              <a:rPr lang="en-US" altLang="zh-CN" sz="1800" b="1" i="1" dirty="0" smtClean="0">
                <a:solidFill>
                  <a:schemeClr val="bg1"/>
                </a:solidFill>
              </a:rPr>
            </a:br>
            <a:r>
              <a:rPr lang="en-US" altLang="zh-CN" sz="1800" b="1" i="1" dirty="0" smtClean="0">
                <a:solidFill>
                  <a:schemeClr val="bg1"/>
                </a:solidFill>
              </a:rPr>
              <a:t>– </a:t>
            </a:r>
            <a:r>
              <a:rPr lang="zh-CN" altLang="en-US" sz="1800" b="1" i="1" dirty="0" smtClean="0">
                <a:solidFill>
                  <a:schemeClr val="bg1"/>
                </a:solidFill>
              </a:rPr>
              <a:t>高被引量</a:t>
            </a:r>
            <a:endParaRPr lang="en-US" altLang="zh-CN" sz="1800" b="1" i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SzPct val="85000"/>
            </a:pPr>
            <a:endParaRPr lang="en-US" altLang="zh-CN" sz="1800" b="1" i="1" dirty="0" smtClean="0">
              <a:solidFill>
                <a:schemeClr val="bg1"/>
              </a:solidFill>
            </a:endParaRPr>
          </a:p>
          <a:p>
            <a:pPr marL="171450" algn="just">
              <a:spcAft>
                <a:spcPts val="600"/>
              </a:spcAft>
              <a:buSzPct val="85000"/>
            </a:pPr>
            <a:r>
              <a:rPr lang="zh-CN" altLang="en-US" sz="1800" dirty="0" smtClean="0">
                <a:solidFill>
                  <a:schemeClr val="bg1"/>
                </a:solidFill>
              </a:rPr>
              <a:t>出版光学和光子学各方面的科学技术创新，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是光学学科中引用量排名第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2</a:t>
            </a:r>
            <a:endParaRPr lang="en-US" altLang="zh-CN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39"/>
          <p:cNvSpPr/>
          <p:nvPr/>
        </p:nvSpPr>
        <p:spPr bwMode="auto">
          <a:xfrm>
            <a:off x="8092964" y="2984938"/>
            <a:ext cx="3060000" cy="3436883"/>
          </a:xfrm>
          <a:prstGeom prst="roundRect">
            <a:avLst>
              <a:gd name="adj" fmla="val 5680"/>
            </a:avLst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buSzPct val="85000"/>
            </a:pPr>
            <a:endParaRPr lang="en-US" altLang="zh-CN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24" name="Picture 2" descr="c:\users\igroup\appdata\roaming\360se6\User Data\temp\osa-aop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370" y="1658982"/>
            <a:ext cx="1571636" cy="192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图片 24" descr="c:\users\igroup\appdata\roaming\360se6\User Data\temp\osa-o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776" y="1658982"/>
            <a:ext cx="1571636" cy="192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" descr="https://www.osapublishing.org/images/osa-opt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8182" y="1658983"/>
            <a:ext cx="1599769" cy="1928824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591685"/>
            <a:ext cx="12188825" cy="519380"/>
          </a:xfrm>
          <a:prstGeom prst="rect">
            <a:avLst/>
          </a:prstGeom>
          <a:solidFill>
            <a:srgbClr val="FF33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720000" defTabSz="914363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美国光学学会</a:t>
            </a:r>
            <a:r>
              <a:rPr lang="en-US" altLang="zh-CN" sz="2800" b="1" spc="-100" dirty="0" err="1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</a:t>
            </a:r>
            <a:r>
              <a:rPr lang="en-US" altLang="zh-CN" sz="2800" b="1" spc="-100" dirty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spc="-100" dirty="0" smtClean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2800" b="1" spc="-100" dirty="0">
                <a:ln w="3175">
                  <a:noFill/>
                </a:ln>
                <a:solidFill>
                  <a:schemeClr val="bg1">
                    <a:alpha val="98000"/>
                  </a:schemeClr>
                </a:solidFill>
                <a:latin typeface="Times New Roman" pitchFamily="18" charset="0"/>
                <a:cs typeface="Times New Roman" pitchFamily="18" charset="0"/>
              </a:rPr>
              <a:t>期刊</a:t>
            </a:r>
            <a:endParaRPr kumimoji="0" lang="en-US" sz="2800" b="1" i="0" u="none" strike="noStrike" kern="1200" cap="none" spc="-100" normalizeH="0" baseline="0" noProof="0" dirty="0" smtClean="0">
              <a:ln w="3175">
                <a:noFill/>
              </a:ln>
              <a:solidFill>
                <a:schemeClr val="bg1">
                  <a:alpha val="98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25973" y="3657718"/>
            <a:ext cx="30240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1800" b="1" i="1" dirty="0" err="1">
                <a:solidFill>
                  <a:schemeClr val="bg1"/>
                </a:solidFill>
              </a:rPr>
              <a:t>Optica</a:t>
            </a:r>
            <a:r>
              <a:rPr lang="en-US" altLang="zh-CN" sz="1800" b="1" i="1" dirty="0">
                <a:solidFill>
                  <a:schemeClr val="bg1"/>
                </a:solidFill>
              </a:rPr>
              <a:t> </a:t>
            </a:r>
            <a:r>
              <a:rPr lang="en-US" altLang="zh-CN" sz="1800" b="1" i="1" dirty="0" smtClean="0">
                <a:solidFill>
                  <a:schemeClr val="bg1"/>
                </a:solidFill>
              </a:rPr>
              <a:t/>
            </a:r>
            <a:br>
              <a:rPr lang="en-US" altLang="zh-CN" sz="1800" b="1" i="1" dirty="0" smtClean="0">
                <a:solidFill>
                  <a:schemeClr val="bg1"/>
                </a:solidFill>
              </a:rPr>
            </a:br>
            <a:r>
              <a:rPr lang="en-US" altLang="zh-CN" sz="1800" b="1" i="1" dirty="0" smtClean="0">
                <a:solidFill>
                  <a:schemeClr val="bg1"/>
                </a:solidFill>
              </a:rPr>
              <a:t>- </a:t>
            </a:r>
            <a:r>
              <a:rPr lang="zh-CN" altLang="en-US" sz="1800" b="1" i="1" dirty="0" smtClean="0">
                <a:solidFill>
                  <a:schemeClr val="bg1"/>
                </a:solidFill>
              </a:rPr>
              <a:t>光学领域权威期刊</a:t>
            </a:r>
            <a:r>
              <a:rPr lang="en-US" altLang="zh-CN" sz="1800" b="1" i="1" dirty="0" smtClean="0">
                <a:solidFill>
                  <a:schemeClr val="bg1"/>
                </a:solidFill>
              </a:rPr>
              <a:t/>
            </a:r>
            <a:br>
              <a:rPr lang="en-US" altLang="zh-CN" sz="1800" b="1" i="1" dirty="0" smtClean="0">
                <a:solidFill>
                  <a:schemeClr val="bg1"/>
                </a:solidFill>
              </a:rPr>
            </a:br>
            <a:r>
              <a:rPr lang="zh-CN" altLang="en-US" sz="1800" dirty="0">
                <a:solidFill>
                  <a:schemeClr val="bg1"/>
                </a:solidFill>
              </a:rPr>
              <a:t>　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171450" algn="just">
              <a:spcAft>
                <a:spcPts val="600"/>
              </a:spcAft>
              <a:buSzPct val="85000"/>
            </a:pPr>
            <a:r>
              <a:rPr lang="zh-CN" altLang="en-US" sz="1800" dirty="0" smtClean="0">
                <a:solidFill>
                  <a:schemeClr val="bg1"/>
                </a:solidFill>
              </a:rPr>
              <a:t>致力于快速</a:t>
            </a:r>
            <a:r>
              <a:rPr lang="zh-CN" altLang="en-US" sz="1800" dirty="0">
                <a:solidFill>
                  <a:schemeClr val="bg1"/>
                </a:solidFill>
              </a:rPr>
              <a:t>传播</a:t>
            </a:r>
            <a:r>
              <a:rPr lang="zh-CN" altLang="en-US" sz="1800" dirty="0" smtClean="0">
                <a:solidFill>
                  <a:schemeClr val="bg1"/>
                </a:solidFill>
              </a:rPr>
              <a:t>高品质的同行评审研究文章，</a:t>
            </a:r>
            <a:r>
              <a:rPr lang="zh-CN" altLang="en-US" sz="1800" dirty="0">
                <a:solidFill>
                  <a:schemeClr val="bg1"/>
                </a:solidFill>
              </a:rPr>
              <a:t>为社会各界快速访问这些前沿研究提供了交流论坛，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其影响因子在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SCI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收录的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90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多种光学类期刊</a:t>
            </a:r>
            <a:r>
              <a:rPr lang="zh-CN" altLang="en-US" sz="1800" b="1" dirty="0">
                <a:solidFill>
                  <a:schemeClr val="bg1"/>
                </a:solidFill>
              </a:rPr>
              <a:t>中排名第</a:t>
            </a:r>
            <a:r>
              <a:rPr lang="en-US" altLang="zh-CN" sz="1800" b="1" dirty="0">
                <a:solidFill>
                  <a:schemeClr val="bg1"/>
                </a:solidFill>
              </a:rPr>
              <a:t>6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2725640" y="3007022"/>
            <a:ext cx="2932385" cy="3436883"/>
          </a:xfrm>
          <a:prstGeom prst="roundRect">
            <a:avLst>
              <a:gd name="adj" fmla="val 5680"/>
            </a:avLst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814967" y="3310235"/>
            <a:ext cx="26714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1800" b="1" i="1" dirty="0">
                <a:solidFill>
                  <a:schemeClr val="bg1"/>
                </a:solidFill>
              </a:rPr>
              <a:t>Applied Optics  </a:t>
            </a:r>
          </a:p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endParaRPr lang="en-US" altLang="zh-CN" sz="1800" b="1" i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SzPct val="85000"/>
            </a:pPr>
            <a:r>
              <a:rPr lang="zh-CN" altLang="en-US" sz="1800" dirty="0">
                <a:solidFill>
                  <a:schemeClr val="bg1"/>
                </a:solidFill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</a:rPr>
              <a:t>  发表</a:t>
            </a:r>
            <a:r>
              <a:rPr lang="zh-CN" altLang="en-US" sz="1800" dirty="0">
                <a:solidFill>
                  <a:schemeClr val="bg1"/>
                </a:solidFill>
              </a:rPr>
              <a:t>深度的同行评议文章，内容</a:t>
            </a:r>
            <a:r>
              <a:rPr lang="zh-CN" altLang="en-US" sz="1800" dirty="0" smtClean="0">
                <a:solidFill>
                  <a:schemeClr val="bg1"/>
                </a:solidFill>
              </a:rPr>
              <a:t>涉及</a:t>
            </a:r>
            <a:r>
              <a:rPr lang="zh-CN" altLang="en-US" sz="1800" dirty="0">
                <a:solidFill>
                  <a:schemeClr val="bg1"/>
                </a:solidFill>
              </a:rPr>
              <a:t>光学和光电</a:t>
            </a:r>
            <a:r>
              <a:rPr lang="zh-CN" altLang="en-US" sz="1800" dirty="0" smtClean="0">
                <a:solidFill>
                  <a:schemeClr val="bg1"/>
                </a:solidFill>
              </a:rPr>
              <a:t>应用中的设备</a:t>
            </a:r>
            <a:r>
              <a:rPr lang="zh-CN" altLang="en-US" sz="1800" dirty="0">
                <a:solidFill>
                  <a:schemeClr val="bg1"/>
                </a:solidFill>
              </a:rPr>
              <a:t>、材料、系统和</a:t>
            </a:r>
            <a:r>
              <a:rPr lang="zh-CN" altLang="en-US" sz="1800" dirty="0" smtClean="0">
                <a:solidFill>
                  <a:schemeClr val="bg1"/>
                </a:solidFill>
              </a:rPr>
              <a:t>自然现象等的创新</a:t>
            </a:r>
            <a:r>
              <a:rPr lang="zh-CN" altLang="en-US" sz="1800" dirty="0">
                <a:solidFill>
                  <a:schemeClr val="bg1"/>
                </a:solidFill>
              </a:rPr>
              <a:t>和</a:t>
            </a:r>
            <a:r>
              <a:rPr lang="zh-CN" altLang="en-US" sz="1800" dirty="0" smtClean="0">
                <a:solidFill>
                  <a:schemeClr val="bg1"/>
                </a:solidFill>
              </a:rPr>
              <a:t>实用。</a:t>
            </a:r>
            <a:r>
              <a:rPr lang="zh-CN" altLang="en-US" sz="1800" b="1" dirty="0">
                <a:solidFill>
                  <a:schemeClr val="bg1"/>
                </a:solidFill>
              </a:rPr>
              <a:t>适用于光学工程师</a:t>
            </a:r>
            <a:r>
              <a:rPr lang="zh-CN" altLang="en-US" sz="1800" dirty="0">
                <a:solidFill>
                  <a:schemeClr val="bg1"/>
                </a:solidFill>
              </a:rPr>
              <a:t>。</a:t>
            </a:r>
            <a:endParaRPr lang="zh-CN" altLang="en-US" sz="1800" i="1" dirty="0" smtClean="0">
              <a:solidFill>
                <a:schemeClr val="bg1"/>
              </a:solidFill>
            </a:endParaRPr>
          </a:p>
        </p:txBody>
      </p:sp>
      <p:sp>
        <p:nvSpPr>
          <p:cNvPr id="52" name="Rounded Rectangle 39"/>
          <p:cNvSpPr/>
          <p:nvPr/>
        </p:nvSpPr>
        <p:spPr bwMode="auto">
          <a:xfrm>
            <a:off x="6472577" y="3001767"/>
            <a:ext cx="2932385" cy="3436883"/>
          </a:xfrm>
          <a:prstGeom prst="roundRect">
            <a:avLst>
              <a:gd name="adj" fmla="val 5680"/>
            </a:avLst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560758" y="3310235"/>
            <a:ext cx="28442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r>
              <a:rPr lang="en-US" altLang="zh-CN" sz="1800" b="1" i="1" dirty="0" smtClean="0">
                <a:solidFill>
                  <a:schemeClr val="bg1"/>
                </a:solidFill>
              </a:rPr>
              <a:t>Optics Letters </a:t>
            </a:r>
          </a:p>
          <a:p>
            <a:pPr marL="171450" indent="-171450">
              <a:spcAft>
                <a:spcPts val="600"/>
              </a:spcAft>
              <a:buSzPct val="85000"/>
              <a:buFont typeface="Wingdings" pitchFamily="2" charset="2"/>
              <a:buChar char="n"/>
            </a:pPr>
            <a:endParaRPr lang="en-US" altLang="zh-CN" sz="1800" i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SzPct val="85000"/>
            </a:pPr>
            <a:r>
              <a:rPr lang="zh-CN" altLang="en-US" sz="1800" dirty="0" smtClean="0">
                <a:solidFill>
                  <a:schemeClr val="bg1"/>
                </a:solidFill>
              </a:rPr>
              <a:t>　</a:t>
            </a:r>
            <a:r>
              <a:rPr lang="zh-CN" altLang="en-US" sz="1800" dirty="0">
                <a:solidFill>
                  <a:schemeClr val="bg1"/>
                </a:solidFill>
              </a:rPr>
              <a:t>快速发布各个领域最新的光学和光子学的研究，内容</a:t>
            </a:r>
            <a:r>
              <a:rPr lang="zh-CN" altLang="en-US" sz="1800" dirty="0" smtClean="0">
                <a:solidFill>
                  <a:schemeClr val="bg1"/>
                </a:solidFill>
              </a:rPr>
              <a:t>简短、原始。</a:t>
            </a:r>
            <a:r>
              <a:rPr lang="zh-CN" altLang="en-US" sz="1800" dirty="0">
                <a:solidFill>
                  <a:schemeClr val="bg1"/>
                </a:solidFill>
              </a:rPr>
              <a:t>稿件的接收标准包括：对光学界有大的新闻价值和快速发表对其他研究有重要影响。</a:t>
            </a:r>
            <a:endParaRPr lang="en-US" altLang="zh-CN" sz="1800" i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Applied Op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40" y="1070686"/>
            <a:ext cx="1573200" cy="2056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tics Let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77" y="1081487"/>
            <a:ext cx="1573200" cy="20565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22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38717"/>
              </p:ext>
            </p:extLst>
          </p:nvPr>
        </p:nvGraphicFramePr>
        <p:xfrm>
          <a:off x="3031066" y="363596"/>
          <a:ext cx="8673254" cy="57960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91058">
                  <a:extLst>
                    <a:ext uri="{9D8B030D-6E8A-4147-A177-3AD203B41FA5}">
                      <a16:colId xmlns:a16="http://schemas.microsoft.com/office/drawing/2014/main" val="2386642071"/>
                    </a:ext>
                  </a:extLst>
                </a:gridCol>
                <a:gridCol w="2344189">
                  <a:extLst>
                    <a:ext uri="{9D8B030D-6E8A-4147-A177-3AD203B41FA5}">
                      <a16:colId xmlns:a16="http://schemas.microsoft.com/office/drawing/2014/main" val="530997895"/>
                    </a:ext>
                  </a:extLst>
                </a:gridCol>
                <a:gridCol w="1197032">
                  <a:extLst>
                    <a:ext uri="{9D8B030D-6E8A-4147-A177-3AD203B41FA5}">
                      <a16:colId xmlns:a16="http://schemas.microsoft.com/office/drawing/2014/main" val="1347554047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val="2187081612"/>
                    </a:ext>
                  </a:extLst>
                </a:gridCol>
                <a:gridCol w="1113906">
                  <a:extLst>
                    <a:ext uri="{9D8B030D-6E8A-4147-A177-3AD203B41FA5}">
                      <a16:colId xmlns:a16="http://schemas.microsoft.com/office/drawing/2014/main" val="3285479880"/>
                    </a:ext>
                  </a:extLst>
                </a:gridCol>
                <a:gridCol w="1180407">
                  <a:extLst>
                    <a:ext uri="{9D8B030D-6E8A-4147-A177-3AD203B41FA5}">
                      <a16:colId xmlns:a16="http://schemas.microsoft.com/office/drawing/2014/main" val="2283614606"/>
                    </a:ext>
                  </a:extLst>
                </a:gridCol>
              </a:tblGrid>
              <a:tr h="60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Journal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期刊名称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effectLst/>
                        </a:rPr>
                        <a:t>IF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Rank by IF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Total Cites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Rank by JCI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885020724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AOP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光学和光子学研究进展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20.107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3,117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122873071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OPT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光学涉及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11.104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13,404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3579039878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PR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光子学研究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7.080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11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5,328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1607496754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JLT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光波技术期刊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4.142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17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26,555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14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2662065978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BOEx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生物医学光学快报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3.732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23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12,803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18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3610489674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OL 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光学快报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3.776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22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74,402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13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3107266246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OpEx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光学快讯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3.894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129,224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14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3547381272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JOCN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光通信和光网络期刊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3.984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19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3,407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1663397560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OMEx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光学材料快报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3.442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8,443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29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2711150539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JOSA B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美国光学会会刊 </a:t>
                      </a:r>
                      <a:r>
                        <a:rPr lang="en-US" altLang="zh-CN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2.106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14,539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2985795350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AO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应用光学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1.980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62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51,811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49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1243977969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COL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中国光学快报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2.448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2,898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43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4132722999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JOSA A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美国光学会刊 </a:t>
                      </a:r>
                      <a:r>
                        <a:rPr lang="en-US" altLang="zh-CN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2.129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54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15,128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48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4158192117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COPP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现代光学与光子学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0.66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91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176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94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1388651172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JOT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光学技术期刊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0.422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97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752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105 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2522791451"/>
                  </a:ext>
                </a:extLst>
              </a:tr>
              <a:tr h="317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JNIRS</a:t>
                      </a:r>
                      <a:r>
                        <a:rPr lang="zh-CN" sz="1400" kern="1200">
                          <a:effectLst/>
                        </a:rPr>
                        <a:t>（光谱学）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近红外光谱学报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1.372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31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1,579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31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2725236224"/>
                  </a:ext>
                </a:extLst>
              </a:tr>
              <a:tr h="3045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AS</a:t>
                      </a:r>
                      <a:r>
                        <a:rPr lang="zh-CN" sz="1400" kern="1200" dirty="0">
                          <a:effectLst/>
                        </a:rPr>
                        <a:t>（光谱学）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dirty="0" smtClean="0">
                          <a:effectLst/>
                          <a:latin typeface="Cambria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应用光谱学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2.388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9,818</a:t>
                      </a:r>
                      <a:endParaRPr lang="zh-CN" sz="14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19</a:t>
                      </a:r>
                      <a:endParaRPr lang="zh-CN" sz="14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6" marR="59386" marT="0" marB="0" anchor="ctr"/>
                </a:tc>
                <a:extLst>
                  <a:ext uri="{0D108BD9-81ED-4DB2-BD59-A6C34878D82A}">
                    <a16:rowId xmlns:a16="http://schemas.microsoft.com/office/drawing/2014/main" val="86308089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76158" y="3322546"/>
            <a:ext cx="2450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800" dirty="0" smtClean="0">
                <a:solidFill>
                  <a:schemeClr val="bg1"/>
                </a:solidFill>
              </a:rPr>
              <a:t>根据</a:t>
            </a:r>
            <a:r>
              <a:rPr lang="en-US" altLang="zh-CN" sz="1800" dirty="0">
                <a:solidFill>
                  <a:schemeClr val="bg1"/>
                </a:solidFill>
              </a:rPr>
              <a:t>2020</a:t>
            </a:r>
            <a:r>
              <a:rPr lang="zh-CN" altLang="en-US" sz="1800" dirty="0" smtClean="0">
                <a:solidFill>
                  <a:schemeClr val="bg1"/>
                </a:solidFill>
              </a:rPr>
              <a:t>年度期刊引用报告</a:t>
            </a:r>
            <a:r>
              <a:rPr lang="en-US" altLang="zh-CN" sz="1800" dirty="0" smtClean="0">
                <a:solidFill>
                  <a:schemeClr val="bg1"/>
                </a:solidFill>
              </a:rPr>
              <a:t> </a:t>
            </a:r>
            <a:r>
              <a:rPr lang="en-US" altLang="zh-CN" sz="1800" dirty="0">
                <a:solidFill>
                  <a:schemeClr val="bg1"/>
                </a:solidFill>
              </a:rPr>
              <a:t>(JCR)</a:t>
            </a:r>
            <a:r>
              <a:rPr lang="zh-CN" altLang="en-US" sz="1800" dirty="0">
                <a:solidFill>
                  <a:schemeClr val="bg1"/>
                </a:solidFill>
              </a:rPr>
              <a:t>数据，</a:t>
            </a:r>
            <a:r>
              <a:rPr lang="zh-CN" altLang="en-US" sz="1800" dirty="0" smtClean="0">
                <a:solidFill>
                  <a:schemeClr val="bg1"/>
                </a:solidFill>
              </a:rPr>
              <a:t>在</a:t>
            </a:r>
            <a:r>
              <a:rPr lang="en-US" altLang="zh-CN" sz="1800" dirty="0" smtClean="0">
                <a:solidFill>
                  <a:schemeClr val="bg1"/>
                </a:solidFill>
              </a:rPr>
              <a:t>SCI</a:t>
            </a:r>
            <a:r>
              <a:rPr lang="zh-CN" altLang="en-US" sz="1800" dirty="0" smtClean="0">
                <a:solidFill>
                  <a:schemeClr val="bg1"/>
                </a:solidFill>
              </a:rPr>
              <a:t>收录的</a:t>
            </a:r>
            <a:r>
              <a:rPr lang="en-US" altLang="zh-CN" sz="1800" dirty="0" smtClean="0">
                <a:solidFill>
                  <a:schemeClr val="bg1"/>
                </a:solidFill>
              </a:rPr>
              <a:t>90</a:t>
            </a:r>
            <a:r>
              <a:rPr lang="zh-CN" altLang="en-US" sz="1800" dirty="0" smtClean="0">
                <a:solidFill>
                  <a:schemeClr val="bg1"/>
                </a:solidFill>
              </a:rPr>
              <a:t>多种光学领域核心期刊</a:t>
            </a:r>
            <a:r>
              <a:rPr lang="zh-CN" altLang="en-US" sz="1800" dirty="0">
                <a:solidFill>
                  <a:schemeClr val="bg1"/>
                </a:solidFill>
              </a:rPr>
              <a:t>中</a:t>
            </a:r>
            <a:r>
              <a:rPr lang="zh-CN" altLang="en-US" sz="1800" dirty="0" smtClean="0">
                <a:solidFill>
                  <a:schemeClr val="bg1"/>
                </a:solidFill>
              </a:rPr>
              <a:t>，有</a:t>
            </a:r>
            <a:r>
              <a:rPr lang="en-US" altLang="zh-CN" sz="1800" dirty="0">
                <a:solidFill>
                  <a:schemeClr val="bg1"/>
                </a:solidFill>
              </a:rPr>
              <a:t>8</a:t>
            </a:r>
            <a:r>
              <a:rPr lang="zh-CN" altLang="en-US" sz="1800" dirty="0" smtClean="0">
                <a:solidFill>
                  <a:schemeClr val="bg1"/>
                </a:solidFill>
              </a:rPr>
              <a:t>种</a:t>
            </a:r>
            <a:r>
              <a:rPr lang="en-US" altLang="zh-CN" sz="1800" dirty="0" err="1" smtClean="0">
                <a:solidFill>
                  <a:schemeClr val="bg1"/>
                </a:solidFill>
              </a:rPr>
              <a:t>Optica</a:t>
            </a:r>
            <a:r>
              <a:rPr lang="zh-CN" altLang="en-US" sz="1800" dirty="0" smtClean="0">
                <a:solidFill>
                  <a:schemeClr val="bg1"/>
                </a:solidFill>
              </a:rPr>
              <a:t>期刊的影响因子属于</a:t>
            </a:r>
            <a:r>
              <a:rPr lang="en-US" altLang="zh-CN" sz="1800" dirty="0" smtClean="0">
                <a:solidFill>
                  <a:schemeClr val="bg1"/>
                </a:solidFill>
              </a:rPr>
              <a:t>Q1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 smtClean="0">
                <a:solidFill>
                  <a:schemeClr val="bg1"/>
                </a:solidFill>
              </a:rPr>
              <a:t>有</a:t>
            </a:r>
            <a:r>
              <a:rPr lang="en-US" altLang="zh-CN" sz="1800" dirty="0">
                <a:solidFill>
                  <a:schemeClr val="bg1"/>
                </a:solidFill>
              </a:rPr>
              <a:t>3</a:t>
            </a:r>
            <a:r>
              <a:rPr lang="zh-CN" altLang="en-US" sz="1800" dirty="0" smtClean="0">
                <a:solidFill>
                  <a:schemeClr val="bg1"/>
                </a:solidFill>
              </a:rPr>
              <a:t>种的被引量</a:t>
            </a:r>
            <a:r>
              <a:rPr lang="zh-CN" altLang="en-US" sz="1800" dirty="0">
                <a:solidFill>
                  <a:schemeClr val="bg1"/>
                </a:solidFill>
              </a:rPr>
              <a:t>排名前</a:t>
            </a:r>
            <a:r>
              <a:rPr lang="en-US" altLang="zh-CN" sz="1800" dirty="0" smtClean="0">
                <a:solidFill>
                  <a:schemeClr val="bg1"/>
                </a:solidFill>
              </a:rPr>
              <a:t>5</a:t>
            </a:r>
            <a:r>
              <a:rPr lang="zh-CN" altLang="en-US" sz="1800" dirty="0">
                <a:solidFill>
                  <a:schemeClr val="bg1"/>
                </a:solidFill>
              </a:rPr>
              <a:t>；</a:t>
            </a:r>
            <a:r>
              <a:rPr lang="zh-CN" altLang="en-US" sz="1800" dirty="0" smtClean="0">
                <a:solidFill>
                  <a:schemeClr val="bg1"/>
                </a:solidFill>
              </a:rPr>
              <a:t>而</a:t>
            </a:r>
            <a:r>
              <a:rPr lang="en-US" altLang="zh-CN" sz="1800" dirty="0" err="1" smtClean="0">
                <a:solidFill>
                  <a:schemeClr val="bg1"/>
                </a:solidFill>
              </a:rPr>
              <a:t>Optica</a:t>
            </a:r>
            <a:r>
              <a:rPr lang="zh-CN" altLang="en-US" sz="1800" dirty="0" smtClean="0">
                <a:solidFill>
                  <a:schemeClr val="bg1"/>
                </a:solidFill>
              </a:rPr>
              <a:t>期刊的发文量</a:t>
            </a:r>
            <a:r>
              <a:rPr lang="zh-CN" altLang="en-US" sz="1800" dirty="0">
                <a:solidFill>
                  <a:schemeClr val="bg1"/>
                </a:solidFill>
              </a:rPr>
              <a:t>占光学</a:t>
            </a:r>
            <a:r>
              <a:rPr lang="zh-CN" altLang="en-US" sz="1800" dirty="0" smtClean="0">
                <a:solidFill>
                  <a:schemeClr val="bg1"/>
                </a:solidFill>
              </a:rPr>
              <a:t>领域总文献</a:t>
            </a:r>
            <a:r>
              <a:rPr lang="zh-CN" altLang="en-US" sz="1800" dirty="0">
                <a:solidFill>
                  <a:schemeClr val="bg1"/>
                </a:solidFill>
              </a:rPr>
              <a:t>量的</a:t>
            </a:r>
            <a:r>
              <a:rPr lang="en-US" altLang="zh-CN" sz="1800" dirty="0">
                <a:solidFill>
                  <a:schemeClr val="bg1"/>
                </a:solidFill>
              </a:rPr>
              <a:t>34%</a:t>
            </a:r>
            <a:r>
              <a:rPr lang="zh-CN" altLang="en-US" sz="1800" dirty="0">
                <a:solidFill>
                  <a:schemeClr val="bg1"/>
                </a:solidFill>
              </a:rPr>
              <a:t>，被引量</a:t>
            </a:r>
            <a:r>
              <a:rPr lang="zh-CN" altLang="en-US" sz="1800" dirty="0" smtClean="0">
                <a:solidFill>
                  <a:schemeClr val="bg1"/>
                </a:solidFill>
              </a:rPr>
              <a:t>占</a:t>
            </a:r>
            <a:r>
              <a:rPr lang="en-US" altLang="zh-CN" sz="1800" dirty="0" smtClean="0">
                <a:solidFill>
                  <a:schemeClr val="bg1"/>
                </a:solidFill>
              </a:rPr>
              <a:t>39</a:t>
            </a:r>
            <a:r>
              <a:rPr lang="en-US" altLang="zh-CN" sz="1800" dirty="0">
                <a:solidFill>
                  <a:schemeClr val="bg1"/>
                </a:solidFill>
              </a:rPr>
              <a:t>%</a:t>
            </a:r>
            <a:r>
              <a:rPr lang="zh-CN" altLang="en-US" sz="1800" dirty="0">
                <a:solidFill>
                  <a:schemeClr val="bg1"/>
                </a:solidFill>
              </a:rPr>
              <a:t>。</a:t>
            </a:r>
            <a:endParaRPr lang="zh-CN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031067" y="896470"/>
            <a:ext cx="5110616" cy="2894134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zh-CN" alt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41682" y="3322546"/>
            <a:ext cx="1080000" cy="5678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144000" rIns="0" bIns="14400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zh-CN" sz="2000" b="1" dirty="0" smtClean="0">
                <a:solidFill>
                  <a:srgbClr val="FF8A00"/>
                </a:solidFill>
              </a:rPr>
              <a:t>Q1</a:t>
            </a:r>
            <a:r>
              <a:rPr lang="zh-CN" altLang="en-US" sz="2000" b="1" dirty="0" smtClean="0">
                <a:solidFill>
                  <a:srgbClr val="FF8A00"/>
                </a:solidFill>
              </a:rPr>
              <a:t>期刊</a:t>
            </a:r>
            <a:endParaRPr lang="zh-CN" altLang="en-US" sz="2000" b="1" dirty="0">
              <a:solidFill>
                <a:srgbClr val="FF8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S1444_Windows Azure Template 16x9_r08a">
  <a:themeElements>
    <a:clrScheme name="自定义 17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FFFFFF"/>
      </a:accent6>
      <a:hlink>
        <a:srgbClr val="FFFFFF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5B43BE68FE54B90DD26FDFB72BB05" ma:contentTypeVersion="0" ma:contentTypeDescription="Create a new document." ma:contentTypeScope="" ma:versionID="6df1bece345c1749bd9b91e82fa4a03a">
  <xsd:schema xmlns:xsd="http://www.w3.org/2001/XMLSchema" xmlns:xs="http://www.w3.org/2001/XMLSchema" xmlns:p="http://schemas.microsoft.com/office/2006/metadata/properties" xmlns:ns2="230e9df3-be65-4c73-a93b-d1236ebd677e" targetNamespace="http://schemas.microsoft.com/office/2006/metadata/properties" ma:root="true" ma:fieldsID="e317b0b832c9845d3aae3abd1bb0954e" ns2:_=""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4ccdd3d-8ee2-4326-a025-466a9d1bc8a2}" ma:internalName="TaxCatchAll" ma:showField="CatchAllData" ma:web="a6005bf8-687e-4195-b520-3fb25bf0c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4ccdd3d-8ee2-4326-a025-466a9d1bc8a2}" ma:internalName="TaxCatchAllLabel" ma:readOnly="true" ma:showField="CatchAllDataLabel" ma:web="a6005bf8-687e-4195-b520-3fb25bf0c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30e9df3-be65-4c73-a93b-d1236ebd677e">
      <Terms xmlns="http://schemas.microsoft.com/office/infopath/2007/PartnerControls"/>
    </TaxKeywordTaxHTField>
    <TaxCatchAll xmlns="230e9df3-be65-4c73-a93b-d1236ebd677e"/>
  </documentManagement>
</p:properties>
</file>

<file path=customXml/itemProps1.xml><?xml version="1.0" encoding="utf-8"?>
<ds:datastoreItem xmlns:ds="http://schemas.openxmlformats.org/officeDocument/2006/customXml" ds:itemID="{B882D8D6-9D38-4159-A398-AAC3689D3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90144-748D-417B-8B69-088F107B0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B2F97D-0457-4986-9734-D03EB073C5EA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22713</TotalTime>
  <Words>1819</Words>
  <Application>Microsoft Office PowerPoint</Application>
  <PresentationFormat>自定义</PresentationFormat>
  <Paragraphs>267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メイリオ</vt:lpstr>
      <vt:lpstr>宋体</vt:lpstr>
      <vt:lpstr>微软雅黑</vt:lpstr>
      <vt:lpstr>幼圆</vt:lpstr>
      <vt:lpstr>Arial</vt:lpstr>
      <vt:lpstr>Cambria</vt:lpstr>
      <vt:lpstr>Segoe UI</vt:lpstr>
      <vt:lpstr>Segoe UI Light</vt:lpstr>
      <vt:lpstr>Segoe UI Semibold</vt:lpstr>
      <vt:lpstr>Times New Roman</vt:lpstr>
      <vt:lpstr>Wingdings</vt:lpstr>
      <vt:lpstr>MS1444_Windows Azure Template 16x9_r08a</vt:lpstr>
      <vt:lpstr>Optica (OSA) 数据库使用指南</vt:lpstr>
      <vt:lpstr>PowerPoint 演示文稿</vt:lpstr>
      <vt:lpstr>PowerPoint 演示文稿</vt:lpstr>
      <vt:lpstr>PowerPoint 演示文稿</vt:lpstr>
      <vt:lpstr>PowerPoint 演示文稿</vt:lpstr>
      <vt:lpstr>  Optica 数据库涵盖主题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>Artitudes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Azure Overview</dc:title>
  <dc:subject>Windows Azure</dc:subject>
  <dc:creator>scottgu@microsoft.com;jonahs@microsoft.com</dc:creator>
  <cp:lastModifiedBy>maryann</cp:lastModifiedBy>
  <cp:revision>843</cp:revision>
  <cp:lastPrinted>2011-12-06T05:57:58Z</cp:lastPrinted>
  <dcterms:created xsi:type="dcterms:W3CDTF">2011-03-29T16:07:22Z</dcterms:created>
  <dcterms:modified xsi:type="dcterms:W3CDTF">2022-01-19T08:37:19Z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0x010100CA05B43BE68FE54B90DD26FDFB72BB05</vt:lpwstr>
  </property>
</Properties>
</file>