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2"/>
    <p:sldMasterId id="2147483654" r:id="rId3"/>
    <p:sldMasterId id="2147483656" r:id="rId4"/>
  </p:sldMasterIdLst>
  <p:notesMasterIdLst>
    <p:notesMasterId r:id="rId32"/>
  </p:notesMasterIdLst>
  <p:sldIdLst>
    <p:sldId id="339" r:id="rId5"/>
    <p:sldId id="256" r:id="rId6"/>
    <p:sldId id="257" r:id="rId7"/>
    <p:sldId id="323" r:id="rId8"/>
    <p:sldId id="327" r:id="rId9"/>
    <p:sldId id="324" r:id="rId10"/>
    <p:sldId id="319" r:id="rId11"/>
    <p:sldId id="295" r:id="rId12"/>
    <p:sldId id="328" r:id="rId13"/>
    <p:sldId id="296" r:id="rId14"/>
    <p:sldId id="297" r:id="rId15"/>
    <p:sldId id="300" r:id="rId16"/>
    <p:sldId id="301" r:id="rId17"/>
    <p:sldId id="302" r:id="rId18"/>
    <p:sldId id="298" r:id="rId19"/>
    <p:sldId id="303" r:id="rId20"/>
    <p:sldId id="326" r:id="rId21"/>
    <p:sldId id="331" r:id="rId22"/>
    <p:sldId id="333" r:id="rId23"/>
    <p:sldId id="334" r:id="rId24"/>
    <p:sldId id="332" r:id="rId25"/>
    <p:sldId id="335" r:id="rId26"/>
    <p:sldId id="337" r:id="rId27"/>
    <p:sldId id="336" r:id="rId28"/>
    <p:sldId id="338" r:id="rId29"/>
    <p:sldId id="287" r:id="rId30"/>
    <p:sldId id="288" r:id="rId3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71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730" autoAdjust="0"/>
  </p:normalViewPr>
  <p:slideViewPr>
    <p:cSldViewPr>
      <p:cViewPr varScale="1">
        <p:scale>
          <a:sx n="57" d="100"/>
          <a:sy n="57" d="100"/>
        </p:scale>
        <p:origin x="154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GB" sz="900" b="1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Guide to a successful PowerPoint design – simple is best</a:t>
            </a:r>
          </a:p>
          <a:p>
            <a:pPr>
              <a:buNone/>
            </a:pPr>
            <a:r>
              <a:rPr lang="en-GB" sz="900" b="0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Use the template wisely, make design amends that help your communication, do not alter the core design of the slide.</a:t>
            </a:r>
          </a:p>
          <a:p>
            <a:pPr>
              <a:buNone/>
            </a:pPr>
            <a:r>
              <a:rPr lang="en-GB" sz="900" b="0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Use only one key message per slide. If you have more than one message, use more slides.</a:t>
            </a:r>
          </a:p>
          <a:p>
            <a:pPr>
              <a:buNone/>
            </a:pPr>
            <a:r>
              <a:rPr lang="en-GB" sz="900" b="0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Some argue the target number of words on a slide should be 6.  Limit the amount of text on each slide, and include copy in your notes.</a:t>
            </a:r>
          </a:p>
          <a:p>
            <a:pPr>
              <a:buNone/>
            </a:pPr>
            <a:r>
              <a:rPr lang="en-GB" sz="900" b="0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Maintain a consistent design throughout - colours, fonts, graphics and images.</a:t>
            </a:r>
          </a:p>
          <a:p>
            <a:endParaRPr lang="en-GB" sz="900" b="0" i="0" u="none" strike="noStrike" cap="none" baseline="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391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GB" sz="900" b="1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Guide to a successful PowerPoint design – simple is best</a:t>
            </a:r>
          </a:p>
          <a:p>
            <a:pPr>
              <a:buNone/>
            </a:pPr>
            <a:r>
              <a:rPr lang="en-GB" sz="900" b="0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Use the template wisely, make design amends that help your communication, do not alter the core design of the slide.</a:t>
            </a:r>
          </a:p>
          <a:p>
            <a:pPr>
              <a:buNone/>
            </a:pPr>
            <a:r>
              <a:rPr lang="en-GB" sz="900" b="0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Use only one key message per slide. If you have more than one message, use more slides.</a:t>
            </a:r>
          </a:p>
          <a:p>
            <a:pPr>
              <a:buNone/>
            </a:pPr>
            <a:r>
              <a:rPr lang="en-GB" sz="900" b="0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Some argue the target number of words on a slide should be 6.  Limit the amount of text on each slide, and include copy in your notes.</a:t>
            </a:r>
          </a:p>
          <a:p>
            <a:pPr>
              <a:buNone/>
            </a:pPr>
            <a:r>
              <a:rPr lang="en-GB" sz="900" b="0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Maintain a consistent design throughout - colours, fonts, graphics and images.</a:t>
            </a:r>
          </a:p>
          <a:p>
            <a:endParaRPr lang="en-GB" sz="900" b="0" i="0" u="none" strike="noStrike" cap="none" baseline="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GB" sz="900" b="1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Design tips - narrative</a:t>
            </a:r>
          </a:p>
          <a:p>
            <a:pPr>
              <a:buNone/>
            </a:pPr>
            <a:r>
              <a:rPr lang="en-GB" sz="900" b="0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Always consider your audience, who are they, what do they expect, how much will they know, what are the key messages they need to take away?</a:t>
            </a:r>
          </a:p>
          <a:p>
            <a:pPr>
              <a:buNone/>
            </a:pPr>
            <a:r>
              <a:rPr lang="en-GB" sz="900" b="0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Tell a story - have a beginning a middle and an end. </a:t>
            </a:r>
          </a:p>
          <a:p>
            <a:pPr>
              <a:buNone/>
            </a:pPr>
            <a:r>
              <a:rPr lang="en-GB" sz="900" b="0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Slides should follow a natural progression.</a:t>
            </a:r>
          </a:p>
          <a:p>
            <a:pPr>
              <a:buNone/>
            </a:pPr>
            <a:r>
              <a:rPr lang="en-GB" sz="900" b="0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Remember the three times rule - tell your audience what you are going to tell them, tell it, and then summarise it.</a:t>
            </a:r>
          </a:p>
          <a:p>
            <a:endParaRPr lang="en-GB" sz="900" b="0" i="0" u="none" strike="noStrike" cap="none" baseline="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buNone/>
            </a:pPr>
            <a:r>
              <a:rPr lang="en-GB" sz="900" b="1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Design tips – colour and images</a:t>
            </a:r>
          </a:p>
          <a:p>
            <a:pPr>
              <a:buNone/>
            </a:pPr>
            <a:r>
              <a:rPr lang="en-GB" sz="900" b="0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Avoid using all the available colours.  Blue is always our core colour, try not to use more than 2 secondary colours from the palette and only one secondary colour can be used on any given slide.</a:t>
            </a:r>
          </a:p>
          <a:p>
            <a:pPr>
              <a:buNone/>
            </a:pPr>
            <a:r>
              <a:rPr lang="en-GB" sz="900" b="0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Use images carefully.  They should help the audience relate slide information to real world situations. Always ensure good legibility is maintained when text is placed over images.</a:t>
            </a:r>
          </a:p>
          <a:p>
            <a:pPr>
              <a:buNone/>
            </a:pPr>
            <a:r>
              <a:rPr lang="en-GB" sz="900" b="0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 not use clipart.</a:t>
            </a:r>
          </a:p>
          <a:p>
            <a:pPr>
              <a:buNone/>
            </a:pPr>
            <a:r>
              <a:rPr lang="en-GB" sz="900" b="0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Use graphics after careful consideration.  Only use them if it adds to the communication.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Calibri" panose="020F0502020204030204"/>
              <a:buNone/>
            </a:pPr>
            <a:r>
              <a:rPr lang="en-GB" sz="900" b="1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Additional logos </a:t>
            </a:r>
            <a:r>
              <a:rPr lang="en-GB" sz="900" b="0" i="0" u="none" strike="noStrike" cap="none" baseline="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– for partners or other parties you co-present with – please place the logo in the bottom right hand corner</a:t>
            </a:r>
          </a:p>
          <a:p>
            <a:endParaRPr lang="en-GB" sz="900" b="0" i="0" u="none" strike="noStrike" cap="none" baseline="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endParaRPr lang="en-GB" sz="900" b="0" i="0" u="none" strike="noStrike" cap="none" baseline="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endParaRPr lang="en-GB" sz="900" b="0" i="0" u="none" strike="noStrike" cap="none" baseline="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27606" y="3859246"/>
            <a:ext cx="8287427" cy="3768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9000"/>
              </a:lnSpc>
              <a:spcBef>
                <a:spcPts val="0"/>
              </a:spcBef>
              <a:buClr>
                <a:schemeClr val="lt1"/>
              </a:buClr>
              <a:buFont typeface="Arial" panose="020B0604020202020204"/>
              <a:buNone/>
              <a:defRPr sz="3800" b="0" i="0" u="none" strike="noStrike" cap="none" baseline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27606" y="4389410"/>
            <a:ext cx="8287427" cy="637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7FA8D6"/>
              </a:buClr>
              <a:buFont typeface="Arial" panose="020B0604020202020204"/>
              <a:buNone/>
              <a:defRPr sz="2200" b="0" i="0" u="none" strike="noStrike" cap="none" baseline="0">
                <a:solidFill>
                  <a:srgbClr val="7FA8D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408305" marR="0" indent="-1905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 panose="020B0604020202020204"/>
              <a:buNone/>
              <a:defRPr sz="2200" b="0" i="0" u="none" strike="noStrike" cap="none" baseline="0">
                <a:solidFill>
                  <a:srgbClr val="BEBF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815975" marR="0" indent="-3175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 panose="020B0604020202020204"/>
              <a:buNone/>
              <a:defRPr sz="2200" b="0" i="0" u="none" strike="noStrike" cap="none" baseline="0">
                <a:solidFill>
                  <a:srgbClr val="BEBF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224280" marR="0" indent="-5080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 panose="020B0604020202020204"/>
              <a:buNone/>
              <a:defRPr sz="2200" b="0" i="0" u="none" strike="noStrike" cap="none" baseline="0">
                <a:solidFill>
                  <a:srgbClr val="BEBF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1631950" marR="0" indent="-6350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 panose="020B0604020202020204"/>
              <a:buNone/>
              <a:defRPr sz="2200" b="0" i="0" u="none" strike="noStrike" cap="none" baseline="0">
                <a:solidFill>
                  <a:srgbClr val="BEBF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040255" marR="0" indent="-8255" algn="ctr" rtl="0">
              <a:spcBef>
                <a:spcPts val="360"/>
              </a:spcBef>
              <a:buClr>
                <a:srgbClr val="BEBFC0"/>
              </a:buClr>
              <a:buFont typeface="Arial" panose="020B0604020202020204"/>
              <a:buNone/>
              <a:defRPr sz="1800" b="0" i="0" u="none" strike="noStrike" cap="none" baseline="0">
                <a:solidFill>
                  <a:srgbClr val="BEBF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447925" marR="0" indent="-9525" algn="ctr" rtl="0">
              <a:spcBef>
                <a:spcPts val="360"/>
              </a:spcBef>
              <a:buClr>
                <a:srgbClr val="BEBFC0"/>
              </a:buClr>
              <a:buFont typeface="Arial" panose="020B0604020202020204"/>
              <a:buNone/>
              <a:defRPr sz="1800" b="0" i="0" u="none" strike="noStrike" cap="none" baseline="0">
                <a:solidFill>
                  <a:srgbClr val="BEBF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2856230" marR="0" indent="-11430" algn="ctr" rtl="0">
              <a:spcBef>
                <a:spcPts val="360"/>
              </a:spcBef>
              <a:buClr>
                <a:srgbClr val="BEBFC0"/>
              </a:buClr>
              <a:buFont typeface="Arial" panose="020B0604020202020204"/>
              <a:buNone/>
              <a:defRPr sz="1800" b="0" i="0" u="none" strike="noStrike" cap="none" baseline="0">
                <a:solidFill>
                  <a:srgbClr val="BEBF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263900" marR="0" indent="0" algn="ctr" rtl="0">
              <a:spcBef>
                <a:spcPts val="360"/>
              </a:spcBef>
              <a:buClr>
                <a:srgbClr val="BEBFC0"/>
              </a:buClr>
              <a:buFont typeface="Arial" panose="020B0604020202020204"/>
              <a:buNone/>
              <a:defRPr sz="1800" b="0" i="0" u="none" strike="noStrike" cap="none" baseline="0">
                <a:solidFill>
                  <a:srgbClr val="BEBF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6B32F-2DE1-4D85-9FC0-DF7E0B432ED3}" type="datetime1">
              <a:rPr lang="en-US"/>
              <a:t>5/14/2019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AF359-92A5-4C19-AFF3-D74F535F02F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ECD710-2D38-4D72-8941-126703FC3731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 Single column">
  <p:cSld name="Bullet points Single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27606" y="343406"/>
            <a:ext cx="8287427" cy="200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>
                <a:solidFill>
                  <a:srgbClr val="7FA8D6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27610" y="1396294"/>
            <a:ext cx="5816810" cy="290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0970" indent="-67945" algn="l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 panose="020B0604020202020204"/>
              <a:buChar char="•"/>
              <a:def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281940" indent="-69215" algn="l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 panose="020B0604020202020204"/>
              <a:buChar char="•"/>
              <a:def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422275" indent="-69850" algn="l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 panose="020B0604020202020204"/>
              <a:buChar char="•"/>
              <a:def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422275" indent="-69850" algn="l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 panose="020B0604020202020204"/>
              <a:buChar char="•"/>
              <a:def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422275" indent="-69850" algn="l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 panose="020B0604020202020204"/>
              <a:buChar char="•"/>
              <a:def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244090" indent="-142240" algn="l" rtl="0">
              <a:spcBef>
                <a:spcPts val="360"/>
              </a:spcBef>
              <a:buClr>
                <a:schemeClr val="dk1"/>
              </a:buClr>
              <a:buFont typeface="Arial" panose="020B0604020202020204"/>
              <a:buChar char="•"/>
              <a:def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652395" indent="-144145" algn="l" rtl="0">
              <a:spcBef>
                <a:spcPts val="360"/>
              </a:spcBef>
              <a:buClr>
                <a:schemeClr val="dk1"/>
              </a:buClr>
              <a:buFont typeface="Arial" panose="020B0604020202020204"/>
              <a:buChar char="•"/>
              <a:def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060065" indent="-145415" algn="l" rtl="0">
              <a:spcBef>
                <a:spcPts val="360"/>
              </a:spcBef>
              <a:buClr>
                <a:schemeClr val="dk1"/>
              </a:buClr>
              <a:buFont typeface="Arial" panose="020B0604020202020204"/>
              <a:buChar char="•"/>
              <a:def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468370" indent="-134620" algn="l" rtl="0">
              <a:spcBef>
                <a:spcPts val="360"/>
              </a:spcBef>
              <a:buClr>
                <a:schemeClr val="dk1"/>
              </a:buClr>
              <a:buFont typeface="Arial" panose="020B0604020202020204"/>
              <a:buChar char="•"/>
              <a:def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27610" y="622841"/>
            <a:ext cx="8287427" cy="6716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1000"/>
              </a:lnSpc>
              <a:buClr>
                <a:schemeClr val="dk2"/>
              </a:buClr>
              <a:buFont typeface="Arial" panose="020B0604020202020204"/>
              <a:buNone/>
              <a:defRPr sz="2800">
                <a:solidFill>
                  <a:schemeClr val="dk2"/>
                </a:solidFill>
              </a:defRPr>
            </a:lvl1pPr>
            <a:lvl2pPr marL="0" indent="0" rtl="0">
              <a:lnSpc>
                <a:spcPct val="101000"/>
              </a:lnSpc>
              <a:buClr>
                <a:srgbClr val="006AB0"/>
              </a:buClr>
              <a:buFont typeface="Arial" panose="020B0604020202020204"/>
              <a:buNone/>
              <a:defRPr sz="2800">
                <a:solidFill>
                  <a:srgbClr val="006AB0"/>
                </a:solidFill>
              </a:defRPr>
            </a:lvl2pPr>
            <a:lvl3pPr marL="0" indent="0" rtl="0">
              <a:lnSpc>
                <a:spcPct val="101000"/>
              </a:lnSpc>
              <a:buClr>
                <a:srgbClr val="006AB0"/>
              </a:buClr>
              <a:buFont typeface="Arial" panose="020B0604020202020204"/>
              <a:buNone/>
              <a:defRPr sz="2800">
                <a:solidFill>
                  <a:srgbClr val="006AB0"/>
                </a:solidFill>
              </a:defRPr>
            </a:lvl3pPr>
            <a:lvl4pPr marL="0" indent="0" rtl="0">
              <a:lnSpc>
                <a:spcPct val="101000"/>
              </a:lnSpc>
              <a:buClr>
                <a:srgbClr val="006AB0"/>
              </a:buClr>
              <a:buFont typeface="Arial" panose="020B0604020202020204"/>
              <a:buNone/>
              <a:defRPr sz="2800">
                <a:solidFill>
                  <a:srgbClr val="006AB0"/>
                </a:solidFill>
              </a:defRPr>
            </a:lvl4pPr>
            <a:lvl5pPr marL="0" indent="0" rtl="0">
              <a:lnSpc>
                <a:spcPct val="101000"/>
              </a:lnSpc>
              <a:buClr>
                <a:srgbClr val="006AB0"/>
              </a:buClr>
              <a:buFont typeface="Arial" panose="020B0604020202020204"/>
              <a:buNone/>
              <a:defRPr sz="2800">
                <a:solidFill>
                  <a:srgbClr val="006AB0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 without text">
  <p:cSld name="Chart slide without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27606" y="343406"/>
            <a:ext cx="8287427" cy="200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>
                <a:solidFill>
                  <a:srgbClr val="7FA8D6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27610" y="622841"/>
            <a:ext cx="8287427" cy="6716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1000"/>
              </a:lnSpc>
              <a:buClr>
                <a:schemeClr val="dk2"/>
              </a:buClr>
              <a:buFont typeface="Arial" panose="020B0604020202020204"/>
              <a:buNone/>
              <a:defRPr sz="2800">
                <a:solidFill>
                  <a:schemeClr val="dk2"/>
                </a:solidFill>
              </a:defRPr>
            </a:lvl1pPr>
            <a:lvl2pPr marL="0" indent="0" rtl="0">
              <a:lnSpc>
                <a:spcPct val="101000"/>
              </a:lnSpc>
              <a:buClr>
                <a:srgbClr val="006AB0"/>
              </a:buClr>
              <a:buFont typeface="Arial" panose="020B0604020202020204"/>
              <a:buNone/>
              <a:defRPr sz="2800">
                <a:solidFill>
                  <a:srgbClr val="006AB0"/>
                </a:solidFill>
              </a:defRPr>
            </a:lvl2pPr>
            <a:lvl3pPr marL="0" indent="0" rtl="0">
              <a:lnSpc>
                <a:spcPct val="101000"/>
              </a:lnSpc>
              <a:buClr>
                <a:srgbClr val="006AB0"/>
              </a:buClr>
              <a:buFont typeface="Arial" panose="020B0604020202020204"/>
              <a:buNone/>
              <a:defRPr sz="2800">
                <a:solidFill>
                  <a:srgbClr val="006AB0"/>
                </a:solidFill>
              </a:defRPr>
            </a:lvl3pPr>
            <a:lvl4pPr marL="0" indent="0" rtl="0">
              <a:lnSpc>
                <a:spcPct val="101000"/>
              </a:lnSpc>
              <a:buClr>
                <a:srgbClr val="006AB0"/>
              </a:buClr>
              <a:buFont typeface="Arial" panose="020B0604020202020204"/>
              <a:buNone/>
              <a:defRPr sz="2800">
                <a:solidFill>
                  <a:srgbClr val="006AB0"/>
                </a:solidFill>
              </a:defRPr>
            </a:lvl4pPr>
            <a:lvl5pPr marL="0" indent="0" rtl="0">
              <a:lnSpc>
                <a:spcPct val="101000"/>
              </a:lnSpc>
              <a:buClr>
                <a:srgbClr val="006AB0"/>
              </a:buClr>
              <a:buFont typeface="Arial" panose="020B0604020202020204"/>
              <a:buNone/>
              <a:defRPr sz="2800">
                <a:solidFill>
                  <a:srgbClr val="006AB0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 with text">
  <p:cSld name="Chart slide with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27606" y="343406"/>
            <a:ext cx="8287427" cy="200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>
                <a:solidFill>
                  <a:srgbClr val="7FA8D6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27610" y="622841"/>
            <a:ext cx="8287427" cy="6716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1000"/>
              </a:lnSpc>
              <a:buClr>
                <a:schemeClr val="dk2"/>
              </a:buClr>
              <a:buFont typeface="Arial" panose="020B0604020202020204"/>
              <a:buNone/>
              <a:defRPr sz="2800">
                <a:solidFill>
                  <a:schemeClr val="dk2"/>
                </a:solidFill>
              </a:defRPr>
            </a:lvl1pPr>
            <a:lvl2pPr marL="0" indent="0" rtl="0">
              <a:lnSpc>
                <a:spcPct val="101000"/>
              </a:lnSpc>
              <a:buClr>
                <a:srgbClr val="006AB0"/>
              </a:buClr>
              <a:buFont typeface="Arial" panose="020B0604020202020204"/>
              <a:buNone/>
              <a:defRPr sz="2800">
                <a:solidFill>
                  <a:srgbClr val="006AB0"/>
                </a:solidFill>
              </a:defRPr>
            </a:lvl2pPr>
            <a:lvl3pPr marL="0" indent="0" rtl="0">
              <a:lnSpc>
                <a:spcPct val="101000"/>
              </a:lnSpc>
              <a:buClr>
                <a:srgbClr val="006AB0"/>
              </a:buClr>
              <a:buFont typeface="Arial" panose="020B0604020202020204"/>
              <a:buNone/>
              <a:defRPr sz="2800">
                <a:solidFill>
                  <a:srgbClr val="006AB0"/>
                </a:solidFill>
              </a:defRPr>
            </a:lvl3pPr>
            <a:lvl4pPr marL="0" indent="0" rtl="0">
              <a:lnSpc>
                <a:spcPct val="101000"/>
              </a:lnSpc>
              <a:buClr>
                <a:srgbClr val="006AB0"/>
              </a:buClr>
              <a:buFont typeface="Arial" panose="020B0604020202020204"/>
              <a:buNone/>
              <a:defRPr sz="2800">
                <a:solidFill>
                  <a:srgbClr val="006AB0"/>
                </a:solidFill>
              </a:defRPr>
            </a:lvl4pPr>
            <a:lvl5pPr marL="0" indent="0" rtl="0">
              <a:lnSpc>
                <a:spcPct val="101000"/>
              </a:lnSpc>
              <a:buClr>
                <a:srgbClr val="006AB0"/>
              </a:buClr>
              <a:buFont typeface="Arial" panose="020B0604020202020204"/>
              <a:buNone/>
              <a:defRPr sz="2800">
                <a:solidFill>
                  <a:srgbClr val="006AB0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27610" y="1396294"/>
            <a:ext cx="3981495" cy="290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57153" y="-31750"/>
            <a:ext cx="9258306" cy="5207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27606" y="3862160"/>
            <a:ext cx="8287427" cy="3998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9000"/>
              </a:lnSpc>
              <a:spcBef>
                <a:spcPts val="0"/>
              </a:spcBef>
              <a:buClr>
                <a:schemeClr val="lt1"/>
              </a:buClr>
              <a:buFont typeface="Arial" panose="020B0604020202020204"/>
              <a:buNone/>
              <a:defRPr sz="3800" b="0" i="0" u="none" strike="noStrike" cap="none" baseline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27608" y="4339844"/>
            <a:ext cx="8303717" cy="46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7FA8D6"/>
              </a:buClr>
              <a:buFont typeface="Arial" panose="020B0604020202020204"/>
              <a:buNone/>
              <a:defRPr sz="2200" b="0" i="0" u="none" strike="noStrike" cap="none" baseline="0">
                <a:solidFill>
                  <a:srgbClr val="7FA8D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7FA8D6"/>
              </a:buClr>
              <a:buFont typeface="Arial" panose="020B0604020202020204"/>
              <a:buNone/>
              <a:defRPr sz="2200" b="0" i="0" u="none" strike="noStrike" cap="none" baseline="0">
                <a:solidFill>
                  <a:srgbClr val="7FA8D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7FA8D6"/>
              </a:buClr>
              <a:buFont typeface="Arial" panose="020B0604020202020204"/>
              <a:buNone/>
              <a:defRPr sz="2200" b="0" i="0" u="none" strike="noStrike" cap="none" baseline="0">
                <a:solidFill>
                  <a:srgbClr val="7FA8D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7FA8D6"/>
              </a:buClr>
              <a:buFont typeface="Arial" panose="020B0604020202020204"/>
              <a:buNone/>
              <a:defRPr sz="2200" b="0" i="0" u="none" strike="noStrike" cap="none" baseline="0">
                <a:solidFill>
                  <a:srgbClr val="7FA8D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7FA8D6"/>
              </a:buClr>
              <a:buFont typeface="Arial" panose="020B0604020202020204"/>
              <a:buNone/>
              <a:defRPr sz="2200" b="0" i="0" u="none" strike="noStrike" cap="none" baseline="0">
                <a:solidFill>
                  <a:srgbClr val="7FA8D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244090" marR="0" indent="-142240" algn="l" rtl="0">
              <a:spcBef>
                <a:spcPts val="360"/>
              </a:spcBef>
              <a:buClr>
                <a:schemeClr val="dk1"/>
              </a:buClr>
              <a:buFont typeface="Arial" panose="020B0604020202020204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652395" marR="0" indent="-144145" algn="l" rtl="0">
              <a:spcBef>
                <a:spcPts val="360"/>
              </a:spcBef>
              <a:buClr>
                <a:schemeClr val="dk1"/>
              </a:buClr>
              <a:buFont typeface="Arial" panose="020B0604020202020204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060065" marR="0" indent="-145415" algn="l" rtl="0">
              <a:spcBef>
                <a:spcPts val="360"/>
              </a:spcBef>
              <a:buClr>
                <a:schemeClr val="dk1"/>
              </a:buClr>
              <a:buFont typeface="Arial" panose="020B0604020202020204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468370" marR="0" indent="-134620" algn="l" rtl="0">
              <a:spcBef>
                <a:spcPts val="360"/>
              </a:spcBef>
              <a:buClr>
                <a:schemeClr val="dk1"/>
              </a:buClr>
              <a:buFont typeface="Arial" panose="020B0604020202020204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-65267" y="-36311"/>
            <a:ext cx="9274535" cy="521612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27606" y="343406"/>
            <a:ext cx="8287427" cy="200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9000"/>
              </a:lnSpc>
              <a:spcBef>
                <a:spcPts val="0"/>
              </a:spcBef>
              <a:buClr>
                <a:srgbClr val="7FA8D6"/>
              </a:buClr>
              <a:buFont typeface="Arial" panose="020B0604020202020204"/>
              <a:buNone/>
              <a:defRPr sz="1900" b="0" i="0" u="none" strike="noStrike" cap="none" baseline="0">
                <a:solidFill>
                  <a:srgbClr val="7FA8D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27610" y="1396294"/>
            <a:ext cx="5816810" cy="290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0970" marR="0" indent="-67945" algn="l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 panose="020B0604020202020204"/>
              <a:buChar char="•"/>
              <a:defRPr sz="19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281940" marR="0" indent="-69215" algn="l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 panose="020B0604020202020204"/>
              <a:buChar char="•"/>
              <a:defRPr sz="19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422275" marR="0" indent="-69850" algn="l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 panose="020B0604020202020204"/>
              <a:buChar char="•"/>
              <a:defRPr sz="19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422275" marR="0" indent="-69850" algn="l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 panose="020B0604020202020204"/>
              <a:buChar char="•"/>
              <a:defRPr sz="19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422275" marR="0" indent="-69850" algn="l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 panose="020B0604020202020204"/>
              <a:buChar char="•"/>
              <a:defRPr sz="19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244090" marR="0" indent="-142240" algn="l" rtl="0">
              <a:spcBef>
                <a:spcPts val="360"/>
              </a:spcBef>
              <a:buClr>
                <a:schemeClr val="dk1"/>
              </a:buClr>
              <a:buFont typeface="Arial" panose="020B0604020202020204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652395" marR="0" indent="-144145" algn="l" rtl="0">
              <a:spcBef>
                <a:spcPts val="360"/>
              </a:spcBef>
              <a:buClr>
                <a:schemeClr val="dk1"/>
              </a:buClr>
              <a:buFont typeface="Arial" panose="020B0604020202020204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060065" marR="0" indent="-145415" algn="l" rtl="0">
              <a:spcBef>
                <a:spcPts val="360"/>
              </a:spcBef>
              <a:buClr>
                <a:schemeClr val="dk1"/>
              </a:buClr>
              <a:buFont typeface="Arial" panose="020B0604020202020204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468370" marR="0" indent="-134620" algn="l" rtl="0">
              <a:spcBef>
                <a:spcPts val="360"/>
              </a:spcBef>
              <a:buClr>
                <a:schemeClr val="dk1"/>
              </a:buClr>
              <a:buFont typeface="Arial" panose="020B0604020202020204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grpSp>
        <p:nvGrpSpPr>
          <p:cNvPr id="60" name="Shape 60"/>
          <p:cNvGrpSpPr/>
          <p:nvPr/>
        </p:nvGrpSpPr>
        <p:grpSpPr>
          <a:xfrm>
            <a:off x="300489" y="4182689"/>
            <a:ext cx="8405835" cy="861227"/>
            <a:chOff x="354806" y="6431757"/>
            <a:chExt cx="9792493" cy="1003299"/>
          </a:xfrm>
        </p:grpSpPr>
        <p:cxnSp>
          <p:nvCxnSpPr>
            <p:cNvPr id="61" name="Shape 61"/>
            <p:cNvCxnSpPr/>
            <p:nvPr/>
          </p:nvCxnSpPr>
          <p:spPr>
            <a:xfrm>
              <a:off x="500062" y="6788945"/>
              <a:ext cx="9405936" cy="0"/>
            </a:xfrm>
            <a:prstGeom prst="straightConnector1">
              <a:avLst/>
            </a:prstGeom>
            <a:noFill/>
            <a:ln w="9525" cap="flat">
              <a:solidFill>
                <a:srgbClr val="67686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 rot="10800000" flipH="1">
              <a:off x="9906793" y="6431757"/>
              <a:ext cx="240505" cy="357188"/>
            </a:xfrm>
            <a:prstGeom prst="straightConnector1">
              <a:avLst/>
            </a:prstGeom>
            <a:noFill/>
            <a:ln w="9525" cap="flat">
              <a:solidFill>
                <a:srgbClr val="67686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" name="Shape 63"/>
            <p:cNvSpPr/>
            <p:nvPr/>
          </p:nvSpPr>
          <p:spPr>
            <a:xfrm>
              <a:off x="354806" y="6755607"/>
              <a:ext cx="1057275" cy="67945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27606" y="343406"/>
            <a:ext cx="8287427" cy="200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9000"/>
              </a:lnSpc>
              <a:spcBef>
                <a:spcPts val="0"/>
              </a:spcBef>
              <a:buClr>
                <a:srgbClr val="7FA8D6"/>
              </a:buClr>
              <a:buFont typeface="Arial" panose="020B0604020202020204"/>
              <a:buNone/>
              <a:defRPr sz="1900" b="0" i="0" u="none" strike="noStrike" cap="none" baseline="0">
                <a:solidFill>
                  <a:srgbClr val="7FA8D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27610" y="1396294"/>
            <a:ext cx="3829457" cy="290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0970" marR="0" indent="-80645" algn="l" rtl="0">
              <a:lnSpc>
                <a:spcPct val="119000"/>
              </a:lnSpc>
              <a:spcBef>
                <a:spcPts val="0"/>
              </a:spcBef>
              <a:buClr>
                <a:schemeClr val="dk2"/>
              </a:buClr>
              <a:buFont typeface="Arial" panose="020B0604020202020204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281940" marR="0" indent="-81915" algn="l" rtl="0">
              <a:lnSpc>
                <a:spcPct val="119000"/>
              </a:lnSpc>
              <a:spcBef>
                <a:spcPts val="0"/>
              </a:spcBef>
              <a:buClr>
                <a:schemeClr val="dk2"/>
              </a:buClr>
              <a:buFont typeface="Arial" panose="020B0604020202020204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422275" marR="0" indent="-82550" algn="l" rtl="0">
              <a:lnSpc>
                <a:spcPct val="119000"/>
              </a:lnSpc>
              <a:spcBef>
                <a:spcPts val="0"/>
              </a:spcBef>
              <a:buClr>
                <a:schemeClr val="dk2"/>
              </a:buClr>
              <a:buFont typeface="Arial" panose="020B0604020202020204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422275" marR="0" indent="-82550" algn="l" rtl="0">
              <a:lnSpc>
                <a:spcPct val="119000"/>
              </a:lnSpc>
              <a:spcBef>
                <a:spcPts val="0"/>
              </a:spcBef>
              <a:buClr>
                <a:schemeClr val="dk2"/>
              </a:buClr>
              <a:buFont typeface="Arial" panose="020B0604020202020204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422275" marR="0" indent="-82550" algn="l" rtl="0">
              <a:lnSpc>
                <a:spcPct val="119000"/>
              </a:lnSpc>
              <a:spcBef>
                <a:spcPts val="0"/>
              </a:spcBef>
              <a:buClr>
                <a:schemeClr val="dk2"/>
              </a:buClr>
              <a:buFont typeface="Arial" panose="020B0604020202020204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244090" marR="0" indent="-142240" algn="l" rtl="0">
              <a:spcBef>
                <a:spcPts val="360"/>
              </a:spcBef>
              <a:buClr>
                <a:schemeClr val="dk1"/>
              </a:buClr>
              <a:buFont typeface="Arial" panose="020B0604020202020204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652395" marR="0" indent="-144145" algn="l" rtl="0">
              <a:spcBef>
                <a:spcPts val="360"/>
              </a:spcBef>
              <a:buClr>
                <a:schemeClr val="dk1"/>
              </a:buClr>
              <a:buFont typeface="Arial" panose="020B0604020202020204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060065" marR="0" indent="-145415" algn="l" rtl="0">
              <a:spcBef>
                <a:spcPts val="360"/>
              </a:spcBef>
              <a:buClr>
                <a:schemeClr val="dk1"/>
              </a:buClr>
              <a:buFont typeface="Arial" panose="020B0604020202020204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468370" marR="0" indent="-134620" algn="l" rtl="0">
              <a:spcBef>
                <a:spcPts val="360"/>
              </a:spcBef>
              <a:buClr>
                <a:schemeClr val="dk1"/>
              </a:buClr>
              <a:buFont typeface="Arial" panose="020B0604020202020204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grpSp>
        <p:nvGrpSpPr>
          <p:cNvPr id="81" name="Shape 81"/>
          <p:cNvGrpSpPr/>
          <p:nvPr/>
        </p:nvGrpSpPr>
        <p:grpSpPr>
          <a:xfrm>
            <a:off x="300489" y="4182689"/>
            <a:ext cx="8405835" cy="861227"/>
            <a:chOff x="354806" y="6431757"/>
            <a:chExt cx="9792493" cy="1003299"/>
          </a:xfrm>
        </p:grpSpPr>
        <p:cxnSp>
          <p:nvCxnSpPr>
            <p:cNvPr id="82" name="Shape 82"/>
            <p:cNvCxnSpPr/>
            <p:nvPr/>
          </p:nvCxnSpPr>
          <p:spPr>
            <a:xfrm>
              <a:off x="500062" y="6788945"/>
              <a:ext cx="9405936" cy="0"/>
            </a:xfrm>
            <a:prstGeom prst="straightConnector1">
              <a:avLst/>
            </a:prstGeom>
            <a:noFill/>
            <a:ln w="9525" cap="flat">
              <a:solidFill>
                <a:srgbClr val="67686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Shape 83"/>
            <p:cNvCxnSpPr/>
            <p:nvPr/>
          </p:nvCxnSpPr>
          <p:spPr>
            <a:xfrm rot="10800000" flipH="1">
              <a:off x="9906793" y="6431757"/>
              <a:ext cx="240505" cy="357188"/>
            </a:xfrm>
            <a:prstGeom prst="straightConnector1">
              <a:avLst/>
            </a:prstGeom>
            <a:noFill/>
            <a:ln w="9525" cap="flat">
              <a:solidFill>
                <a:srgbClr val="67686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4" name="Shape 84"/>
            <p:cNvSpPr/>
            <p:nvPr/>
          </p:nvSpPr>
          <p:spPr>
            <a:xfrm>
              <a:off x="354806" y="6755607"/>
              <a:ext cx="1057275" cy="67945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jchina.com.cn/uploads/soft/160729/4-160H9132551.pdf" TargetMode="External"/><Relationship Id="rId2" Type="http://schemas.openxmlformats.org/officeDocument/2006/relationships/hyperlink" Target="http://bmjopen.bmj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jchina.com.cn/uploads/soft/160729/4-160H9122F4.pdf" TargetMode="External"/><Relationship Id="rId2" Type="http://schemas.openxmlformats.org/officeDocument/2006/relationships/hyperlink" Target="http://ard.bmj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jchina.com.cn/uploads/soft/160729/4-160H9121119.pdf" TargetMode="External"/><Relationship Id="rId2" Type="http://schemas.openxmlformats.org/officeDocument/2006/relationships/hyperlink" Target="http://gut.bmj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jchina.com.cn/uploads/soft/160815/4-160Q5153250.pdf" TargetMode="External"/><Relationship Id="rId2" Type="http://schemas.openxmlformats.org/officeDocument/2006/relationships/hyperlink" Target="http://veterinaryrecord.bmj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inpractice.bmj.com/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jchina.com.cn/uploads/soft/160804/4-160P4162518.pdf" TargetMode="External"/><Relationship Id="rId2" Type="http://schemas.openxmlformats.org/officeDocument/2006/relationships/hyperlink" Target="http://vetrecordcasereports.bmj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jchina.com.cn/uploads/soft/160802/4-160P2140928.pdf" TargetMode="External"/><Relationship Id="rId2" Type="http://schemas.openxmlformats.org/officeDocument/2006/relationships/hyperlink" Target="http://tobaccocontrol.bmj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jchina.com.cn/journals/aboutjournals/overview/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hyperlink" Target="http://intranet.bmj.com/projects/project-status/archived-projects/branding-project/the-logo-centre/logo-files/product-and-service-logos/bmj-journals/Heart.tif/image_view_fullscree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GIF"/><Relationship Id="rId4" Type="http://schemas.openxmlformats.org/officeDocument/2006/relationships/hyperlink" Target="http://intranet.bmj.com/projects/project-status/archived-projects/branding-project/the-logo-centre/logo-files/product-and-service-logos/bmj-journals/Gut.tif/image_view_fullscreen" TargetMode="Externa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9902"/>
            <a:ext cx="1203598" cy="12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04877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85458"/>
            <a:ext cx="5957804" cy="37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105400" y="823522"/>
            <a:ext cx="3816350" cy="276999"/>
          </a:xfrm>
          <a:prstGeom prst="rect">
            <a:avLst/>
          </a:prstGeom>
          <a:solidFill>
            <a:srgbClr val="D6ECEE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>
            <a:spAutoFit/>
          </a:bodyPr>
          <a:lstStyle/>
          <a:p>
            <a:endParaRPr lang="en-GB" sz="1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371" y="279881"/>
            <a:ext cx="8287427" cy="671689"/>
          </a:xfrm>
        </p:spPr>
        <p:txBody>
          <a:bodyPr/>
          <a:lstStyle/>
          <a:p>
            <a:r>
              <a:rPr lang="en-US" sz="1900" dirty="0">
                <a:solidFill>
                  <a:srgbClr val="7FA8D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collections</a:t>
            </a:r>
          </a:p>
        </p:txBody>
      </p:sp>
      <p:sp>
        <p:nvSpPr>
          <p:cNvPr id="8" name="矩形 7"/>
          <p:cNvSpPr/>
          <p:nvPr/>
        </p:nvSpPr>
        <p:spPr>
          <a:xfrm>
            <a:off x="2555776" y="1656574"/>
            <a:ext cx="720080" cy="204737"/>
          </a:xfrm>
          <a:prstGeom prst="rect">
            <a:avLst/>
          </a:prstGeom>
          <a:noFill/>
          <a:ln w="25400" cap="flat" cmpd="sng" algn="ctr">
            <a:solidFill>
              <a:srgbClr val="E3722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11760" y="1886540"/>
            <a:ext cx="3095277" cy="16933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‘</a:t>
            </a:r>
          </a:p>
          <a:p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Current Issue’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标签页下的</a:t>
            </a:r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‘Topic collections’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可以帮读者找到感兴趣的内容</a:t>
            </a:r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endParaRPr lang="en-GB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BMJ </a:t>
            </a:r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Journals online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的每一篇文章都被划分到一个主题类别，作为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BMJ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电子版的原创设计，可以更容易的跨刊检索</a:t>
            </a:r>
            <a:endParaRPr lang="en-GB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altLang="zh-CN" sz="12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BMJ </a:t>
            </a:r>
            <a:r>
              <a:rPr lang="en-GB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Journals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有超过</a:t>
            </a:r>
            <a:r>
              <a:rPr lang="en-GB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250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临床和非临床的</a:t>
            </a:r>
            <a:r>
              <a:rPr lang="en-GB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topic collections.</a:t>
            </a: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627534"/>
            <a:ext cx="4522103" cy="381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3678"/>
            <a:ext cx="8287427" cy="671689"/>
          </a:xfrm>
        </p:spPr>
        <p:txBody>
          <a:bodyPr/>
          <a:lstStyle/>
          <a:p>
            <a:r>
              <a:rPr lang="zh-CN" altLang="en-US" sz="1900" dirty="0">
                <a:solidFill>
                  <a:srgbClr val="7FA8D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在线优先出版</a:t>
            </a:r>
            <a:endParaRPr lang="en-US" sz="1900" dirty="0">
              <a:solidFill>
                <a:srgbClr val="7FA8D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3607" y="1491630"/>
            <a:ext cx="432049" cy="144016"/>
          </a:xfrm>
          <a:prstGeom prst="rect">
            <a:avLst/>
          </a:prstGeom>
          <a:noFill/>
          <a:ln w="25400" cap="flat" cmpd="sng" algn="ctr">
            <a:solidFill>
              <a:srgbClr val="E3722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3607" y="2139702"/>
            <a:ext cx="2736304" cy="1008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200" dirty="0"/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已被接收但尚未出版的文章可提前从网站获取，通过我们的网站，可浏览这些文章的原始手稿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通过期刊首页的</a:t>
            </a:r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‘Online First’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可以查看这些文章</a:t>
            </a:r>
            <a:endParaRPr lang="en-GB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12" y="517739"/>
            <a:ext cx="4032053" cy="37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394" y="-12123"/>
            <a:ext cx="8287427" cy="671689"/>
          </a:xfrm>
        </p:spPr>
        <p:txBody>
          <a:bodyPr/>
          <a:lstStyle/>
          <a:p>
            <a:r>
              <a:rPr lang="zh-CN" altLang="en-US" sz="1900" dirty="0">
                <a:solidFill>
                  <a:srgbClr val="7FA8D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过往巻期查询</a:t>
            </a:r>
            <a:endParaRPr lang="en-US" sz="1900" dirty="0">
              <a:solidFill>
                <a:srgbClr val="7FA8D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5735" y="1275607"/>
            <a:ext cx="313995" cy="144016"/>
          </a:xfrm>
          <a:prstGeom prst="rect">
            <a:avLst/>
          </a:prstGeom>
          <a:noFill/>
          <a:ln w="25400" cap="flat" cmpd="sng" algn="ctr">
            <a:solidFill>
              <a:srgbClr val="E3722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40244" y="1816690"/>
            <a:ext cx="1883684" cy="2920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可查看该刊历年文献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71550"/>
            <a:ext cx="4487603" cy="376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09550"/>
            <a:ext cx="8287427" cy="671689"/>
          </a:xfrm>
        </p:spPr>
        <p:txBody>
          <a:bodyPr/>
          <a:lstStyle/>
          <a:p>
            <a:r>
              <a:rPr lang="zh-CN" altLang="en-US" sz="1900" dirty="0">
                <a:solidFill>
                  <a:srgbClr val="7FA8D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文章浏览方式</a:t>
            </a:r>
            <a:endParaRPr lang="en-US" sz="1900" dirty="0">
              <a:solidFill>
                <a:srgbClr val="7FA8D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1062" y="2355726"/>
            <a:ext cx="1148730" cy="144016"/>
          </a:xfrm>
          <a:prstGeom prst="rect">
            <a:avLst/>
          </a:prstGeom>
          <a:noFill/>
          <a:ln w="25400" cap="flat" cmpd="sng" algn="ctr">
            <a:solidFill>
              <a:srgbClr val="E3722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47864" y="986181"/>
            <a:ext cx="1883684" cy="6949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每篇文章都有摘要、题录、全文或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  <a:endParaRPr lang="en-GB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文章摘要和题录免费获取</a:t>
            </a:r>
            <a:endParaRPr lang="en-GB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15341" y="2355726"/>
            <a:ext cx="1148730" cy="216024"/>
          </a:xfrm>
          <a:prstGeom prst="rect">
            <a:avLst/>
          </a:prstGeom>
          <a:noFill/>
          <a:ln w="25400" cap="flat" cmpd="sng" algn="ctr">
            <a:solidFill>
              <a:srgbClr val="E3722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824" y="64117"/>
            <a:ext cx="8287427" cy="671689"/>
          </a:xfrm>
        </p:spPr>
        <p:txBody>
          <a:bodyPr/>
          <a:lstStyle/>
          <a:p>
            <a:r>
              <a:rPr lang="zh-CN" altLang="en-US" sz="1400" dirty="0">
                <a:solidFill>
                  <a:srgbClr val="7FA8D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文章内特色功能</a:t>
            </a:r>
            <a:r>
              <a:rPr lang="en-US" altLang="zh-CN" sz="1400" dirty="0">
                <a:solidFill>
                  <a:srgbClr val="7FA8D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solidFill>
                  <a:srgbClr val="7FA8D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与作者互动</a:t>
            </a:r>
            <a:endParaRPr lang="en-US" sz="1400" dirty="0">
              <a:solidFill>
                <a:srgbClr val="7FA8D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7" y="411510"/>
            <a:ext cx="3891401" cy="404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347864" y="2211710"/>
            <a:ext cx="1076722" cy="1368152"/>
          </a:xfrm>
          <a:prstGeom prst="rect">
            <a:avLst/>
          </a:prstGeom>
          <a:noFill/>
          <a:ln w="25400" cap="flat" cmpd="sng" algn="ctr">
            <a:solidFill>
              <a:srgbClr val="E3722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7864" y="3579862"/>
            <a:ext cx="1076722" cy="216024"/>
          </a:xfrm>
          <a:prstGeom prst="rect">
            <a:avLst/>
          </a:prstGeom>
          <a:noFill/>
          <a:ln w="25400" cap="flat" cmpd="sng" algn="ctr">
            <a:solidFill>
              <a:srgbClr val="E3722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  <a:sym typeface="Arial" panose="020B0604020202020204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4944"/>
            <a:ext cx="2362397" cy="415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箭头 1"/>
          <p:cNvSpPr/>
          <p:nvPr/>
        </p:nvSpPr>
        <p:spPr>
          <a:xfrm>
            <a:off x="4499992" y="3615866"/>
            <a:ext cx="504056" cy="10801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39530"/>
            <a:ext cx="5234526" cy="32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889722" y="666750"/>
            <a:ext cx="7416078" cy="461665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000714"/>
                </a:solidFill>
              </a:rPr>
              <a:t>邮件提醒服务可帮助读者知晓期刊的最新在线发行动态；通过该邮件，读者还可以直接浏览最新内容，如文章、信件和评论</a:t>
            </a:r>
            <a:r>
              <a:rPr lang="zh-CN" altLang="en-US" sz="1200" dirty="0">
                <a:solidFill>
                  <a:srgbClr val="000714"/>
                </a:solidFill>
              </a:rPr>
              <a:t>。</a:t>
            </a:r>
            <a:endParaRPr lang="en-GB" sz="1200" b="1" dirty="0">
              <a:solidFill>
                <a:srgbClr val="000714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47462"/>
            <a:ext cx="8287427" cy="519288"/>
          </a:xfrm>
        </p:spPr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邮件提醒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03219" y="2638048"/>
            <a:ext cx="946923" cy="293741"/>
          </a:xfrm>
          <a:prstGeom prst="rect">
            <a:avLst/>
          </a:prstGeom>
          <a:noFill/>
          <a:ln w="25400" cap="flat" cmpd="sng" algn="ctr">
            <a:solidFill>
              <a:srgbClr val="E3722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616" y="2937318"/>
            <a:ext cx="1018931" cy="930576"/>
          </a:xfrm>
          <a:prstGeom prst="rect">
            <a:avLst/>
          </a:prstGeom>
          <a:noFill/>
          <a:ln w="25400" cap="flat" cmpd="sng" algn="ctr">
            <a:solidFill>
              <a:srgbClr val="E3722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08898" y="2598254"/>
            <a:ext cx="1534226" cy="3568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在期刊任意页面都有该图标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86" y="555526"/>
            <a:ext cx="6660232" cy="392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4482"/>
            <a:ext cx="8287427" cy="671689"/>
          </a:xfrm>
        </p:spPr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提交手稿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80590" y="1326231"/>
            <a:ext cx="946923" cy="221733"/>
          </a:xfrm>
          <a:prstGeom prst="rect">
            <a:avLst/>
          </a:prstGeom>
          <a:noFill/>
          <a:ln w="25400" cap="flat" cmpd="sng" algn="ctr">
            <a:solidFill>
              <a:srgbClr val="E3722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35896" y="1635646"/>
            <a:ext cx="2590056" cy="9720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GB" altLang="zh-CN" sz="11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ScholarOne</a:t>
            </a:r>
            <a:r>
              <a:rPr lang="en-GB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系统，</a:t>
            </a:r>
            <a:r>
              <a:rPr lang="en-GB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BMJ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所有期刊均可在线进行手稿提交及跟踪。可通过</a:t>
            </a:r>
            <a:r>
              <a:rPr lang="en-GB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期刊首页的</a:t>
            </a:r>
            <a:r>
              <a:rPr lang="en-GB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‘Submit a paper’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GB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‘About the journal’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了解详情。</a:t>
            </a:r>
            <a:endParaRPr lang="en-GB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740017"/>
            <a:ext cx="4536504" cy="28315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是</a:t>
            </a:r>
            <a:r>
              <a:rPr lang="en-US" altLang="zh-CN" sz="1200" dirty="0">
                <a:solidFill>
                  <a:schemeClr val="bg1"/>
                </a:solidFill>
              </a:rPr>
              <a:t>BMJ</a:t>
            </a:r>
            <a:r>
              <a:rPr lang="zh-CN" altLang="en-US" sz="1200" dirty="0">
                <a:solidFill>
                  <a:schemeClr val="bg1"/>
                </a:solidFill>
              </a:rPr>
              <a:t>出版集团旗下享誉世界的顶级综合医学期刊，以直接改善患者健康为宗旨，吸引、启发医生、研究人员和其他卫生专业人士参与全球卫生大讨论，为其提供知识与信息以做出更好的临床决策。</a:t>
            </a:r>
            <a:endParaRPr lang="en-US" altLang="zh-CN" sz="1200" dirty="0">
              <a:solidFill>
                <a:schemeClr val="bg1"/>
              </a:solidFill>
            </a:endParaRPr>
          </a:p>
          <a:p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zh-CN" altLang="en-US" sz="1200" dirty="0">
                <a:solidFill>
                  <a:schemeClr val="bg1"/>
                </a:solidFill>
              </a:rPr>
              <a:t>● </a:t>
            </a:r>
            <a:r>
              <a:rPr lang="zh-CN" altLang="en-US" sz="1200" b="1" dirty="0">
                <a:solidFill>
                  <a:schemeClr val="bg1"/>
                </a:solidFill>
              </a:rPr>
              <a:t>收稿率：</a:t>
            </a:r>
            <a:r>
              <a:rPr lang="en-US" altLang="zh-CN" sz="1200" dirty="0">
                <a:solidFill>
                  <a:schemeClr val="bg1"/>
                </a:solidFill>
              </a:rPr>
              <a:t>7% </a:t>
            </a:r>
            <a:r>
              <a:rPr lang="zh-CN" altLang="en-US" sz="1200" dirty="0">
                <a:solidFill>
                  <a:schemeClr val="bg1"/>
                </a:solidFill>
              </a:rPr>
              <a:t>（原创研究文章）</a:t>
            </a:r>
            <a:br>
              <a:rPr lang="zh-CN" altLang="en-US" sz="1200" dirty="0">
                <a:solidFill>
                  <a:schemeClr val="bg1"/>
                </a:solidFill>
              </a:rPr>
            </a:br>
            <a:r>
              <a:rPr lang="zh-CN" altLang="en-US" sz="1200" dirty="0">
                <a:solidFill>
                  <a:schemeClr val="bg1"/>
                </a:solidFill>
              </a:rPr>
              <a:t>● </a:t>
            </a:r>
            <a:r>
              <a:rPr lang="en-US" altLang="zh-CN" sz="1200" b="1" dirty="0">
                <a:solidFill>
                  <a:schemeClr val="bg1"/>
                </a:solidFill>
              </a:rPr>
              <a:t>2015</a:t>
            </a:r>
            <a:r>
              <a:rPr lang="zh-CN" altLang="en-US" sz="1200" b="1" dirty="0">
                <a:solidFill>
                  <a:schemeClr val="bg1"/>
                </a:solidFill>
              </a:rPr>
              <a:t>影响因子：</a:t>
            </a:r>
            <a:r>
              <a:rPr lang="en-US" altLang="zh-CN" sz="1200" dirty="0">
                <a:solidFill>
                  <a:schemeClr val="bg1"/>
                </a:solidFill>
              </a:rPr>
              <a:t>19.697</a:t>
            </a:r>
            <a:r>
              <a:rPr lang="zh-CN" altLang="en-US" sz="1200" dirty="0">
                <a:solidFill>
                  <a:schemeClr val="bg1"/>
                </a:solidFill>
              </a:rPr>
              <a:t/>
            </a:r>
            <a:br>
              <a:rPr lang="zh-CN" altLang="en-US" sz="1200" dirty="0">
                <a:solidFill>
                  <a:schemeClr val="bg1"/>
                </a:solidFill>
              </a:rPr>
            </a:br>
            <a:r>
              <a:rPr lang="zh-CN" altLang="en-US" sz="1200" dirty="0">
                <a:solidFill>
                  <a:schemeClr val="bg1"/>
                </a:solidFill>
              </a:rPr>
              <a:t>●</a:t>
            </a:r>
            <a:r>
              <a:rPr lang="zh-CN" altLang="en-US" sz="1200" b="1" dirty="0">
                <a:solidFill>
                  <a:schemeClr val="bg1"/>
                </a:solidFill>
              </a:rPr>
              <a:t> 投稿至初步决定用时：</a:t>
            </a:r>
            <a:r>
              <a:rPr lang="en-US" altLang="zh-CN" sz="1200" dirty="0">
                <a:solidFill>
                  <a:schemeClr val="bg1"/>
                </a:solidFill>
              </a:rPr>
              <a:t>2</a:t>
            </a:r>
            <a:r>
              <a:rPr lang="zh-CN" altLang="en-US" sz="1200" dirty="0">
                <a:solidFill>
                  <a:schemeClr val="bg1"/>
                </a:solidFill>
              </a:rPr>
              <a:t>至</a:t>
            </a:r>
            <a:r>
              <a:rPr lang="en-US" altLang="zh-CN" sz="1200" dirty="0">
                <a:solidFill>
                  <a:schemeClr val="bg1"/>
                </a:solidFill>
              </a:rPr>
              <a:t>3</a:t>
            </a:r>
            <a:r>
              <a:rPr lang="zh-CN" altLang="en-US" sz="1200" dirty="0">
                <a:solidFill>
                  <a:schemeClr val="bg1"/>
                </a:solidFill>
              </a:rPr>
              <a:t>周</a:t>
            </a:r>
            <a:br>
              <a:rPr lang="zh-CN" altLang="en-US" sz="1200" dirty="0">
                <a:solidFill>
                  <a:schemeClr val="bg1"/>
                </a:solidFill>
              </a:rPr>
            </a:br>
            <a:r>
              <a:rPr lang="zh-CN" altLang="en-US" sz="1200" dirty="0">
                <a:solidFill>
                  <a:schemeClr val="bg1"/>
                </a:solidFill>
              </a:rPr>
              <a:t>●</a:t>
            </a:r>
            <a:r>
              <a:rPr lang="zh-CN" altLang="en-US" sz="1200" b="1" dirty="0">
                <a:solidFill>
                  <a:schemeClr val="bg1"/>
                </a:solidFill>
              </a:rPr>
              <a:t> 创刊时间：</a:t>
            </a:r>
            <a:r>
              <a:rPr lang="en-US" altLang="zh-CN" sz="1200" dirty="0">
                <a:solidFill>
                  <a:schemeClr val="bg1"/>
                </a:solidFill>
              </a:rPr>
              <a:t>1840</a:t>
            </a:r>
            <a:r>
              <a:rPr lang="zh-CN" altLang="en-US" sz="1200" dirty="0">
                <a:solidFill>
                  <a:schemeClr val="bg1"/>
                </a:solidFill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</a:rPr>
              <a:t/>
            </a:r>
            <a:br>
              <a:rPr lang="en-US" altLang="zh-CN" sz="1200" dirty="0">
                <a:solidFill>
                  <a:schemeClr val="bg1"/>
                </a:solidFill>
              </a:rPr>
            </a:br>
            <a:r>
              <a:rPr lang="en-US" altLang="zh-CN" sz="1200" dirty="0">
                <a:solidFill>
                  <a:schemeClr val="bg1"/>
                </a:solidFill>
              </a:rPr>
              <a:t>● </a:t>
            </a:r>
            <a:r>
              <a:rPr lang="zh-CN" altLang="en-US" sz="1200" b="1" dirty="0">
                <a:solidFill>
                  <a:schemeClr val="bg1"/>
                </a:solidFill>
              </a:rPr>
              <a:t>官网主页：</a:t>
            </a:r>
            <a:r>
              <a:rPr lang="en-US" altLang="zh-CN" sz="1200" dirty="0">
                <a:solidFill>
                  <a:schemeClr val="bg1"/>
                </a:solidFill>
              </a:rPr>
              <a:t>http://www.bmj.com/thebmj</a:t>
            </a:r>
          </a:p>
          <a:p>
            <a:endParaRPr lang="en-GB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Placeholder 6"/>
          <p:cNvSpPr txBox="1"/>
          <p:nvPr/>
        </p:nvSpPr>
        <p:spPr>
          <a:xfrm>
            <a:off x="457200" y="147462"/>
            <a:ext cx="8287427" cy="519288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01000"/>
              </a:lnSpc>
              <a:buClr>
                <a:schemeClr val="dk2"/>
              </a:buClr>
            </a:pPr>
            <a:r>
              <a:rPr lang="zh-CN" altLang="en-US" sz="1600" dirty="0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部分资源展示</a:t>
            </a:r>
            <a:r>
              <a:rPr lang="en-US" altLang="zh-CN" sz="1600" dirty="0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—The BMJ</a:t>
            </a:r>
            <a:endParaRPr lang="en-US" sz="1600" dirty="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“the bmj cover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40017"/>
            <a:ext cx="2160240" cy="297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1446" y="771550"/>
            <a:ext cx="4708985" cy="24929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BMJ</a:t>
            </a:r>
            <a:r>
              <a:rPr lang="zh-CN" alt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旗下第一本纯开放获取期刊，</a:t>
            </a:r>
            <a:r>
              <a:rPr lang="zh-CN" altLang="en-US" sz="1200" dirty="0">
                <a:solidFill>
                  <a:schemeClr val="bg1"/>
                </a:solidFill>
              </a:rPr>
              <a:t>接收临床医学、公共卫生和流行病学的研究文章，接收临床医学、公共卫生和流行病学的研究文章。</a:t>
            </a:r>
            <a:endParaRPr lang="en-US" altLang="zh-CN" sz="1200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收稿率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55%</a:t>
            </a:r>
            <a:r>
              <a:rPr lang="zh-CN" altLang="en-US" sz="1000" dirty="0">
                <a:solidFill>
                  <a:schemeClr val="bg1"/>
                </a:solidFill>
              </a:rPr>
              <a:t/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 </a:t>
            </a:r>
            <a:r>
              <a:rPr lang="en-US" altLang="zh-CN" sz="1000" dirty="0">
                <a:solidFill>
                  <a:schemeClr val="bg1"/>
                </a:solidFill>
              </a:rPr>
              <a:t>2015</a:t>
            </a:r>
            <a:r>
              <a:rPr lang="zh-CN" altLang="en-US" sz="1000" b="1" dirty="0">
                <a:solidFill>
                  <a:schemeClr val="bg1"/>
                </a:solidFill>
              </a:rPr>
              <a:t>影响因子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2.562</a:t>
            </a:r>
            <a:r>
              <a:rPr lang="zh-CN" altLang="en-US" sz="1000" dirty="0">
                <a:solidFill>
                  <a:schemeClr val="bg1"/>
                </a:solidFill>
              </a:rPr>
              <a:t/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出版频率</a:t>
            </a:r>
            <a:r>
              <a:rPr lang="zh-CN" altLang="en-US" sz="1000" dirty="0">
                <a:solidFill>
                  <a:schemeClr val="bg1"/>
                </a:solidFill>
              </a:rPr>
              <a:t>：不间断出版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出版速度</a:t>
            </a:r>
            <a:r>
              <a:rPr lang="zh-CN" altLang="en-US" sz="1000" dirty="0">
                <a:solidFill>
                  <a:schemeClr val="bg1"/>
                </a:solidFill>
              </a:rPr>
              <a:t>：投稿至初步决定：平均</a:t>
            </a:r>
            <a:r>
              <a:rPr lang="en-US" altLang="zh-CN" sz="1000" dirty="0">
                <a:solidFill>
                  <a:schemeClr val="bg1"/>
                </a:solidFill>
              </a:rPr>
              <a:t>55</a:t>
            </a:r>
            <a:r>
              <a:rPr lang="zh-CN" altLang="en-US" sz="1000" dirty="0">
                <a:solidFill>
                  <a:schemeClr val="bg1"/>
                </a:solidFill>
              </a:rPr>
              <a:t>天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                     接收至发表：</a:t>
            </a:r>
            <a:r>
              <a:rPr lang="en-US" altLang="zh-CN" sz="1000" dirty="0">
                <a:solidFill>
                  <a:schemeClr val="bg1"/>
                </a:solidFill>
              </a:rPr>
              <a:t>3</a:t>
            </a:r>
            <a:r>
              <a:rPr lang="zh-CN" altLang="en-US" sz="1000" dirty="0">
                <a:solidFill>
                  <a:schemeClr val="bg1"/>
                </a:solidFill>
              </a:rPr>
              <a:t>周或更短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被索引情况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Science Citation Index Expanded (Web of Science), PubMed, PubMed Central, Medline, Scopus, Google Scholar, CAB Abstracts, Global Health (CABI)</a:t>
            </a:r>
            <a:br>
              <a:rPr lang="en-US" altLang="zh-CN" sz="1000" dirty="0">
                <a:solidFill>
                  <a:schemeClr val="bg1"/>
                </a:solidFill>
              </a:rPr>
            </a:br>
            <a:r>
              <a:rPr lang="en-US" altLang="zh-CN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创刊时间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2011</a:t>
            </a:r>
            <a:r>
              <a:rPr lang="zh-CN" altLang="en-US" sz="1000" dirty="0">
                <a:solidFill>
                  <a:schemeClr val="bg1"/>
                </a:solidFill>
              </a:rPr>
              <a:t>年</a:t>
            </a:r>
            <a:r>
              <a:rPr lang="en-US" altLang="zh-CN" sz="1000" dirty="0">
                <a:solidFill>
                  <a:schemeClr val="bg1"/>
                </a:solidFill>
              </a:rPr>
              <a:t/>
            </a:r>
            <a:br>
              <a:rPr lang="en-US" altLang="zh-CN" sz="1000" dirty="0">
                <a:solidFill>
                  <a:schemeClr val="bg1"/>
                </a:solidFill>
              </a:rPr>
            </a:br>
            <a:r>
              <a:rPr lang="en-US" altLang="zh-CN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官网主页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u="sng" dirty="0">
                <a:solidFill>
                  <a:schemeClr val="bg1"/>
                </a:solidFill>
                <a:hlinkClick r:id="rId2"/>
              </a:rPr>
              <a:t>http://bmjopen.bmj.com</a:t>
            </a:r>
            <a:endParaRPr lang="en-US" altLang="zh-CN" sz="1000" u="sng" dirty="0">
              <a:solidFill>
                <a:schemeClr val="bg1"/>
              </a:solidFill>
            </a:endParaRPr>
          </a:p>
          <a:p>
            <a:r>
              <a:rPr lang="zh-CN" altLang="en-US" sz="1000" dirty="0">
                <a:solidFill>
                  <a:schemeClr val="bg1"/>
                </a:solidFill>
              </a:rPr>
              <a:t>●</a:t>
            </a:r>
            <a:r>
              <a:rPr lang="zh-CN" altLang="en-US" sz="1000" b="1" dirty="0">
                <a:solidFill>
                  <a:schemeClr val="bg1"/>
                </a:solidFill>
              </a:rPr>
              <a:t> 作者指南（中文）：</a:t>
            </a:r>
            <a:r>
              <a:rPr lang="en-US" altLang="zh-CN" sz="1000" b="1" dirty="0">
                <a:solidFill>
                  <a:schemeClr val="bg1"/>
                </a:solidFill>
              </a:rPr>
              <a:t> </a:t>
            </a:r>
            <a:r>
              <a:rPr lang="en-US" altLang="zh-CN" sz="1000" b="1" dirty="0">
                <a:solidFill>
                  <a:schemeClr val="bg1"/>
                </a:solidFill>
                <a:hlinkClick r:id="rId3"/>
              </a:rPr>
              <a:t>http://www.bmjchina.com.cn/uploads/soft/160729/4-160H9132551.pdf</a:t>
            </a:r>
            <a:endParaRPr lang="en-US" altLang="zh-CN" sz="1000" b="1" dirty="0">
              <a:solidFill>
                <a:schemeClr val="bg1"/>
              </a:solidFill>
            </a:endParaRPr>
          </a:p>
        </p:txBody>
      </p:sp>
      <p:sp>
        <p:nvSpPr>
          <p:cNvPr id="4" name="Text Placeholder 6"/>
          <p:cNvSpPr txBox="1"/>
          <p:nvPr/>
        </p:nvSpPr>
        <p:spPr>
          <a:xfrm>
            <a:off x="457200" y="147462"/>
            <a:ext cx="8287427" cy="519288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01000"/>
              </a:lnSpc>
              <a:buClr>
                <a:schemeClr val="dk2"/>
              </a:buClr>
            </a:pPr>
            <a:r>
              <a:rPr lang="zh-CN" altLang="en-US" sz="1600" dirty="0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部分资源展示</a:t>
            </a:r>
            <a:endParaRPr lang="en-US" sz="1600" dirty="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771550"/>
            <a:ext cx="3427919" cy="2520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8478" y="774308"/>
            <a:ext cx="4708985" cy="2677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是欧洲抗风湿病联盟的官方期刊，学科排名第一，内容涵盖肌肉骨骼、关节炎和结缔组织疾病等所有风湿病学相关的基础、临床和转化研究。</a:t>
            </a:r>
            <a:endParaRPr lang="en-US" altLang="zh-CN" sz="1200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收稿率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12% </a:t>
            </a:r>
            <a:r>
              <a:rPr lang="zh-CN" altLang="en-US" sz="1000" dirty="0">
                <a:solidFill>
                  <a:schemeClr val="bg1"/>
                </a:solidFill>
              </a:rPr>
              <a:t>（原创研究文章）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en-US" altLang="zh-CN" sz="1000" b="1" dirty="0">
                <a:solidFill>
                  <a:schemeClr val="bg1"/>
                </a:solidFill>
              </a:rPr>
              <a:t>2015</a:t>
            </a:r>
            <a:r>
              <a:rPr lang="zh-CN" altLang="en-US" sz="1000" b="1" dirty="0">
                <a:solidFill>
                  <a:schemeClr val="bg1"/>
                </a:solidFill>
              </a:rPr>
              <a:t>影响因子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12.384 </a:t>
            </a:r>
            <a:r>
              <a:rPr lang="zh-CN" altLang="en-US" sz="1000" dirty="0">
                <a:solidFill>
                  <a:schemeClr val="bg1"/>
                </a:solidFill>
              </a:rPr>
              <a:t>（风湿免疫科全球第一）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</a:t>
            </a:r>
            <a:r>
              <a:rPr lang="zh-CN" altLang="en-US" sz="1000" b="1" dirty="0">
                <a:solidFill>
                  <a:schemeClr val="bg1"/>
                </a:solidFill>
              </a:rPr>
              <a:t> 出版频率</a:t>
            </a:r>
            <a:r>
              <a:rPr lang="zh-CN" altLang="en-US" sz="1000" dirty="0">
                <a:solidFill>
                  <a:schemeClr val="bg1"/>
                </a:solidFill>
              </a:rPr>
              <a:t>：月刊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</a:t>
            </a:r>
            <a:r>
              <a:rPr lang="zh-CN" altLang="en-US" sz="1000" b="1" dirty="0">
                <a:solidFill>
                  <a:schemeClr val="bg1"/>
                </a:solidFill>
              </a:rPr>
              <a:t> 出版速度</a:t>
            </a:r>
            <a:r>
              <a:rPr lang="zh-CN" altLang="en-US" sz="1000" dirty="0">
                <a:solidFill>
                  <a:schemeClr val="bg1"/>
                </a:solidFill>
              </a:rPr>
              <a:t>：投稿至初步决定：平均</a:t>
            </a:r>
            <a:r>
              <a:rPr lang="en-US" altLang="zh-CN" sz="1000" dirty="0">
                <a:solidFill>
                  <a:schemeClr val="bg1"/>
                </a:solidFill>
              </a:rPr>
              <a:t>17</a:t>
            </a:r>
            <a:r>
              <a:rPr lang="zh-CN" altLang="en-US" sz="1000" dirty="0">
                <a:solidFill>
                  <a:schemeClr val="bg1"/>
                </a:solidFill>
              </a:rPr>
              <a:t>天 （原创研究文章）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                    接收至发表：平均</a:t>
            </a:r>
            <a:r>
              <a:rPr lang="en-US" altLang="zh-CN" sz="1000" dirty="0">
                <a:solidFill>
                  <a:schemeClr val="bg1"/>
                </a:solidFill>
              </a:rPr>
              <a:t>13</a:t>
            </a:r>
            <a:r>
              <a:rPr lang="zh-CN" altLang="en-US" sz="1000" dirty="0">
                <a:solidFill>
                  <a:schemeClr val="bg1"/>
                </a:solidFill>
              </a:rPr>
              <a:t>天（线上发表）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被索引情况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Science Citation Index, Index </a:t>
            </a:r>
            <a:r>
              <a:rPr lang="en-US" altLang="zh-CN" sz="1000" dirty="0" err="1">
                <a:solidFill>
                  <a:schemeClr val="bg1"/>
                </a:solidFill>
              </a:rPr>
              <a:t>Medicus</a:t>
            </a:r>
            <a:r>
              <a:rPr lang="en-US" altLang="zh-CN" sz="1000" dirty="0">
                <a:solidFill>
                  <a:schemeClr val="bg1"/>
                </a:solidFill>
              </a:rPr>
              <a:t> (Medline), </a:t>
            </a:r>
            <a:r>
              <a:rPr lang="en-US" altLang="zh-CN" sz="1000" dirty="0" err="1">
                <a:solidFill>
                  <a:schemeClr val="bg1"/>
                </a:solidFill>
              </a:rPr>
              <a:t>Excerpta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Medica</a:t>
            </a:r>
            <a:r>
              <a:rPr lang="en-US" altLang="zh-CN" sz="1000" dirty="0">
                <a:solidFill>
                  <a:schemeClr val="bg1"/>
                </a:solidFill>
              </a:rPr>
              <a:t> (</a:t>
            </a:r>
            <a:r>
              <a:rPr lang="en-US" altLang="zh-CN" sz="1000" dirty="0" err="1">
                <a:solidFill>
                  <a:schemeClr val="bg1"/>
                </a:solidFill>
              </a:rPr>
              <a:t>Embase</a:t>
            </a:r>
            <a:r>
              <a:rPr lang="en-US" altLang="zh-CN" sz="1000" dirty="0">
                <a:solidFill>
                  <a:schemeClr val="bg1"/>
                </a:solidFill>
              </a:rPr>
              <a:t>), BIOSIS Previews, </a:t>
            </a:r>
            <a:r>
              <a:rPr lang="en-US" altLang="zh-CN" sz="1000" dirty="0" err="1">
                <a:solidFill>
                  <a:schemeClr val="bg1"/>
                </a:solidFill>
              </a:rPr>
              <a:t>Sociedad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Iberoamericana</a:t>
            </a:r>
            <a:r>
              <a:rPr lang="en-US" altLang="zh-CN" sz="1000" dirty="0">
                <a:solidFill>
                  <a:schemeClr val="bg1"/>
                </a:solidFill>
              </a:rPr>
              <a:t> de </a:t>
            </a:r>
            <a:r>
              <a:rPr lang="en-US" altLang="zh-CN" sz="1000" dirty="0" err="1">
                <a:solidFill>
                  <a:schemeClr val="bg1"/>
                </a:solidFill>
              </a:rPr>
              <a:t>Informacion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Cientifica</a:t>
            </a:r>
            <a:r>
              <a:rPr lang="en-US" altLang="zh-CN" sz="1000" dirty="0">
                <a:solidFill>
                  <a:schemeClr val="bg1"/>
                </a:solidFill>
              </a:rPr>
              <a:t> (SIIC)</a:t>
            </a:r>
            <a:br>
              <a:rPr lang="en-US" altLang="zh-CN" sz="1000" dirty="0">
                <a:solidFill>
                  <a:schemeClr val="bg1"/>
                </a:solidFill>
              </a:rPr>
            </a:br>
            <a:r>
              <a:rPr lang="en-US" altLang="zh-CN" sz="1000" dirty="0">
                <a:solidFill>
                  <a:schemeClr val="bg1"/>
                </a:solidFill>
              </a:rPr>
              <a:t>●</a:t>
            </a:r>
            <a:r>
              <a:rPr lang="en-US" altLang="zh-CN" sz="1000" b="1" dirty="0">
                <a:solidFill>
                  <a:schemeClr val="bg1"/>
                </a:solidFill>
              </a:rPr>
              <a:t> </a:t>
            </a:r>
            <a:r>
              <a:rPr lang="zh-CN" altLang="en-US" sz="1000" b="1" dirty="0">
                <a:solidFill>
                  <a:schemeClr val="bg1"/>
                </a:solidFill>
              </a:rPr>
              <a:t>创刊时间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1939</a:t>
            </a:r>
            <a:r>
              <a:rPr lang="zh-CN" altLang="en-US" sz="1000" dirty="0">
                <a:solidFill>
                  <a:schemeClr val="bg1"/>
                </a:solidFill>
              </a:rPr>
              <a:t>年</a:t>
            </a:r>
            <a:r>
              <a:rPr lang="en-US" altLang="zh-CN" sz="1000" dirty="0">
                <a:solidFill>
                  <a:schemeClr val="bg1"/>
                </a:solidFill>
              </a:rPr>
              <a:t> </a:t>
            </a:r>
            <a:r>
              <a:rPr lang="zh-CN" altLang="en-US" sz="1000" dirty="0">
                <a:solidFill>
                  <a:schemeClr val="bg1"/>
                </a:solidFill>
              </a:rPr>
              <a:t/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官网主页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u="sng" dirty="0">
                <a:solidFill>
                  <a:schemeClr val="bg1"/>
                </a:solidFill>
                <a:hlinkClick r:id="rId2"/>
              </a:rPr>
              <a:t>http://ard.bmj.com/</a:t>
            </a:r>
            <a:endParaRPr lang="en-US" altLang="zh-CN" sz="1000" u="sng" dirty="0">
              <a:solidFill>
                <a:schemeClr val="bg1"/>
              </a:solidFill>
            </a:endParaRPr>
          </a:p>
          <a:p>
            <a:r>
              <a:rPr lang="zh-CN" altLang="en-US" sz="1000" dirty="0">
                <a:solidFill>
                  <a:schemeClr val="bg1"/>
                </a:solidFill>
              </a:rPr>
              <a:t>●</a:t>
            </a:r>
            <a:r>
              <a:rPr lang="zh-CN" altLang="en-US" sz="1000" b="1" dirty="0">
                <a:solidFill>
                  <a:schemeClr val="bg1"/>
                </a:solidFill>
              </a:rPr>
              <a:t> 作者指南（中文）：</a:t>
            </a:r>
            <a:r>
              <a:rPr lang="en-US" altLang="zh-CN" sz="1000" b="1" dirty="0">
                <a:solidFill>
                  <a:schemeClr val="bg1"/>
                </a:solidFill>
              </a:rPr>
              <a:t> </a:t>
            </a:r>
            <a:r>
              <a:rPr lang="en-US" altLang="zh-CN" sz="1000" b="1" dirty="0">
                <a:solidFill>
                  <a:schemeClr val="bg1"/>
                </a:solidFill>
                <a:hlinkClick r:id="rId3"/>
              </a:rPr>
              <a:t>http://www.bmjchina.com.cn/uploads/soft/160729/4-160H9122F4.pdf</a:t>
            </a:r>
            <a:endParaRPr lang="en-US" altLang="zh-CN" sz="1000" b="1" dirty="0">
              <a:solidFill>
                <a:schemeClr val="bg1"/>
              </a:solidFill>
            </a:endParaRPr>
          </a:p>
        </p:txBody>
      </p:sp>
      <p:sp>
        <p:nvSpPr>
          <p:cNvPr id="4" name="Text Placeholder 6"/>
          <p:cNvSpPr txBox="1"/>
          <p:nvPr/>
        </p:nvSpPr>
        <p:spPr>
          <a:xfrm>
            <a:off x="457200" y="147462"/>
            <a:ext cx="8287427" cy="519288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01000"/>
              </a:lnSpc>
              <a:buClr>
                <a:schemeClr val="dk2"/>
              </a:buClr>
            </a:pPr>
            <a:r>
              <a:rPr lang="zh-CN" altLang="en-US" sz="1600" dirty="0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部分资源展示</a:t>
            </a:r>
            <a:endParaRPr lang="en-US" sz="1600" dirty="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749872"/>
            <a:ext cx="2026569" cy="27020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9902"/>
            <a:ext cx="1203598" cy="120359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843558"/>
            <a:ext cx="4708985" cy="29546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是英国胃肠病学会的官方期刊，在胃肠病和肝脏病学科的期刊中排名全球第二。发表与消化道、肝脏、胆道系统和胰腺相关的一流临床研究文章。</a:t>
            </a:r>
            <a:endParaRPr lang="en-US" altLang="zh-CN" sz="12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收稿率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12% </a:t>
            </a:r>
            <a:r>
              <a:rPr lang="zh-CN" altLang="en-US" sz="1000" dirty="0">
                <a:solidFill>
                  <a:schemeClr val="bg1"/>
                </a:solidFill>
              </a:rPr>
              <a:t>（原创研究文章）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</a:t>
            </a:r>
            <a:r>
              <a:rPr lang="zh-CN" altLang="en-US" sz="1000" b="1" dirty="0">
                <a:solidFill>
                  <a:schemeClr val="bg1"/>
                </a:solidFill>
              </a:rPr>
              <a:t> 即时拒稿率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54% </a:t>
            </a:r>
            <a:r>
              <a:rPr lang="zh-CN" altLang="en-US" sz="1000" dirty="0">
                <a:solidFill>
                  <a:schemeClr val="bg1"/>
                </a:solidFill>
              </a:rPr>
              <a:t>（所有投稿，在</a:t>
            </a:r>
            <a:r>
              <a:rPr lang="en-US" altLang="zh-CN" sz="1000" dirty="0">
                <a:solidFill>
                  <a:schemeClr val="bg1"/>
                </a:solidFill>
              </a:rPr>
              <a:t>1-3</a:t>
            </a:r>
            <a:r>
              <a:rPr lang="zh-CN" altLang="en-US" sz="1000" dirty="0">
                <a:solidFill>
                  <a:schemeClr val="bg1"/>
                </a:solidFill>
              </a:rPr>
              <a:t>天内决策）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</a:t>
            </a:r>
            <a:r>
              <a:rPr lang="zh-CN" altLang="en-US" sz="1000" b="1" dirty="0">
                <a:solidFill>
                  <a:schemeClr val="bg1"/>
                </a:solidFill>
              </a:rPr>
              <a:t> </a:t>
            </a:r>
            <a:r>
              <a:rPr lang="en-US" altLang="zh-CN" sz="1000" b="1" dirty="0">
                <a:solidFill>
                  <a:schemeClr val="bg1"/>
                </a:solidFill>
              </a:rPr>
              <a:t>2015</a:t>
            </a:r>
            <a:r>
              <a:rPr lang="zh-CN" altLang="en-US" sz="1000" b="1" dirty="0">
                <a:solidFill>
                  <a:schemeClr val="bg1"/>
                </a:solidFill>
              </a:rPr>
              <a:t>影响因子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14.921 </a:t>
            </a:r>
            <a:r>
              <a:rPr lang="zh-CN" altLang="en-US" sz="1000" dirty="0">
                <a:solidFill>
                  <a:schemeClr val="bg1"/>
                </a:solidFill>
              </a:rPr>
              <a:t>（胃肠病和肝脏病领域期刊全球第二） 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出版频率</a:t>
            </a:r>
            <a:r>
              <a:rPr lang="zh-CN" altLang="en-US" sz="1000" dirty="0">
                <a:solidFill>
                  <a:schemeClr val="bg1"/>
                </a:solidFill>
              </a:rPr>
              <a:t>：月刊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</a:t>
            </a:r>
            <a:r>
              <a:rPr lang="zh-CN" altLang="en-US" sz="1000" b="1" dirty="0">
                <a:solidFill>
                  <a:schemeClr val="bg1"/>
                </a:solidFill>
              </a:rPr>
              <a:t> 出版速度</a:t>
            </a:r>
            <a:r>
              <a:rPr lang="zh-CN" altLang="en-US" sz="1000" dirty="0">
                <a:solidFill>
                  <a:schemeClr val="bg1"/>
                </a:solidFill>
              </a:rPr>
              <a:t>：投稿至初步决定：平均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>天 （</a:t>
            </a:r>
            <a:r>
              <a:rPr lang="en-US" altLang="zh-CN" sz="1000" dirty="0">
                <a:solidFill>
                  <a:schemeClr val="bg1"/>
                </a:solidFill>
              </a:rPr>
              <a:t>Fast Track Review</a:t>
            </a:r>
            <a:r>
              <a:rPr lang="zh-CN" altLang="en-US" sz="1000" dirty="0">
                <a:solidFill>
                  <a:schemeClr val="bg1"/>
                </a:solidFill>
              </a:rPr>
              <a:t>为</a:t>
            </a:r>
            <a:r>
              <a:rPr lang="en-US" altLang="zh-CN" sz="1000" dirty="0">
                <a:solidFill>
                  <a:schemeClr val="bg1"/>
                </a:solidFill>
              </a:rPr>
              <a:t>2-7</a:t>
            </a:r>
            <a:r>
              <a:rPr lang="zh-CN" altLang="en-US" sz="1000" dirty="0">
                <a:solidFill>
                  <a:schemeClr val="bg1"/>
                </a:solidFill>
              </a:rPr>
              <a:t>天）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投稿至最终决定：平均</a:t>
            </a:r>
            <a:r>
              <a:rPr lang="en-US" altLang="zh-CN" sz="1000" dirty="0">
                <a:solidFill>
                  <a:schemeClr val="bg1"/>
                </a:solidFill>
              </a:rPr>
              <a:t>13</a:t>
            </a:r>
            <a:r>
              <a:rPr lang="zh-CN" altLang="en-US" sz="1000" dirty="0">
                <a:solidFill>
                  <a:schemeClr val="bg1"/>
                </a:solidFill>
              </a:rPr>
              <a:t>周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接收至发表：平均</a:t>
            </a:r>
            <a:r>
              <a:rPr lang="en-US" altLang="zh-CN" sz="1000" dirty="0">
                <a:solidFill>
                  <a:schemeClr val="bg1"/>
                </a:solidFill>
              </a:rPr>
              <a:t>17</a:t>
            </a:r>
            <a:r>
              <a:rPr lang="zh-CN" altLang="en-US" sz="1000" dirty="0">
                <a:solidFill>
                  <a:schemeClr val="bg1"/>
                </a:solidFill>
              </a:rPr>
              <a:t>天（线上发表） 平均</a:t>
            </a:r>
            <a:r>
              <a:rPr lang="en-US" altLang="zh-CN" sz="1000" dirty="0">
                <a:solidFill>
                  <a:schemeClr val="bg1"/>
                </a:solidFill>
              </a:rPr>
              <a:t>8</a:t>
            </a:r>
            <a:r>
              <a:rPr lang="zh-CN" altLang="en-US" sz="1000" dirty="0">
                <a:solidFill>
                  <a:schemeClr val="bg1"/>
                </a:solidFill>
              </a:rPr>
              <a:t>个月（纸刊发表）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被索引情况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Index </a:t>
            </a:r>
            <a:r>
              <a:rPr lang="en-US" altLang="zh-CN" sz="1000" dirty="0" err="1">
                <a:solidFill>
                  <a:schemeClr val="bg1"/>
                </a:solidFill>
              </a:rPr>
              <a:t>Medicus</a:t>
            </a:r>
            <a:r>
              <a:rPr lang="en-US" altLang="zh-CN" sz="1000" dirty="0">
                <a:solidFill>
                  <a:schemeClr val="bg1"/>
                </a:solidFill>
              </a:rPr>
              <a:t> (Medline), Science Citation Index, ISI Current Contents (Clinical Medicine/Life Sciences), </a:t>
            </a:r>
            <a:r>
              <a:rPr lang="en-US" altLang="zh-CN" sz="1000" dirty="0" err="1">
                <a:solidFill>
                  <a:schemeClr val="bg1"/>
                </a:solidFill>
              </a:rPr>
              <a:t>Excerpta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Medica</a:t>
            </a:r>
            <a:r>
              <a:rPr lang="en-US" altLang="zh-CN" sz="1000" dirty="0">
                <a:solidFill>
                  <a:schemeClr val="bg1"/>
                </a:solidFill>
              </a:rPr>
              <a:t> (</a:t>
            </a:r>
            <a:r>
              <a:rPr lang="en-US" altLang="zh-CN" sz="1000" dirty="0" err="1">
                <a:solidFill>
                  <a:schemeClr val="bg1"/>
                </a:solidFill>
              </a:rPr>
              <a:t>Embase</a:t>
            </a:r>
            <a:r>
              <a:rPr lang="en-US" altLang="zh-CN" sz="1000" dirty="0">
                <a:solidFill>
                  <a:schemeClr val="bg1"/>
                </a:solidFill>
              </a:rPr>
              <a:t>), BIOSIS Previews</a:t>
            </a:r>
            <a:br>
              <a:rPr lang="en-US" altLang="zh-CN" sz="1000" dirty="0">
                <a:solidFill>
                  <a:schemeClr val="bg1"/>
                </a:solidFill>
              </a:rPr>
            </a:br>
            <a:r>
              <a:rPr lang="en-US" altLang="zh-CN" sz="1000" dirty="0">
                <a:solidFill>
                  <a:schemeClr val="bg1"/>
                </a:solidFill>
              </a:rPr>
              <a:t>●</a:t>
            </a:r>
            <a:r>
              <a:rPr lang="en-US" altLang="zh-CN" sz="1000" b="1" dirty="0">
                <a:solidFill>
                  <a:schemeClr val="bg1"/>
                </a:solidFill>
              </a:rPr>
              <a:t> </a:t>
            </a:r>
            <a:r>
              <a:rPr lang="zh-CN" altLang="en-US" sz="1000" b="1" dirty="0">
                <a:solidFill>
                  <a:schemeClr val="bg1"/>
                </a:solidFill>
              </a:rPr>
              <a:t>创刊时间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1960</a:t>
            </a:r>
            <a:r>
              <a:rPr lang="zh-CN" altLang="en-US" sz="1000" dirty="0">
                <a:solidFill>
                  <a:schemeClr val="bg1"/>
                </a:solidFill>
              </a:rPr>
              <a:t>年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官网主页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u="sng" dirty="0">
                <a:solidFill>
                  <a:schemeClr val="bg1"/>
                </a:solidFill>
                <a:hlinkClick r:id="rId2"/>
              </a:rPr>
              <a:t>http://gut.bmj.com/</a:t>
            </a:r>
            <a:endParaRPr lang="en-US" altLang="zh-CN" sz="1000" u="sng" dirty="0">
              <a:solidFill>
                <a:schemeClr val="bg1"/>
              </a:solidFill>
            </a:endParaRPr>
          </a:p>
          <a:p>
            <a:r>
              <a:rPr lang="zh-CN" altLang="en-US" sz="1000" dirty="0">
                <a:solidFill>
                  <a:schemeClr val="bg1"/>
                </a:solidFill>
              </a:rPr>
              <a:t>●</a:t>
            </a:r>
            <a:r>
              <a:rPr lang="zh-CN" altLang="en-US" sz="1000" b="1" dirty="0">
                <a:solidFill>
                  <a:schemeClr val="bg1"/>
                </a:solidFill>
              </a:rPr>
              <a:t> 作者指南（中文）：</a:t>
            </a:r>
            <a:r>
              <a:rPr lang="en-US" altLang="zh-CN" sz="1000" b="1" dirty="0">
                <a:solidFill>
                  <a:schemeClr val="bg1"/>
                </a:solidFill>
              </a:rPr>
              <a:t> </a:t>
            </a:r>
            <a:r>
              <a:rPr lang="en-US" altLang="zh-CN" sz="1000" b="1" dirty="0">
                <a:solidFill>
                  <a:schemeClr val="bg1"/>
                </a:solidFill>
                <a:hlinkClick r:id="rId3"/>
              </a:rPr>
              <a:t>http://www.bmjchina.com.cn/uploads/soft/160729/4-160H9121119.pdf</a:t>
            </a:r>
            <a:endParaRPr lang="en-US" altLang="zh-CN" sz="1000" b="1" dirty="0">
              <a:solidFill>
                <a:schemeClr val="bg1"/>
              </a:solidFill>
            </a:endParaRPr>
          </a:p>
        </p:txBody>
      </p:sp>
      <p:sp>
        <p:nvSpPr>
          <p:cNvPr id="4" name="Text Placeholder 6"/>
          <p:cNvSpPr txBox="1"/>
          <p:nvPr/>
        </p:nvSpPr>
        <p:spPr>
          <a:xfrm>
            <a:off x="457200" y="147462"/>
            <a:ext cx="8287427" cy="519288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01000"/>
              </a:lnSpc>
              <a:buClr>
                <a:schemeClr val="dk2"/>
              </a:buClr>
            </a:pPr>
            <a:r>
              <a:rPr lang="zh-CN" altLang="en-US" sz="1600" dirty="0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部分资源展示</a:t>
            </a:r>
            <a:r>
              <a:rPr lang="en-US" altLang="zh-CN" sz="1600" dirty="0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--Gut</a:t>
            </a:r>
          </a:p>
          <a:p>
            <a:pPr>
              <a:lnSpc>
                <a:spcPct val="101000"/>
              </a:lnSpc>
              <a:buClr>
                <a:schemeClr val="dk2"/>
              </a:buClr>
            </a:pPr>
            <a:endParaRPr lang="en-US" sz="1600" dirty="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http://www.bmjchina.com.cn/uploads/160729/4-160H912115563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3558"/>
            <a:ext cx="2088232" cy="29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841142"/>
            <a:ext cx="4176464" cy="26161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是英国兽医学会的官方期刊，发表兽医相关的新闻、评论、通讯和临床研究</a:t>
            </a:r>
            <a:r>
              <a:rPr lang="zh-CN" altLang="en-US" sz="1600" dirty="0">
                <a:solidFill>
                  <a:schemeClr val="bg1"/>
                </a:solidFill>
              </a:rPr>
              <a:t>。</a:t>
            </a:r>
            <a:endParaRPr lang="en-US" altLang="zh-CN" sz="1600" dirty="0">
              <a:solidFill>
                <a:schemeClr val="bg1"/>
              </a:solidFill>
            </a:endParaRPr>
          </a:p>
          <a:p>
            <a:endParaRPr lang="en-GB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收稿率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27% </a:t>
            </a:r>
            <a:r>
              <a:rPr lang="zh-CN" altLang="en-US" sz="1000" dirty="0">
                <a:solidFill>
                  <a:schemeClr val="bg1"/>
                </a:solidFill>
              </a:rPr>
              <a:t>（原创研究文章）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en-US" altLang="zh-CN" sz="1000" b="1" dirty="0">
                <a:solidFill>
                  <a:schemeClr val="bg1"/>
                </a:solidFill>
              </a:rPr>
              <a:t>2015</a:t>
            </a:r>
            <a:r>
              <a:rPr lang="zh-CN" altLang="en-US" sz="1000" b="1" dirty="0">
                <a:solidFill>
                  <a:schemeClr val="bg1"/>
                </a:solidFill>
              </a:rPr>
              <a:t>影响因子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1.741</a:t>
            </a:r>
            <a:r>
              <a:rPr lang="zh-CN" altLang="en-US" sz="1000" dirty="0">
                <a:solidFill>
                  <a:schemeClr val="bg1"/>
                </a:solidFill>
              </a:rPr>
              <a:t/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出版频率</a:t>
            </a:r>
            <a:r>
              <a:rPr lang="zh-CN" altLang="en-US" sz="1000" dirty="0">
                <a:solidFill>
                  <a:schemeClr val="bg1"/>
                </a:solidFill>
              </a:rPr>
              <a:t>：每年</a:t>
            </a:r>
            <a:r>
              <a:rPr lang="en-US" altLang="zh-CN" sz="1000" dirty="0">
                <a:solidFill>
                  <a:schemeClr val="bg1"/>
                </a:solidFill>
              </a:rPr>
              <a:t>50</a:t>
            </a:r>
            <a:r>
              <a:rPr lang="zh-CN" altLang="en-US" sz="1000" dirty="0">
                <a:solidFill>
                  <a:schemeClr val="bg1"/>
                </a:solidFill>
              </a:rPr>
              <a:t>期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</a:t>
            </a:r>
            <a:r>
              <a:rPr lang="zh-CN" altLang="en-US" sz="1000" b="1" dirty="0">
                <a:solidFill>
                  <a:schemeClr val="bg1"/>
                </a:solidFill>
              </a:rPr>
              <a:t> 出版速度</a:t>
            </a:r>
            <a:r>
              <a:rPr lang="zh-CN" altLang="en-US" sz="1000" dirty="0">
                <a:solidFill>
                  <a:schemeClr val="bg1"/>
                </a:solidFill>
              </a:rPr>
              <a:t>：投稿至初步决定：平均</a:t>
            </a:r>
            <a:r>
              <a:rPr lang="en-US" altLang="zh-CN" sz="1000" dirty="0">
                <a:solidFill>
                  <a:schemeClr val="bg1"/>
                </a:solidFill>
              </a:rPr>
              <a:t>14</a:t>
            </a:r>
            <a:r>
              <a:rPr lang="zh-CN" altLang="en-US" sz="1000" dirty="0">
                <a:solidFill>
                  <a:schemeClr val="bg1"/>
                </a:solidFill>
              </a:rPr>
              <a:t>天 </a:t>
            </a:r>
            <a:endParaRPr lang="en-US" altLang="zh-CN" sz="1000" dirty="0">
              <a:solidFill>
                <a:schemeClr val="bg1"/>
              </a:solidFill>
            </a:endParaRPr>
          </a:p>
          <a:p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被索引情况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Index </a:t>
            </a:r>
            <a:r>
              <a:rPr lang="en-US" altLang="zh-CN" sz="1000" dirty="0" err="1">
                <a:solidFill>
                  <a:schemeClr val="bg1"/>
                </a:solidFill>
              </a:rPr>
              <a:t>Medicus</a:t>
            </a:r>
            <a:r>
              <a:rPr lang="en-US" altLang="zh-CN" sz="1000" dirty="0">
                <a:solidFill>
                  <a:schemeClr val="bg1"/>
                </a:solidFill>
              </a:rPr>
              <a:t> (Medline), ISI Current Contents (Web of Science), </a:t>
            </a:r>
            <a:r>
              <a:rPr lang="en-US" altLang="zh-CN" sz="1000" dirty="0" err="1">
                <a:solidFill>
                  <a:schemeClr val="bg1"/>
                </a:solidFill>
              </a:rPr>
              <a:t>Excerpta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Medica</a:t>
            </a:r>
            <a:r>
              <a:rPr lang="en-US" altLang="zh-CN" sz="1000" dirty="0">
                <a:solidFill>
                  <a:schemeClr val="bg1"/>
                </a:solidFill>
              </a:rPr>
              <a:t> (</a:t>
            </a:r>
            <a:r>
              <a:rPr lang="en-US" altLang="zh-CN" sz="1000" dirty="0" err="1">
                <a:solidFill>
                  <a:schemeClr val="bg1"/>
                </a:solidFill>
              </a:rPr>
              <a:t>Embase</a:t>
            </a:r>
            <a:r>
              <a:rPr lang="en-US" altLang="zh-CN" sz="1000" dirty="0">
                <a:solidFill>
                  <a:schemeClr val="bg1"/>
                </a:solidFill>
              </a:rPr>
              <a:t>), </a:t>
            </a:r>
            <a:r>
              <a:rPr lang="en-US" altLang="zh-CN" sz="1000" dirty="0" err="1">
                <a:solidFill>
                  <a:schemeClr val="bg1"/>
                </a:solidFill>
              </a:rPr>
              <a:t>Sociedad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Iberoamericana</a:t>
            </a:r>
            <a:r>
              <a:rPr lang="en-US" altLang="zh-CN" sz="1000" dirty="0">
                <a:solidFill>
                  <a:schemeClr val="bg1"/>
                </a:solidFill>
              </a:rPr>
              <a:t> de </a:t>
            </a:r>
            <a:r>
              <a:rPr lang="en-US" altLang="zh-CN" sz="1000" dirty="0" err="1">
                <a:solidFill>
                  <a:schemeClr val="bg1"/>
                </a:solidFill>
              </a:rPr>
              <a:t>Informacion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Cientifica</a:t>
            </a:r>
            <a:r>
              <a:rPr lang="en-US" altLang="zh-CN" sz="1000" dirty="0">
                <a:solidFill>
                  <a:schemeClr val="bg1"/>
                </a:solidFill>
              </a:rPr>
              <a:t> (SIIC)</a:t>
            </a:r>
            <a:br>
              <a:rPr lang="en-US" altLang="zh-CN" sz="1000" dirty="0">
                <a:solidFill>
                  <a:schemeClr val="bg1"/>
                </a:solidFill>
              </a:rPr>
            </a:br>
            <a:r>
              <a:rPr lang="en-US" altLang="zh-CN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创刊时间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1888</a:t>
            </a:r>
            <a:r>
              <a:rPr lang="zh-CN" altLang="en-US" sz="1000" dirty="0">
                <a:solidFill>
                  <a:schemeClr val="bg1"/>
                </a:solidFill>
              </a:rPr>
              <a:t>年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</a:t>
            </a:r>
            <a:r>
              <a:rPr lang="zh-CN" altLang="en-US" sz="1000" b="1" dirty="0">
                <a:solidFill>
                  <a:schemeClr val="bg1"/>
                </a:solidFill>
              </a:rPr>
              <a:t> 官网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u="sng" dirty="0">
                <a:solidFill>
                  <a:schemeClr val="bg1"/>
                </a:solidFill>
                <a:hlinkClick r:id="rId2"/>
              </a:rPr>
              <a:t>http://veterinaryrecord.bmj.com/</a:t>
            </a:r>
            <a:endParaRPr lang="en-US" altLang="zh-CN" sz="1000" u="sng" dirty="0">
              <a:solidFill>
                <a:schemeClr val="bg1"/>
              </a:solidFill>
            </a:endParaRPr>
          </a:p>
          <a:p>
            <a:r>
              <a:rPr lang="zh-CN" altLang="en-US" sz="1000" dirty="0">
                <a:solidFill>
                  <a:schemeClr val="bg1"/>
                </a:solidFill>
              </a:rPr>
              <a:t>●</a:t>
            </a:r>
            <a:r>
              <a:rPr lang="zh-CN" altLang="en-US" sz="1000" b="1" dirty="0">
                <a:solidFill>
                  <a:schemeClr val="bg1"/>
                </a:solidFill>
              </a:rPr>
              <a:t> 作者指南（中文）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GB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http://www.bmjchina.com.cn/uploads/soft/160815/4-160Q5153250.pdf</a:t>
            </a:r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Placeholder 6"/>
          <p:cNvSpPr txBox="1"/>
          <p:nvPr/>
        </p:nvSpPr>
        <p:spPr>
          <a:xfrm>
            <a:off x="457200" y="147462"/>
            <a:ext cx="8287427" cy="519288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01000"/>
              </a:lnSpc>
              <a:buClr>
                <a:schemeClr val="dk2"/>
              </a:buClr>
            </a:pPr>
            <a:r>
              <a:rPr lang="zh-CN" altLang="en-US" sz="1600" dirty="0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部分资源展示</a:t>
            </a:r>
            <a:r>
              <a:rPr lang="en-US" altLang="zh-CN" sz="1600" dirty="0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—Veterinary Record</a:t>
            </a:r>
            <a:endParaRPr lang="en-US" sz="1600" dirty="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https://scontent-mad1-1.xx.fbcdn.net/v/t1.0-9/198542_161966220524878_7851206_n.jpg?oh=7d775a91f5ec4091f9f50c145e4b4d8b&amp;oe=587A30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79" y="841142"/>
            <a:ext cx="1849108" cy="26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771550"/>
            <a:ext cx="4176464" cy="22775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作为</a:t>
            </a:r>
            <a:r>
              <a:rPr lang="en-US" altLang="zh-CN" sz="1200" dirty="0">
                <a:solidFill>
                  <a:schemeClr val="bg1"/>
                </a:solidFill>
              </a:rPr>
              <a:t>Veterinary Record </a:t>
            </a:r>
            <a:r>
              <a:rPr lang="zh-CN" altLang="en-US" sz="1200" dirty="0">
                <a:solidFill>
                  <a:schemeClr val="bg1"/>
                </a:solidFill>
              </a:rPr>
              <a:t>的姐妹刊，发表关于兽医学所有方面的高质量同行评审综述文章和新研究进展，主要针对伴侣动物和农场动物。期刊旨在为兽医提供继续教育材料。</a:t>
            </a:r>
            <a:endParaRPr lang="en-US" altLang="zh-CN" sz="1200" dirty="0">
              <a:solidFill>
                <a:schemeClr val="bg1"/>
              </a:solidFill>
            </a:endParaRPr>
          </a:p>
          <a:p>
            <a:endParaRPr lang="en-GB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en-US" altLang="zh-CN" sz="1000" b="1" dirty="0">
                <a:solidFill>
                  <a:schemeClr val="bg1"/>
                </a:solidFill>
              </a:rPr>
              <a:t>2015</a:t>
            </a:r>
            <a:r>
              <a:rPr lang="zh-CN" altLang="en-US" sz="1000" b="1" dirty="0">
                <a:solidFill>
                  <a:schemeClr val="bg1"/>
                </a:solidFill>
              </a:rPr>
              <a:t>影响因子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0.117</a:t>
            </a:r>
            <a:r>
              <a:rPr lang="zh-CN" altLang="en-US" sz="1000" dirty="0">
                <a:solidFill>
                  <a:schemeClr val="bg1"/>
                </a:solidFill>
              </a:rPr>
              <a:t/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出版频率</a:t>
            </a:r>
            <a:r>
              <a:rPr lang="zh-CN" altLang="en-US" sz="1000" dirty="0">
                <a:solidFill>
                  <a:schemeClr val="bg1"/>
                </a:solidFill>
              </a:rPr>
              <a:t>：每年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/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开放获取文章处理费</a:t>
            </a:r>
            <a:r>
              <a:rPr lang="zh-CN" altLang="en-US" sz="1000" dirty="0">
                <a:solidFill>
                  <a:schemeClr val="bg1"/>
                </a:solidFill>
              </a:rPr>
              <a:t>：英镑￡</a:t>
            </a:r>
            <a:r>
              <a:rPr lang="en-US" altLang="zh-CN" sz="1000" dirty="0">
                <a:solidFill>
                  <a:schemeClr val="bg1"/>
                </a:solidFill>
              </a:rPr>
              <a:t>1950</a:t>
            </a:r>
            <a:r>
              <a:rPr lang="zh-CN" altLang="en-US" sz="1000" dirty="0">
                <a:solidFill>
                  <a:schemeClr val="bg1"/>
                </a:solidFill>
              </a:rPr>
              <a:t>，美元</a:t>
            </a:r>
            <a:r>
              <a:rPr lang="en-US" altLang="zh-CN" sz="1000" dirty="0">
                <a:solidFill>
                  <a:schemeClr val="bg1"/>
                </a:solidFill>
              </a:rPr>
              <a:t>$3200</a:t>
            </a:r>
            <a:r>
              <a:rPr lang="zh-CN" altLang="en-US" sz="1000" dirty="0">
                <a:solidFill>
                  <a:schemeClr val="bg1"/>
                </a:solidFill>
              </a:rPr>
              <a:t>，欧元€</a:t>
            </a:r>
            <a:r>
              <a:rPr lang="en-US" altLang="zh-CN" sz="1000" dirty="0">
                <a:solidFill>
                  <a:schemeClr val="bg1"/>
                </a:solidFill>
              </a:rPr>
              <a:t>2800</a:t>
            </a:r>
            <a:r>
              <a:rPr lang="zh-CN" altLang="en-US" sz="1000" dirty="0">
                <a:solidFill>
                  <a:schemeClr val="bg1"/>
                </a:solidFill>
              </a:rPr>
              <a:t/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被索引情况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Index </a:t>
            </a:r>
            <a:r>
              <a:rPr lang="en-US" altLang="zh-CN" sz="1000" dirty="0" err="1">
                <a:solidFill>
                  <a:schemeClr val="bg1"/>
                </a:solidFill>
              </a:rPr>
              <a:t>Medicus</a:t>
            </a:r>
            <a:r>
              <a:rPr lang="en-US" altLang="zh-CN" sz="1000" dirty="0">
                <a:solidFill>
                  <a:schemeClr val="bg1"/>
                </a:solidFill>
              </a:rPr>
              <a:t> (Medline), ISI Current Contents (Web of Science)</a:t>
            </a:r>
            <a:br>
              <a:rPr lang="en-US" altLang="zh-CN" sz="1000" dirty="0">
                <a:solidFill>
                  <a:schemeClr val="bg1"/>
                </a:solidFill>
              </a:rPr>
            </a:br>
            <a:r>
              <a:rPr lang="en-US" altLang="zh-CN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创刊时间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1979</a:t>
            </a:r>
            <a:r>
              <a:rPr lang="zh-CN" altLang="en-US" sz="1000" dirty="0">
                <a:solidFill>
                  <a:schemeClr val="bg1"/>
                </a:solidFill>
              </a:rPr>
              <a:t>年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</a:t>
            </a:r>
            <a:r>
              <a:rPr lang="zh-CN" altLang="en-US" sz="1000" b="1" dirty="0">
                <a:solidFill>
                  <a:schemeClr val="bg1"/>
                </a:solidFill>
              </a:rPr>
              <a:t> 官网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u="sng" dirty="0">
                <a:solidFill>
                  <a:schemeClr val="bg1"/>
                </a:solidFill>
                <a:hlinkClick r:id="rId2"/>
              </a:rPr>
              <a:t>http://inpractice.bmj.com/</a:t>
            </a:r>
            <a:endParaRPr lang="en-US" altLang="zh-CN" sz="1000" u="sng" dirty="0">
              <a:solidFill>
                <a:schemeClr val="bg1"/>
              </a:solidFill>
            </a:endParaRPr>
          </a:p>
          <a:p>
            <a:endParaRPr lang="en-US" sz="1000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Placeholder 6"/>
          <p:cNvSpPr txBox="1"/>
          <p:nvPr/>
        </p:nvSpPr>
        <p:spPr>
          <a:xfrm>
            <a:off x="457200" y="147462"/>
            <a:ext cx="8287427" cy="519288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01000"/>
              </a:lnSpc>
              <a:buClr>
                <a:schemeClr val="dk2"/>
              </a:buClr>
            </a:pPr>
            <a:r>
              <a:rPr lang="zh-CN" altLang="en-US" sz="1600" dirty="0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部分资源展示</a:t>
            </a:r>
            <a:r>
              <a:rPr lang="en-US" altLang="zh-CN" sz="1600" dirty="0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—In Practice</a:t>
            </a:r>
            <a:endParaRPr lang="en-US" sz="1600" dirty="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4" descr="D:\kevin\BMJ\marketing\Brochures\Journals\混合式期刊部分covers 32个\In Practi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1550"/>
            <a:ext cx="1609202" cy="227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5297" y="794627"/>
            <a:ext cx="4176464" cy="21236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是一本在线同行评审期刊，致力于发表兽医学与手术相关的大量案例，方便兽医专业人员和研究者等查找常见和罕见病例的重要信息。</a:t>
            </a:r>
            <a:endParaRPr lang="en-US" altLang="zh-CN" sz="1200" dirty="0">
              <a:solidFill>
                <a:schemeClr val="bg1"/>
              </a:solidFill>
            </a:endParaRPr>
          </a:p>
          <a:p>
            <a:endParaRPr lang="en-GB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出版频率</a:t>
            </a:r>
            <a:r>
              <a:rPr lang="zh-CN" altLang="en-US" sz="1000" dirty="0">
                <a:solidFill>
                  <a:schemeClr val="bg1"/>
                </a:solidFill>
              </a:rPr>
              <a:t>：不间断出版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开放获取文章处理费</a:t>
            </a:r>
            <a:r>
              <a:rPr lang="zh-CN" altLang="en-US" sz="1000" dirty="0">
                <a:solidFill>
                  <a:schemeClr val="bg1"/>
                </a:solidFill>
              </a:rPr>
              <a:t>：仅订阅者可投稿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创刊时间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2013</a:t>
            </a:r>
            <a:r>
              <a:rPr lang="zh-CN" altLang="en-US" sz="1000" dirty="0">
                <a:solidFill>
                  <a:schemeClr val="bg1"/>
                </a:solidFill>
              </a:rPr>
              <a:t>年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</a:t>
            </a:r>
            <a:r>
              <a:rPr lang="zh-CN" altLang="en-US" sz="1000" b="1" dirty="0">
                <a:solidFill>
                  <a:schemeClr val="bg1"/>
                </a:solidFill>
              </a:rPr>
              <a:t> </a:t>
            </a:r>
            <a:r>
              <a:rPr lang="en-US" altLang="zh-CN" sz="1000" b="1" dirty="0">
                <a:solidFill>
                  <a:schemeClr val="bg1"/>
                </a:solidFill>
              </a:rPr>
              <a:t>ISSN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2052-6121 </a:t>
            </a:r>
            <a:br>
              <a:rPr lang="en-US" altLang="zh-CN" sz="1000" dirty="0">
                <a:solidFill>
                  <a:schemeClr val="bg1"/>
                </a:solidFill>
              </a:rPr>
            </a:br>
            <a:r>
              <a:rPr lang="en-US" altLang="zh-CN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官网主页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u="sng" dirty="0">
                <a:solidFill>
                  <a:schemeClr val="bg1"/>
                </a:solidFill>
                <a:hlinkClick r:id="rId2"/>
              </a:rPr>
              <a:t>http://vetrecordcasereports.bmj.com/</a:t>
            </a:r>
            <a:endParaRPr lang="en-US" altLang="zh-CN" sz="1000" u="sng" dirty="0">
              <a:solidFill>
                <a:schemeClr val="bg1"/>
              </a:solidFill>
            </a:endParaRPr>
          </a:p>
          <a:p>
            <a:r>
              <a:rPr lang="zh-CN" altLang="en-US" sz="1000" dirty="0">
                <a:solidFill>
                  <a:schemeClr val="bg1"/>
                </a:solidFill>
              </a:rPr>
              <a:t>●</a:t>
            </a:r>
            <a:r>
              <a:rPr lang="zh-CN" altLang="en-US" sz="1000" b="1" dirty="0">
                <a:solidFill>
                  <a:schemeClr val="bg1"/>
                </a:solidFill>
              </a:rPr>
              <a:t> 作者指南（中文）</a:t>
            </a:r>
            <a:r>
              <a:rPr lang="en-US" altLang="zh-CN" sz="1000" b="1" dirty="0">
                <a:solidFill>
                  <a:schemeClr val="bg1"/>
                </a:solidFill>
              </a:rPr>
              <a:t>: </a:t>
            </a:r>
            <a:r>
              <a:rPr lang="en-US" altLang="zh-CN" sz="1000" b="1" dirty="0">
                <a:solidFill>
                  <a:schemeClr val="bg1"/>
                </a:solidFill>
                <a:hlinkClick r:id="rId3"/>
              </a:rPr>
              <a:t>http://www.bmjchina.com.cn/uploads/soft/160804/4-160P4162518.pdf</a:t>
            </a:r>
            <a:endParaRPr lang="en-US" altLang="zh-CN" sz="1000" b="1" dirty="0">
              <a:solidFill>
                <a:schemeClr val="bg1"/>
              </a:solidFill>
            </a:endParaRPr>
          </a:p>
        </p:txBody>
      </p:sp>
      <p:sp>
        <p:nvSpPr>
          <p:cNvPr id="4" name="Text Placeholder 6"/>
          <p:cNvSpPr txBox="1"/>
          <p:nvPr/>
        </p:nvSpPr>
        <p:spPr>
          <a:xfrm>
            <a:off x="457200" y="147462"/>
            <a:ext cx="8287427" cy="519288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01000"/>
              </a:lnSpc>
              <a:buClr>
                <a:schemeClr val="dk2"/>
              </a:buClr>
            </a:pPr>
            <a:r>
              <a:rPr lang="zh-CN" altLang="en-US" sz="1600" dirty="0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部分资源展示</a:t>
            </a:r>
            <a:r>
              <a:rPr lang="en-US" altLang="zh-CN" sz="1600" dirty="0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—Veterinary Record Case Reports</a:t>
            </a:r>
            <a:endParaRPr lang="en-US" sz="1600" dirty="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 descr="http://vetrecordcasereports.bmj.com/site/icons/static_cov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801118"/>
            <a:ext cx="1630969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843558"/>
            <a:ext cx="4176464" cy="32624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旨在发表与以下主题相关的研究文章：</a:t>
            </a:r>
            <a:r>
              <a:rPr lang="en-US" altLang="zh-CN" sz="1200" dirty="0">
                <a:solidFill>
                  <a:schemeClr val="bg1"/>
                </a:solidFill>
              </a:rPr>
              <a:t>1</a:t>
            </a:r>
            <a:r>
              <a:rPr lang="zh-CN" altLang="en-US" sz="1200" dirty="0">
                <a:solidFill>
                  <a:schemeClr val="bg1"/>
                </a:solidFill>
              </a:rPr>
              <a:t>）世界烟草使用的本质和效应对人群健康、经济、环境和社会的影响，</a:t>
            </a:r>
            <a:r>
              <a:rPr lang="en-US" altLang="zh-CN" sz="1200" dirty="0">
                <a:solidFill>
                  <a:schemeClr val="bg1"/>
                </a:solidFill>
              </a:rPr>
              <a:t>2</a:t>
            </a:r>
            <a:r>
              <a:rPr lang="zh-CN" altLang="en-US" sz="1200" dirty="0">
                <a:solidFill>
                  <a:schemeClr val="bg1"/>
                </a:solidFill>
              </a:rPr>
              <a:t>）通过人群教育与政策修改为预防和控制全球烟草流行所做出的努力，</a:t>
            </a:r>
            <a:r>
              <a:rPr lang="en-US" altLang="zh-CN" sz="1200" dirty="0">
                <a:solidFill>
                  <a:schemeClr val="bg1"/>
                </a:solidFill>
              </a:rPr>
              <a:t>3</a:t>
            </a:r>
            <a:r>
              <a:rPr lang="zh-CN" altLang="en-US" sz="1200" dirty="0">
                <a:solidFill>
                  <a:schemeClr val="bg1"/>
                </a:solidFill>
              </a:rPr>
              <a:t>）烟草控制政策的道德层面讨论，以及</a:t>
            </a:r>
            <a:r>
              <a:rPr lang="en-US" altLang="zh-CN" sz="1200" dirty="0">
                <a:solidFill>
                  <a:schemeClr val="bg1"/>
                </a:solidFill>
              </a:rPr>
              <a:t>4</a:t>
            </a:r>
            <a:r>
              <a:rPr lang="zh-CN" altLang="en-US" sz="1200" dirty="0">
                <a:solidFill>
                  <a:schemeClr val="bg1"/>
                </a:solidFill>
              </a:rPr>
              <a:t>）烟草行业及其盟友的活动。</a:t>
            </a:r>
            <a:endParaRPr lang="en-US" altLang="zh-CN" sz="1200" dirty="0">
              <a:solidFill>
                <a:schemeClr val="bg1"/>
              </a:solidFill>
            </a:endParaRPr>
          </a:p>
          <a:p>
            <a:endParaRPr lang="en-GB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收稿率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24% </a:t>
            </a:r>
            <a:r>
              <a:rPr lang="zh-CN" altLang="en-US" sz="1000" dirty="0">
                <a:solidFill>
                  <a:schemeClr val="bg1"/>
                </a:solidFill>
              </a:rPr>
              <a:t>（原创研究文章）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</a:t>
            </a:r>
            <a:r>
              <a:rPr lang="zh-CN" altLang="en-US" sz="1000" b="1" dirty="0">
                <a:solidFill>
                  <a:schemeClr val="bg1"/>
                </a:solidFill>
              </a:rPr>
              <a:t> </a:t>
            </a:r>
            <a:r>
              <a:rPr lang="en-US" altLang="zh-CN" sz="1000" b="1" dirty="0">
                <a:solidFill>
                  <a:schemeClr val="bg1"/>
                </a:solidFill>
              </a:rPr>
              <a:t>2015</a:t>
            </a:r>
            <a:r>
              <a:rPr lang="zh-CN" altLang="en-US" sz="1000" b="1" dirty="0">
                <a:solidFill>
                  <a:schemeClr val="bg1"/>
                </a:solidFill>
              </a:rPr>
              <a:t>影响因子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6.321 </a:t>
            </a:r>
            <a:r>
              <a:rPr lang="zh-CN" altLang="en-US" sz="1000" dirty="0">
                <a:solidFill>
                  <a:schemeClr val="bg1"/>
                </a:solidFill>
              </a:rPr>
              <a:t/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出版频率</a:t>
            </a:r>
            <a:r>
              <a:rPr lang="zh-CN" altLang="en-US" sz="1000" dirty="0">
                <a:solidFill>
                  <a:schemeClr val="bg1"/>
                </a:solidFill>
              </a:rPr>
              <a:t>：双月刊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出版速度</a:t>
            </a:r>
            <a:r>
              <a:rPr lang="zh-CN" altLang="en-US" sz="1000" dirty="0">
                <a:solidFill>
                  <a:schemeClr val="bg1"/>
                </a:solidFill>
              </a:rPr>
              <a:t>：投稿至初步决定：平均</a:t>
            </a:r>
            <a:r>
              <a:rPr lang="en-US" altLang="zh-CN" sz="1000" dirty="0">
                <a:solidFill>
                  <a:schemeClr val="bg1"/>
                </a:solidFill>
              </a:rPr>
              <a:t>27</a:t>
            </a:r>
            <a:r>
              <a:rPr lang="zh-CN" altLang="en-US" sz="1000" dirty="0">
                <a:solidFill>
                  <a:schemeClr val="bg1"/>
                </a:solidFill>
              </a:rPr>
              <a:t>天 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接收至发表：平均</a:t>
            </a:r>
            <a:r>
              <a:rPr lang="en-US" altLang="zh-CN" sz="1000" dirty="0">
                <a:solidFill>
                  <a:schemeClr val="bg1"/>
                </a:solidFill>
              </a:rPr>
              <a:t>19</a:t>
            </a:r>
            <a:r>
              <a:rPr lang="zh-CN" altLang="en-US" sz="1000" dirty="0">
                <a:solidFill>
                  <a:schemeClr val="bg1"/>
                </a:solidFill>
              </a:rPr>
              <a:t>天（线上发表）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被索引情况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Medline and Index </a:t>
            </a:r>
            <a:r>
              <a:rPr lang="en-US" altLang="zh-CN" sz="1000" dirty="0" err="1">
                <a:solidFill>
                  <a:schemeClr val="bg1"/>
                </a:solidFill>
              </a:rPr>
              <a:t>Medicus</a:t>
            </a:r>
            <a:r>
              <a:rPr lang="en-US" altLang="zh-CN" sz="1000" dirty="0">
                <a:solidFill>
                  <a:schemeClr val="bg1"/>
                </a:solidFill>
              </a:rPr>
              <a:t>, Current Contents/Clinical Medicine, Current Contents/Social &amp; </a:t>
            </a:r>
            <a:r>
              <a:rPr lang="en-US" altLang="zh-CN" sz="1000" dirty="0" err="1">
                <a:solidFill>
                  <a:schemeClr val="bg1"/>
                </a:solidFill>
              </a:rPr>
              <a:t>Behavioural</a:t>
            </a:r>
            <a:r>
              <a:rPr lang="en-US" altLang="zh-CN" sz="1000" dirty="0">
                <a:solidFill>
                  <a:schemeClr val="bg1"/>
                </a:solidFill>
              </a:rPr>
              <a:t> Sciences, Science Citation Index, Social Sciences Citation Index</a:t>
            </a:r>
            <a:br>
              <a:rPr lang="en-US" altLang="zh-CN" sz="1000" dirty="0">
                <a:solidFill>
                  <a:schemeClr val="bg1"/>
                </a:solidFill>
              </a:rPr>
            </a:br>
            <a:r>
              <a:rPr lang="en-US" altLang="zh-CN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创刊时间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</a:rPr>
              <a:t>1992</a:t>
            </a:r>
            <a:r>
              <a:rPr lang="zh-CN" altLang="en-US" sz="1000" dirty="0">
                <a:solidFill>
                  <a:schemeClr val="bg1"/>
                </a:solidFill>
              </a:rPr>
              <a:t>年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● </a:t>
            </a:r>
            <a:r>
              <a:rPr lang="zh-CN" altLang="en-US" sz="1000" b="1" dirty="0">
                <a:solidFill>
                  <a:schemeClr val="bg1"/>
                </a:solidFill>
              </a:rPr>
              <a:t>官网主页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US" altLang="zh-CN" sz="1000" u="sng" dirty="0">
                <a:solidFill>
                  <a:schemeClr val="bg1"/>
                </a:solidFill>
                <a:hlinkClick r:id="rId2"/>
              </a:rPr>
              <a:t>http://tobaccocontrol.bmj.com/</a:t>
            </a:r>
            <a:endParaRPr lang="en-US" altLang="zh-CN" sz="1000" u="sng" dirty="0">
              <a:solidFill>
                <a:schemeClr val="bg1"/>
              </a:solidFill>
            </a:endParaRPr>
          </a:p>
          <a:p>
            <a:r>
              <a:rPr lang="zh-CN" altLang="en-US" sz="1000" dirty="0">
                <a:solidFill>
                  <a:schemeClr val="bg1"/>
                </a:solidFill>
              </a:rPr>
              <a:t>●</a:t>
            </a:r>
            <a:r>
              <a:rPr lang="zh-CN" altLang="en-US" sz="1000" b="1" dirty="0">
                <a:solidFill>
                  <a:schemeClr val="bg1"/>
                </a:solidFill>
              </a:rPr>
              <a:t> 作者指南（中文）</a:t>
            </a:r>
            <a:r>
              <a:rPr lang="zh-CN" altLang="en-US" sz="1000" dirty="0">
                <a:solidFill>
                  <a:schemeClr val="bg1"/>
                </a:solidFill>
              </a:rPr>
              <a:t>：</a:t>
            </a:r>
            <a:r>
              <a:rPr lang="en-GB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http://www.bmjchina.com.cn/uploads/soft/160802/4-160P2140928.pdf</a:t>
            </a:r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Placeholder 6"/>
          <p:cNvSpPr txBox="1"/>
          <p:nvPr/>
        </p:nvSpPr>
        <p:spPr>
          <a:xfrm>
            <a:off x="457200" y="147462"/>
            <a:ext cx="8287427" cy="519288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01000"/>
              </a:lnSpc>
              <a:buClr>
                <a:schemeClr val="dk2"/>
              </a:buClr>
            </a:pPr>
            <a:r>
              <a:rPr lang="zh-CN" altLang="en-US" sz="1600" dirty="0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部分资源展示</a:t>
            </a:r>
            <a:r>
              <a:rPr lang="en-US" altLang="zh-CN" sz="1600" dirty="0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—Tobacco Control</a:t>
            </a:r>
            <a:endParaRPr lang="en-US" sz="1600" dirty="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http://www.bmjchina.com.cn/uploads/160714/4-160G41640511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843558"/>
            <a:ext cx="2446825" cy="326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11760" y="134761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更多期刊信息，请访问</a:t>
            </a:r>
            <a:r>
              <a:rPr lang="en-US" altLang="zh-CN" sz="1600" dirty="0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BMJ</a:t>
            </a:r>
            <a:r>
              <a:rPr lang="zh-CN" altLang="en-US" sz="1600" dirty="0">
                <a:solidFill>
                  <a:schemeClr val="dk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中国区网站：</a:t>
            </a:r>
            <a:endParaRPr lang="en-US" altLang="zh-CN" sz="1600" dirty="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hlinkClick r:id="rId2"/>
              </a:rPr>
              <a:t>http://www.bmjchina.com.cn/journals/aboutjournals/overview/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2"/>
          </p:nvPr>
        </p:nvSpPr>
        <p:spPr>
          <a:xfrm>
            <a:off x="428287" y="1396292"/>
            <a:ext cx="8287427" cy="19911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lnSpc>
                <a:spcPct val="115000"/>
              </a:lnSpc>
              <a:buSzPct val="25000"/>
            </a:pPr>
            <a:r>
              <a:rPr lang="en-US" altLang="zh-CN" sz="19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Contact</a:t>
            </a:r>
            <a:r>
              <a:rPr lang="zh-CN" altLang="en-US" sz="1900" b="0" i="0" u="none" strike="noStrike" cap="none" baseline="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：王 帅</a:t>
            </a:r>
            <a:endParaRPr lang="en-GB" sz="1900" b="0" i="0" u="none" strike="noStrike" cap="none" baseline="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0">
              <a:lnSpc>
                <a:spcPct val="115000"/>
              </a:lnSpc>
              <a:buSzPct val="25000"/>
            </a:pPr>
            <a:endParaRPr lang="en-GB" sz="1900" dirty="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  <a:buSzPct val="25000"/>
            </a:pPr>
            <a:r>
              <a:rPr lang="en-GB" sz="19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Email: </a:t>
            </a:r>
            <a:r>
              <a:rPr lang="en-US" altLang="zh-CN" sz="1900" dirty="0" smtClean="0">
                <a:solidFill>
                  <a:schemeClr val="dk1"/>
                </a:solidFill>
              </a:rPr>
              <a:t>bear@igroup.com.cn</a:t>
            </a:r>
            <a:endParaRPr lang="en-GB" altLang="zh-CN" sz="1900" dirty="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  <a:buSzPct val="25000"/>
            </a:pPr>
            <a:endParaRPr lang="en-GB" altLang="zh-CN" sz="1900" dirty="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  <a:buSzPct val="25000"/>
            </a:pPr>
            <a:r>
              <a:rPr lang="en-GB" altLang="zh-CN" sz="1900" dirty="0" smtClean="0">
                <a:solidFill>
                  <a:schemeClr val="dk1"/>
                </a:solidFill>
              </a:rPr>
              <a:t>Tel: 010-82331971</a:t>
            </a:r>
            <a:endParaRPr lang="en-GB" altLang="zh-CN" sz="1900" dirty="0">
              <a:solidFill>
                <a:schemeClr val="dk1"/>
              </a:solidFill>
            </a:endParaRPr>
          </a:p>
          <a:p>
            <a:endParaRPr lang="en-GB" sz="1900" b="0" i="0" u="none" strike="noStrike" cap="none" baseline="0" dirty="0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body" idx="3"/>
          </p:nvPr>
        </p:nvSpPr>
        <p:spPr>
          <a:xfrm>
            <a:off x="428287" y="343406"/>
            <a:ext cx="8287427" cy="3003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 panose="020B0604020202020204"/>
              <a:buNone/>
            </a:pPr>
            <a:r>
              <a:rPr lang="en-GB" sz="2800" b="0" i="0" u="none" strike="noStrike" cap="none" baseline="0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 You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427606" y="3204613"/>
            <a:ext cx="8287427" cy="376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en-GB" sz="3400" dirty="0"/>
              <a:t>BMJ Journals</a:t>
            </a:r>
            <a:br>
              <a:rPr lang="en-GB" sz="3400" dirty="0"/>
            </a:br>
            <a:r>
              <a:rPr lang="en-GB" sz="3400" dirty="0"/>
              <a:t>Online Collection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427606" y="4264718"/>
            <a:ext cx="8287427" cy="6379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en-US" dirty="0"/>
              <a:t>A guide to the BMJ Journals websites – </a:t>
            </a:r>
          </a:p>
          <a:p>
            <a:pPr lvl="0">
              <a:buSzPct val="25000"/>
            </a:pPr>
            <a:r>
              <a:rPr lang="en-US" dirty="0"/>
              <a:t>what they can do and how to use them</a:t>
            </a:r>
          </a:p>
        </p:txBody>
      </p:sp>
      <p:sp>
        <p:nvSpPr>
          <p:cNvPr id="2" name="矩形 1"/>
          <p:cNvSpPr/>
          <p:nvPr/>
        </p:nvSpPr>
        <p:spPr>
          <a:xfrm>
            <a:off x="304800" y="180975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http://journals.bmj.com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53272" y="571414"/>
            <a:ext cx="2146520" cy="671689"/>
          </a:xfrm>
          <a:prstGeom prst="rect">
            <a:avLst/>
          </a:prstGeom>
        </p:spPr>
        <p:txBody>
          <a:bodyPr/>
          <a:lstStyle/>
          <a:p>
            <a:pPr marL="73025" indent="0">
              <a:lnSpc>
                <a:spcPts val="2815"/>
              </a:lnSpc>
              <a:buClr>
                <a:schemeClr val="dk2"/>
              </a:buClr>
              <a:buNone/>
            </a:pPr>
            <a:r>
              <a:rPr lang="en-US" altLang="zh-CN" sz="2800" dirty="0">
                <a:solidFill>
                  <a:schemeClr val="bg2"/>
                </a:solidFill>
              </a:rPr>
              <a:t>BMJ</a:t>
            </a:r>
            <a:r>
              <a:rPr lang="zh-CN" altLang="en-US" sz="2800" dirty="0">
                <a:solidFill>
                  <a:schemeClr val="bg2"/>
                </a:solidFill>
              </a:rPr>
              <a:t>简介</a:t>
            </a:r>
            <a:endParaRPr lang="en-GB" sz="2800" dirty="0">
              <a:solidFill>
                <a:schemeClr val="bg2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65401" y="1140195"/>
            <a:ext cx="8573081" cy="290273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/>
                </a:solidFill>
              </a:rPr>
              <a:t>成立于 </a:t>
            </a:r>
            <a:r>
              <a:rPr lang="en-US" altLang="zh-CN" sz="1600" dirty="0">
                <a:solidFill>
                  <a:schemeClr val="bg2"/>
                </a:solidFill>
              </a:rPr>
              <a:t>1840 </a:t>
            </a:r>
            <a:r>
              <a:rPr lang="zh-CN" altLang="en-US" sz="1600" dirty="0">
                <a:solidFill>
                  <a:schemeClr val="bg2"/>
                </a:solidFill>
              </a:rPr>
              <a:t>年，有 </a:t>
            </a:r>
            <a:r>
              <a:rPr lang="en-US" altLang="zh-CN" sz="1600" dirty="0">
                <a:solidFill>
                  <a:schemeClr val="bg2"/>
                </a:solidFill>
              </a:rPr>
              <a:t>170 </a:t>
            </a:r>
            <a:r>
              <a:rPr lang="zh-CN" altLang="en-US" sz="1600" dirty="0">
                <a:solidFill>
                  <a:schemeClr val="bg2"/>
                </a:solidFill>
              </a:rPr>
              <a:t>多年的历史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/>
                </a:solidFill>
              </a:rPr>
              <a:t>直属于英国医学会</a:t>
            </a:r>
            <a:endParaRPr lang="en-US" altLang="zh-CN" sz="1600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/>
                </a:solidFill>
              </a:rPr>
              <a:t>以其旗舰期刊</a:t>
            </a:r>
            <a:r>
              <a:rPr lang="en-US" altLang="zh-CN" sz="1600" dirty="0">
                <a:solidFill>
                  <a:schemeClr val="bg2"/>
                </a:solidFill>
              </a:rPr>
              <a:t>《</a:t>
            </a:r>
            <a:r>
              <a:rPr lang="zh-CN" altLang="en-US" sz="1600" dirty="0">
                <a:solidFill>
                  <a:schemeClr val="bg2"/>
                </a:solidFill>
              </a:rPr>
              <a:t>英国医学杂志</a:t>
            </a:r>
            <a:r>
              <a:rPr lang="en-US" altLang="zh-CN" sz="1600" dirty="0">
                <a:solidFill>
                  <a:schemeClr val="bg2"/>
                </a:solidFill>
              </a:rPr>
              <a:t>》</a:t>
            </a:r>
            <a:r>
              <a:rPr lang="zh-CN" altLang="en-US" sz="1600" dirty="0">
                <a:solidFill>
                  <a:schemeClr val="bg2"/>
                </a:solidFill>
              </a:rPr>
              <a:t>缩写命名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/>
                </a:solidFill>
              </a:rPr>
              <a:t>致力于促进世界医学发展和患者健康改善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/>
                </a:solidFill>
              </a:rPr>
              <a:t>影响全球</a:t>
            </a:r>
            <a:r>
              <a:rPr lang="en-US" altLang="zh-CN" sz="1600" dirty="0">
                <a:solidFill>
                  <a:schemeClr val="bg2"/>
                </a:solidFill>
              </a:rPr>
              <a:t>160</a:t>
            </a:r>
            <a:r>
              <a:rPr lang="zh-CN" altLang="en-US" sz="1600" dirty="0">
                <a:solidFill>
                  <a:schemeClr val="bg2"/>
                </a:solidFill>
              </a:rPr>
              <a:t>多个国家和地区的读者和用户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/>
                </a:solidFill>
              </a:rPr>
              <a:t>总部设于伦敦，在美国、印度、巴西、中国有分部</a:t>
            </a:r>
            <a:endParaRPr lang="en-GB" sz="1600" dirty="0">
              <a:solidFill>
                <a:schemeClr val="bg2"/>
              </a:solidFill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16386" name="Picture 2" descr="BMJ : British Medical Journal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92" y="627534"/>
            <a:ext cx="2310278" cy="308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YK\Documents\Tencent Files\76434492\Image\C2C\2L[MYY$YP$9W@SQM1$3[RO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510"/>
            <a:ext cx="4176464" cy="407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YK\Documents\Tencent Files\76434492\Image\C2C\}V9`IJFSNL6IQUS~$_R$KY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3518"/>
            <a:ext cx="657416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YK\Documents\Tencent Files\76434492\Image\C2C\MSO2NHS@G@3`RZS1A2H8@}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478"/>
            <a:ext cx="72390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K\Documents\Tencent Files\76434492\Image\C2C\}8MX)(BNI`O~0IP_EA6(K[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470"/>
            <a:ext cx="6264696" cy="446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YK\Documents\Tencent Files\76434492\Image\C2C\O{ATF`8`)J[4Z%MQ9WFG)A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964"/>
            <a:ext cx="7020272" cy="43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>
            <a:spLocks noChangeArrowheads="1"/>
          </p:cNvSpPr>
          <p:nvPr/>
        </p:nvSpPr>
        <p:spPr bwMode="auto">
          <a:xfrm>
            <a:off x="6156326" y="2139554"/>
            <a:ext cx="2671763" cy="81081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45716" tIns="45716" rIns="45716" bIns="45716"/>
          <a:lstStyle/>
          <a:p>
            <a:pPr marL="190500" indent="-190500" defTabSz="914400">
              <a:spcBef>
                <a:spcPct val="25000"/>
              </a:spcBef>
              <a:spcAft>
                <a:spcPct val="5000"/>
              </a:spcAft>
              <a:buClr>
                <a:srgbClr val="00ADEF"/>
              </a:buClr>
              <a:buFontTx/>
              <a:buChar char="•"/>
            </a:pPr>
            <a:endParaRPr lang="en-GB" sz="1200">
              <a:latin typeface="Arial Unicode MS" panose="020B0604020202020204" pitchFamily="34" charset="-128"/>
              <a:ea typeface="ヒラギノ角ゴ Pro W3"/>
              <a:cs typeface="ヒラギノ角ゴ Pro W3"/>
            </a:endParaRPr>
          </a:p>
        </p:txBody>
      </p:sp>
      <p:sp>
        <p:nvSpPr>
          <p:cNvPr id="35843" name="Rectangle 11"/>
          <p:cNvSpPr>
            <a:spLocks noChangeArrowheads="1"/>
          </p:cNvSpPr>
          <p:nvPr/>
        </p:nvSpPr>
        <p:spPr bwMode="auto">
          <a:xfrm>
            <a:off x="250825" y="2085975"/>
            <a:ext cx="2687638" cy="96797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45716" tIns="45716" rIns="45716" bIns="45716"/>
          <a:lstStyle/>
          <a:p>
            <a:pPr marL="190500" indent="-190500" defTabSz="914400">
              <a:spcBef>
                <a:spcPct val="25000"/>
              </a:spcBef>
              <a:spcAft>
                <a:spcPct val="5000"/>
              </a:spcAft>
              <a:buClr>
                <a:srgbClr val="00ADEF"/>
              </a:buClr>
              <a:buFontTx/>
              <a:buChar char="•"/>
            </a:pPr>
            <a:endParaRPr lang="en-GB" sz="1200">
              <a:latin typeface="Arial Unicode MS" panose="020B0604020202020204" pitchFamily="34" charset="-128"/>
              <a:ea typeface="ヒラギノ角ゴ Pro W3"/>
              <a:cs typeface="ヒラギノ角ゴ Pro W3"/>
            </a:endParaRPr>
          </a:p>
        </p:txBody>
      </p:sp>
      <p:sp>
        <p:nvSpPr>
          <p:cNvPr id="35844" name="Rectangle 14"/>
          <p:cNvSpPr>
            <a:spLocks noChangeArrowheads="1"/>
          </p:cNvSpPr>
          <p:nvPr/>
        </p:nvSpPr>
        <p:spPr bwMode="auto">
          <a:xfrm>
            <a:off x="3132138" y="2193131"/>
            <a:ext cx="2379662" cy="87272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45716" tIns="45716" rIns="45716" bIns="45716"/>
          <a:lstStyle/>
          <a:p>
            <a:pPr marL="190500" indent="-190500" defTabSz="914400">
              <a:spcBef>
                <a:spcPct val="25000"/>
              </a:spcBef>
              <a:spcAft>
                <a:spcPct val="5000"/>
              </a:spcAft>
              <a:buClr>
                <a:srgbClr val="00ADEF"/>
              </a:buClr>
              <a:buFontTx/>
              <a:buChar char="•"/>
            </a:pPr>
            <a:endParaRPr lang="en-GB" sz="1200">
              <a:latin typeface="Arial Unicode MS" panose="020B0604020202020204" pitchFamily="34" charset="-128"/>
              <a:ea typeface="ヒラギノ角ゴ Pro W3"/>
              <a:cs typeface="ヒラギノ角ゴ Pro W3"/>
            </a:endParaRPr>
          </a:p>
        </p:txBody>
      </p:sp>
      <p:pic>
        <p:nvPicPr>
          <p:cNvPr id="35847" name="Picture 8" descr="Heart.t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86013" y="2783682"/>
            <a:ext cx="1104900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9" descr="Gut.t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389" y="2836069"/>
            <a:ext cx="1296987" cy="43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0" descr="THX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288" y="3956447"/>
            <a:ext cx="1217612" cy="28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1" descr="bmj cmyk image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98575" y="2518172"/>
            <a:ext cx="812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4" descr="BNF Logo (CMYK)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641601" y="3483769"/>
            <a:ext cx="981075" cy="40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9" descr="BMJ_13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572000" y="1591606"/>
            <a:ext cx="4024312" cy="265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http://intranet.bmj.com/branding-project/the-logo-centre/logo-files/product-and-service-logos/dtb/online-logos/dtb-logos-online-logos/DTB-logo-grey-red-RGB-Sml.gif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476376" y="3271838"/>
            <a:ext cx="898525" cy="471725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defTabSz="912495"/>
            <a:r>
              <a:rPr lang="zh-CN" altLang="en-US" dirty="0"/>
              <a:t>在临床实践及科研方面，涵盖各学科最新临床进展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11510"/>
            <a:ext cx="239786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06" y="343406"/>
            <a:ext cx="8287427" cy="370956"/>
          </a:xfrm>
        </p:spPr>
        <p:txBody>
          <a:bodyPr/>
          <a:lstStyle/>
          <a:p>
            <a:r>
              <a:rPr lang="zh-CN" altLang="en-US" dirty="0"/>
              <a:t>检索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1510"/>
            <a:ext cx="4037815" cy="405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475656" y="3867894"/>
            <a:ext cx="1728192" cy="216024"/>
          </a:xfrm>
          <a:prstGeom prst="rect">
            <a:avLst/>
          </a:prstGeom>
          <a:noFill/>
          <a:ln w="25400" cap="flat" cmpd="sng" algn="ctr">
            <a:solidFill>
              <a:srgbClr val="E3722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3799892"/>
            <a:ext cx="1728192" cy="216024"/>
          </a:xfrm>
          <a:prstGeom prst="rect">
            <a:avLst/>
          </a:prstGeom>
          <a:noFill/>
          <a:ln w="25400" cap="flat" cmpd="sng" algn="ctr">
            <a:solidFill>
              <a:srgbClr val="E3722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528" y="3795886"/>
            <a:ext cx="1080120" cy="2920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单刊浏览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64494" y="3435846"/>
            <a:ext cx="1415618" cy="2920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跨刊主题检索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19872" y="4060304"/>
            <a:ext cx="864096" cy="216024"/>
          </a:xfrm>
          <a:prstGeom prst="rect">
            <a:avLst/>
          </a:prstGeom>
          <a:noFill/>
          <a:ln w="25400" cap="flat" cmpd="sng" algn="ctr">
            <a:solidFill>
              <a:srgbClr val="E3722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56685" y="4315711"/>
            <a:ext cx="1415618" cy="2920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高级检索设置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5486"/>
            <a:ext cx="3414505" cy="476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0" y="748138"/>
            <a:ext cx="3934395" cy="262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984750" y="1182291"/>
            <a:ext cx="184731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385" y="171869"/>
            <a:ext cx="8287427" cy="671689"/>
          </a:xfrm>
        </p:spPr>
        <p:txBody>
          <a:bodyPr/>
          <a:lstStyle/>
          <a:p>
            <a:pPr>
              <a:lnSpc>
                <a:spcPct val="99000"/>
              </a:lnSpc>
              <a:buClr>
                <a:srgbClr val="7FA8D6"/>
              </a:buClr>
            </a:pPr>
            <a:r>
              <a:rPr lang="zh-CN" altLang="en-US" sz="1900" dirty="0">
                <a:solidFill>
                  <a:srgbClr val="7FA8D6"/>
                </a:solidFill>
              </a:rPr>
              <a:t>检索</a:t>
            </a:r>
            <a:endParaRPr lang="en-US" sz="1900" dirty="0">
              <a:solidFill>
                <a:srgbClr val="7FA8D6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43808" y="804680"/>
            <a:ext cx="1344677" cy="144016"/>
          </a:xfrm>
          <a:prstGeom prst="rect">
            <a:avLst/>
          </a:prstGeom>
          <a:noFill/>
          <a:ln w="25400" cap="flat" cmpd="sng" algn="ctr">
            <a:solidFill>
              <a:srgbClr val="E3722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72867" y="446381"/>
            <a:ext cx="1415618" cy="2920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单刊主题检索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57600" y="957079"/>
            <a:ext cx="427856" cy="225211"/>
          </a:xfrm>
          <a:prstGeom prst="rect">
            <a:avLst/>
          </a:prstGeom>
          <a:noFill/>
          <a:ln w="25400" cap="flat" cmpd="sng" algn="ctr">
            <a:solidFill>
              <a:srgbClr val="E3722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  <a:sym typeface="Arial" panose="020B060402020202020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07" y="172852"/>
            <a:ext cx="3227877" cy="394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箭头 1"/>
          <p:cNvSpPr/>
          <p:nvPr/>
        </p:nvSpPr>
        <p:spPr>
          <a:xfrm>
            <a:off x="4207248" y="1013381"/>
            <a:ext cx="216024" cy="11260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54089" y="2211710"/>
            <a:ext cx="1967197" cy="1008112"/>
          </a:xfrm>
          <a:prstGeom prst="rect">
            <a:avLst/>
          </a:prstGeom>
          <a:noFill/>
          <a:ln w="25400" cap="flat" cmpd="sng" algn="ctr">
            <a:solidFill>
              <a:srgbClr val="E3722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606" y="343406"/>
            <a:ext cx="8287427" cy="500152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最新一期（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Current Issue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00465"/>
            <a:ext cx="4491410" cy="358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331640" y="1635646"/>
            <a:ext cx="576064" cy="225211"/>
          </a:xfrm>
          <a:prstGeom prst="rect">
            <a:avLst/>
          </a:prstGeom>
          <a:noFill/>
          <a:ln w="25400" cap="flat" cmpd="sng" algn="ctr">
            <a:solidFill>
              <a:srgbClr val="E3722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BMJ">
      <a:dk1>
        <a:srgbClr val="747678"/>
      </a:dk1>
      <a:lt1>
        <a:srgbClr val="FFFFFF"/>
      </a:lt1>
      <a:dk2>
        <a:srgbClr val="2A6EBB"/>
      </a:dk2>
      <a:lt2>
        <a:srgbClr val="F0AB00"/>
      </a:lt2>
      <a:accent1>
        <a:srgbClr val="E37222"/>
      </a:accent1>
      <a:accent2>
        <a:srgbClr val="CD202C"/>
      </a:accent2>
      <a:accent3>
        <a:srgbClr val="C50084"/>
      </a:accent3>
      <a:accent4>
        <a:srgbClr val="7D5CC6"/>
      </a:accent4>
      <a:accent5>
        <a:srgbClr val="00B2A9"/>
      </a:accent5>
      <a:accent6>
        <a:srgbClr val="69BE28"/>
      </a:accent6>
      <a:hlink>
        <a:srgbClr val="E37222"/>
      </a:hlink>
      <a:folHlink>
        <a:srgbClr val="E372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BMJ">
      <a:dk1>
        <a:srgbClr val="747678"/>
      </a:dk1>
      <a:lt1>
        <a:srgbClr val="FFFFFF"/>
      </a:lt1>
      <a:dk2>
        <a:srgbClr val="2A6EBB"/>
      </a:dk2>
      <a:lt2>
        <a:srgbClr val="F0AB00"/>
      </a:lt2>
      <a:accent1>
        <a:srgbClr val="E37222"/>
      </a:accent1>
      <a:accent2>
        <a:srgbClr val="CD202C"/>
      </a:accent2>
      <a:accent3>
        <a:srgbClr val="C50084"/>
      </a:accent3>
      <a:accent4>
        <a:srgbClr val="7D5CC6"/>
      </a:accent4>
      <a:accent5>
        <a:srgbClr val="00B2A9"/>
      </a:accent5>
      <a:accent6>
        <a:srgbClr val="69BE28"/>
      </a:accent6>
      <a:hlink>
        <a:srgbClr val="E37222"/>
      </a:hlink>
      <a:folHlink>
        <a:srgbClr val="E372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BMJ">
      <a:dk1>
        <a:srgbClr val="747678"/>
      </a:dk1>
      <a:lt1>
        <a:srgbClr val="FFFFFF"/>
      </a:lt1>
      <a:dk2>
        <a:srgbClr val="2A6EBB"/>
      </a:dk2>
      <a:lt2>
        <a:srgbClr val="F0AB00"/>
      </a:lt2>
      <a:accent1>
        <a:srgbClr val="E37222"/>
      </a:accent1>
      <a:accent2>
        <a:srgbClr val="CD202C"/>
      </a:accent2>
      <a:accent3>
        <a:srgbClr val="C50084"/>
      </a:accent3>
      <a:accent4>
        <a:srgbClr val="7D5CC6"/>
      </a:accent4>
      <a:accent5>
        <a:srgbClr val="00B2A9"/>
      </a:accent5>
      <a:accent6>
        <a:srgbClr val="69BE28"/>
      </a:accent6>
      <a:hlink>
        <a:srgbClr val="E37222"/>
      </a:hlink>
      <a:folHlink>
        <a:srgbClr val="E372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BMJ">
      <a:dk1>
        <a:srgbClr val="747678"/>
      </a:dk1>
      <a:lt1>
        <a:srgbClr val="FFFFFF"/>
      </a:lt1>
      <a:dk2>
        <a:srgbClr val="2A6EBB"/>
      </a:dk2>
      <a:lt2>
        <a:srgbClr val="F0AB00"/>
      </a:lt2>
      <a:accent1>
        <a:srgbClr val="E37222"/>
      </a:accent1>
      <a:accent2>
        <a:srgbClr val="CD202C"/>
      </a:accent2>
      <a:accent3>
        <a:srgbClr val="C50084"/>
      </a:accent3>
      <a:accent4>
        <a:srgbClr val="7D5CC6"/>
      </a:accent4>
      <a:accent5>
        <a:srgbClr val="00B2A9"/>
      </a:accent5>
      <a:accent6>
        <a:srgbClr val="69BE28"/>
      </a:accent6>
      <a:hlink>
        <a:srgbClr val="E37222"/>
      </a:hlink>
      <a:folHlink>
        <a:srgbClr val="E372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1149</Words>
  <Application>Microsoft Office PowerPoint</Application>
  <PresentationFormat>全屏显示(16:9)</PresentationFormat>
  <Paragraphs>116</Paragraphs>
  <Slides>27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 Unicode MS</vt:lpstr>
      <vt:lpstr>ヒラギノ角ゴ Pro W3</vt:lpstr>
      <vt:lpstr>宋体</vt:lpstr>
      <vt:lpstr>微软雅黑</vt:lpstr>
      <vt:lpstr>Arial</vt:lpstr>
      <vt:lpstr>Calibri</vt:lpstr>
      <vt:lpstr>Tahoma</vt:lpstr>
      <vt:lpstr/>
      <vt:lpstr/>
      <vt:lpstr/>
      <vt:lpstr/>
      <vt:lpstr>PowerPoint 演示文稿</vt:lpstr>
      <vt:lpstr>PowerPoint 演示文稿</vt:lpstr>
      <vt:lpstr>BMJ Journals Online Collection</vt:lpstr>
      <vt:lpstr>PowerPoint 演示文稿</vt:lpstr>
      <vt:lpstr>PowerPoint 演示文稿</vt:lpstr>
      <vt:lpstr>PowerPoint 演示文稿</vt:lpstr>
      <vt:lpstr>检索</vt:lpstr>
      <vt:lpstr>PowerPoint 演示文稿</vt:lpstr>
      <vt:lpstr>最新一期（Current Issue）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Dju-Lyn Chng</dc:creator>
  <cp:lastModifiedBy>个人用户</cp:lastModifiedBy>
  <cp:revision>97</cp:revision>
  <dcterms:created xsi:type="dcterms:W3CDTF">2018-04-28T02:59:07Z</dcterms:created>
  <dcterms:modified xsi:type="dcterms:W3CDTF">2019-05-14T07:26:10Z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