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9.jpg" ContentType="image/pn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23" r:id="rId2"/>
    <p:sldId id="264" r:id="rId3"/>
    <p:sldId id="300" r:id="rId4"/>
    <p:sldId id="280" r:id="rId5"/>
    <p:sldId id="308" r:id="rId6"/>
    <p:sldId id="278" r:id="rId7"/>
    <p:sldId id="301" r:id="rId8"/>
    <p:sldId id="265" r:id="rId9"/>
    <p:sldId id="303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04" r:id="rId19"/>
    <p:sldId id="284" r:id="rId20"/>
    <p:sldId id="286" r:id="rId21"/>
    <p:sldId id="288" r:id="rId22"/>
    <p:sldId id="287" r:id="rId23"/>
    <p:sldId id="289" r:id="rId24"/>
    <p:sldId id="290" r:id="rId25"/>
    <p:sldId id="293" r:id="rId26"/>
    <p:sldId id="307" r:id="rId27"/>
    <p:sldId id="294" r:id="rId28"/>
    <p:sldId id="295" r:id="rId29"/>
    <p:sldId id="296" r:id="rId30"/>
    <p:sldId id="297" r:id="rId31"/>
    <p:sldId id="310" r:id="rId32"/>
    <p:sldId id="309" r:id="rId33"/>
    <p:sldId id="305" r:id="rId34"/>
    <p:sldId id="320" r:id="rId35"/>
    <p:sldId id="299" r:id="rId3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00B"/>
    <a:srgbClr val="D2524E"/>
    <a:srgbClr val="FFC819"/>
    <a:srgbClr val="FABE00"/>
    <a:srgbClr val="DE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主题样式 2 - 强调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78237" autoAdjust="0"/>
  </p:normalViewPr>
  <p:slideViewPr>
    <p:cSldViewPr>
      <p:cViewPr varScale="1">
        <p:scale>
          <a:sx n="55" d="100"/>
          <a:sy n="55" d="100"/>
        </p:scale>
        <p:origin x="160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111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112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altLang="zh-CN"/>
              <a:t>ACM</a:t>
            </a:r>
            <a:r>
              <a:rPr lang="zh-CN" altLang="en-US"/>
              <a:t>被</a:t>
            </a:r>
            <a:r>
              <a:rPr lang="en-US" altLang="zh-CN"/>
              <a:t>JCR</a:t>
            </a:r>
            <a:r>
              <a:rPr lang="zh-CN" altLang="en-US"/>
              <a:t>收录的学科分类</a:t>
            </a:r>
            <a:endParaRPr lang="zh-CN"/>
          </a:p>
        </c:rich>
      </c:tx>
      <c:layout>
        <c:manualLayout>
          <c:xMode val="edge"/>
          <c:yMode val="edge"/>
          <c:x val="0.16865701139875502"/>
          <c:y val="5.74712643678160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35443368140133563"/>
          <c:y val="0.22910157782001389"/>
          <c:w val="0.55104993170817673"/>
          <c:h val="0.6173282267209047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Sheet1!$A$29:$A$33</c:f>
              <c:strCache>
                <c:ptCount val="5"/>
                <c:pt idx="0">
                  <c:v>计算机软件工程</c:v>
                </c:pt>
                <c:pt idx="1">
                  <c:v>计算机信息系统</c:v>
                </c:pt>
                <c:pt idx="2">
                  <c:v>计算机理论与方法</c:v>
                </c:pt>
                <c:pt idx="3">
                  <c:v>计算机硬件与架构</c:v>
                </c:pt>
                <c:pt idx="4">
                  <c:v>计算机人工智能</c:v>
                </c:pt>
              </c:strCache>
            </c:strRef>
          </c:cat>
          <c:val>
            <c:numRef>
              <c:f>Sheet1!$B$29:$B$33</c:f>
              <c:numCache>
                <c:formatCode>General</c:formatCode>
                <c:ptCount val="5"/>
                <c:pt idx="0">
                  <c:v>17</c:v>
                </c:pt>
                <c:pt idx="1">
                  <c:v>14</c:v>
                </c:pt>
                <c:pt idx="2">
                  <c:v>9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517388984"/>
        <c:axId val="517385848"/>
      </c:barChart>
      <c:catAx>
        <c:axId val="517388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17385848"/>
        <c:crosses val="autoZero"/>
        <c:auto val="1"/>
        <c:lblAlgn val="ctr"/>
        <c:lblOffset val="100"/>
        <c:noMultiLvlLbl val="0"/>
      </c:catAx>
      <c:valAx>
        <c:axId val="517385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7388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altLang="zh-CN"/>
              <a:t>ACM</a:t>
            </a:r>
            <a:r>
              <a:rPr lang="zh-CN" altLang="en-US"/>
              <a:t>被</a:t>
            </a:r>
            <a:r>
              <a:rPr lang="en-US" altLang="zh-CN"/>
              <a:t>JCR</a:t>
            </a:r>
            <a:r>
              <a:rPr lang="zh-CN" altLang="en-US"/>
              <a:t>收录情况</a:t>
            </a:r>
            <a:endParaRPr lang="zh-CN"/>
          </a:p>
        </c:rich>
      </c:tx>
      <c:layout>
        <c:manualLayout>
          <c:xMode val="edge"/>
          <c:yMode val="edge"/>
          <c:x val="0.28880555555555554"/>
          <c:y val="7.03437073097535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5.9879864010287311E-2"/>
          <c:y val="0.32335705459497971"/>
          <c:w val="0.90286351706036749"/>
          <c:h val="0.501604007728240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Sheet1!$A$25</c:f>
              <c:strCache>
                <c:ptCount val="1"/>
                <c:pt idx="0">
                  <c:v>ACM期刊总数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Sheet1!$B$25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</c:ser>
        <c:ser>
          <c:idx val="1"/>
          <c:order val="1"/>
          <c:tx>
            <c:strRef>
              <c:f>Sheet1!$A$26</c:f>
              <c:strCache>
                <c:ptCount val="1"/>
                <c:pt idx="0">
                  <c:v>ACM被收录期刊数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Sheet1!$B$26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517387416"/>
        <c:axId val="517383104"/>
      </c:barChart>
      <c:catAx>
        <c:axId val="517387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17383104"/>
        <c:crosses val="autoZero"/>
        <c:auto val="1"/>
        <c:lblAlgn val="ctr"/>
        <c:lblOffset val="100"/>
        <c:noMultiLvlLbl val="0"/>
      </c:catAx>
      <c:valAx>
        <c:axId val="517383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7387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309881566817574E-2"/>
          <c:y val="0.21982915095982855"/>
          <c:w val="0.51967118204184204"/>
          <c:h val="7.73201287983332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A453F-F55C-4C0E-B846-64585EA76E06}" type="doc">
      <dgm:prSet loTypeId="urn:microsoft.com/office/officeart/2008/layout/BendingPictureBlocks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558F54E-0118-436D-961B-57845064545A}">
      <dgm:prSet/>
      <dgm:spPr/>
      <dgm:t>
        <a:bodyPr/>
        <a:lstStyle/>
        <a:p>
          <a:pPr rtl="0"/>
          <a:r>
            <a:rPr lang="zh-CN" dirty="0" smtClean="0"/>
            <a:t>期刊、杂志和汇刊</a:t>
          </a:r>
          <a:r>
            <a:rPr lang="en-US" dirty="0" smtClean="0"/>
            <a:t>53</a:t>
          </a:r>
          <a:r>
            <a:rPr lang="zh-CN" dirty="0" smtClean="0"/>
            <a:t>种</a:t>
          </a:r>
          <a:endParaRPr lang="zh-CN" dirty="0"/>
        </a:p>
      </dgm:t>
    </dgm:pt>
    <dgm:pt modelId="{F93313F5-2AF6-4C59-98F0-598CC1BD15AF}" type="parTrans" cxnId="{7E732E46-42DE-4EC5-8596-A48413E9CED7}">
      <dgm:prSet/>
      <dgm:spPr/>
      <dgm:t>
        <a:bodyPr/>
        <a:lstStyle/>
        <a:p>
          <a:endParaRPr lang="zh-CN" altLang="en-US"/>
        </a:p>
      </dgm:t>
    </dgm:pt>
    <dgm:pt modelId="{FE1FA808-9651-4EA3-8838-A8F03CCB2948}" type="sibTrans" cxnId="{7E732E46-42DE-4EC5-8596-A48413E9CED7}">
      <dgm:prSet/>
      <dgm:spPr/>
      <dgm:t>
        <a:bodyPr/>
        <a:lstStyle/>
        <a:p>
          <a:endParaRPr lang="zh-CN" altLang="en-US"/>
        </a:p>
      </dgm:t>
    </dgm:pt>
    <dgm:pt modelId="{DABA17A4-4B0D-4722-9581-AF2DE91C9E4F}">
      <dgm:prSet/>
      <dgm:spPr/>
      <dgm:t>
        <a:bodyPr/>
        <a:lstStyle/>
        <a:p>
          <a:pPr rtl="0"/>
          <a:r>
            <a:rPr lang="zh-CN" dirty="0" smtClean="0"/>
            <a:t>超过</a:t>
          </a:r>
          <a:r>
            <a:rPr lang="en-US" dirty="0" smtClean="0"/>
            <a:t>4000</a:t>
          </a:r>
          <a:r>
            <a:rPr lang="zh-CN" dirty="0" smtClean="0"/>
            <a:t>卷会议录</a:t>
          </a:r>
          <a:endParaRPr lang="zh-CN" dirty="0"/>
        </a:p>
      </dgm:t>
    </dgm:pt>
    <dgm:pt modelId="{6C9AF96A-37B0-4167-A34D-AEB3BE2C6350}" type="parTrans" cxnId="{80042C42-922C-47F2-9280-97E99B6396F2}">
      <dgm:prSet/>
      <dgm:spPr/>
      <dgm:t>
        <a:bodyPr/>
        <a:lstStyle/>
        <a:p>
          <a:endParaRPr lang="zh-CN" altLang="en-US"/>
        </a:p>
      </dgm:t>
    </dgm:pt>
    <dgm:pt modelId="{07F92D64-0166-410C-8681-45D57B0CE89D}" type="sibTrans" cxnId="{80042C42-922C-47F2-9280-97E99B6396F2}">
      <dgm:prSet/>
      <dgm:spPr/>
      <dgm:t>
        <a:bodyPr/>
        <a:lstStyle/>
        <a:p>
          <a:endParaRPr lang="zh-CN" altLang="en-US"/>
        </a:p>
      </dgm:t>
    </dgm:pt>
    <dgm:pt modelId="{334226DF-8118-455B-ABA9-1E650A866F7D}">
      <dgm:prSet/>
      <dgm:spPr/>
      <dgm:t>
        <a:bodyPr/>
        <a:lstStyle/>
        <a:p>
          <a:pPr rtl="0"/>
          <a:r>
            <a:rPr lang="zh-CN" dirty="0" smtClean="0"/>
            <a:t>“在线计算机文献指南”数据库</a:t>
          </a:r>
          <a:endParaRPr lang="zh-CN" dirty="0"/>
        </a:p>
      </dgm:t>
    </dgm:pt>
    <dgm:pt modelId="{EF2823C7-359C-48AB-9BE6-1975CBD9B36E}" type="parTrans" cxnId="{7B09AC67-295F-4056-9C92-D3214A52D8A5}">
      <dgm:prSet/>
      <dgm:spPr/>
      <dgm:t>
        <a:bodyPr/>
        <a:lstStyle/>
        <a:p>
          <a:endParaRPr lang="zh-CN" altLang="en-US"/>
        </a:p>
      </dgm:t>
    </dgm:pt>
    <dgm:pt modelId="{4942042D-BAB2-4CFB-BD8C-45D940276B0F}" type="sibTrans" cxnId="{7B09AC67-295F-4056-9C92-D3214A52D8A5}">
      <dgm:prSet/>
      <dgm:spPr/>
      <dgm:t>
        <a:bodyPr/>
        <a:lstStyle/>
        <a:p>
          <a:endParaRPr lang="zh-CN" altLang="en-US"/>
        </a:p>
      </dgm:t>
    </dgm:pt>
    <dgm:pt modelId="{B9E04639-32D0-4830-800C-CADEEF44240C}">
      <dgm:prSet/>
      <dgm:spPr/>
      <dgm:t>
        <a:bodyPr/>
        <a:lstStyle/>
        <a:p>
          <a:pPr rtl="0"/>
          <a:r>
            <a:rPr lang="en-US" smtClean="0"/>
            <a:t>37</a:t>
          </a:r>
          <a:r>
            <a:rPr lang="zh-CN" smtClean="0"/>
            <a:t>种</a:t>
          </a:r>
          <a:r>
            <a:rPr lang="en-US" smtClean="0"/>
            <a:t>SIG</a:t>
          </a:r>
          <a:r>
            <a:rPr lang="zh-CN" smtClean="0"/>
            <a:t>时事通讯</a:t>
          </a:r>
          <a:endParaRPr lang="zh-CN"/>
        </a:p>
      </dgm:t>
    </dgm:pt>
    <dgm:pt modelId="{335DA8D5-E1E6-4079-9D36-60AD6C3A4FA1}" type="parTrans" cxnId="{6625AB51-7DF1-4C36-B068-0DDC728950BB}">
      <dgm:prSet/>
      <dgm:spPr/>
      <dgm:t>
        <a:bodyPr/>
        <a:lstStyle/>
        <a:p>
          <a:endParaRPr lang="zh-CN" altLang="en-US"/>
        </a:p>
      </dgm:t>
    </dgm:pt>
    <dgm:pt modelId="{AAFA98FB-EF7E-47AA-A2BB-6641F4E48020}" type="sibTrans" cxnId="{6625AB51-7DF1-4C36-B068-0DDC728950BB}">
      <dgm:prSet/>
      <dgm:spPr/>
      <dgm:t>
        <a:bodyPr/>
        <a:lstStyle/>
        <a:p>
          <a:endParaRPr lang="zh-CN" altLang="en-US"/>
        </a:p>
      </dgm:t>
    </dgm:pt>
    <dgm:pt modelId="{FC8814F1-2C4C-4242-8E9D-563C2055B3B9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dirty="0" smtClean="0"/>
            <a:t>ACM</a:t>
          </a:r>
          <a:r>
            <a:rPr lang="zh-CN" dirty="0" smtClean="0"/>
            <a:t>附属机构出版物</a:t>
          </a:r>
          <a:endParaRPr lang="zh-CN" dirty="0"/>
        </a:p>
      </dgm:t>
    </dgm:pt>
    <dgm:pt modelId="{F2DF6E51-7556-4622-880D-064AFB76D396}" type="parTrans" cxnId="{40FD91E2-EBEB-42E5-AF3B-DACB98968443}">
      <dgm:prSet/>
      <dgm:spPr/>
      <dgm:t>
        <a:bodyPr/>
        <a:lstStyle/>
        <a:p>
          <a:endParaRPr lang="zh-CN" altLang="en-US"/>
        </a:p>
      </dgm:t>
    </dgm:pt>
    <dgm:pt modelId="{A2C4E534-F163-4B2F-8555-A3A351BAA490}" type="sibTrans" cxnId="{40FD91E2-EBEB-42E5-AF3B-DACB98968443}">
      <dgm:prSet/>
      <dgm:spPr/>
      <dgm:t>
        <a:bodyPr/>
        <a:lstStyle/>
        <a:p>
          <a:endParaRPr lang="zh-CN" altLang="en-US"/>
        </a:p>
      </dgm:t>
    </dgm:pt>
    <dgm:pt modelId="{F9D08700-A84E-4B37-9A95-5B7816F233EE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dirty="0" smtClean="0"/>
            <a:t>ACM</a:t>
          </a:r>
          <a:r>
            <a:rPr lang="zh-CN" dirty="0" smtClean="0"/>
            <a:t>口述历史访谈录</a:t>
          </a:r>
          <a:endParaRPr lang="zh-CN" dirty="0"/>
        </a:p>
      </dgm:t>
    </dgm:pt>
    <dgm:pt modelId="{41C7C6CE-9323-45E3-93E2-88F18B2CC678}" type="parTrans" cxnId="{40F5C4E5-FFA9-4ED3-A1C1-467D964E3A4A}">
      <dgm:prSet/>
      <dgm:spPr/>
      <dgm:t>
        <a:bodyPr/>
        <a:lstStyle/>
        <a:p>
          <a:endParaRPr lang="zh-CN" altLang="en-US"/>
        </a:p>
      </dgm:t>
    </dgm:pt>
    <dgm:pt modelId="{9381AF3B-E31D-43C4-A552-3DD5F3D348E0}" type="sibTrans" cxnId="{40F5C4E5-FFA9-4ED3-A1C1-467D964E3A4A}">
      <dgm:prSet/>
      <dgm:spPr/>
      <dgm:t>
        <a:bodyPr/>
        <a:lstStyle/>
        <a:p>
          <a:endParaRPr lang="zh-CN" altLang="en-US"/>
        </a:p>
      </dgm:t>
    </dgm:pt>
    <dgm:pt modelId="{18C752EC-584E-4A9C-AC8A-0064A5D24F84}" type="pres">
      <dgm:prSet presAssocID="{150A453F-F55C-4C0E-B846-64585EA76E0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1ADCDCE4-0AAE-44AD-A04B-BA3EC315BFB5}" type="pres">
      <dgm:prSet presAssocID="{5558F54E-0118-436D-961B-57845064545A}" presName="composite" presStyleCnt="0"/>
      <dgm:spPr/>
    </dgm:pt>
    <dgm:pt modelId="{B7BF0989-2243-432A-95CF-9AFCD316FE24}" type="pres">
      <dgm:prSet presAssocID="{5558F54E-0118-436D-961B-57845064545A}" presName="rect1" presStyleLbl="b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54274866-0954-4C69-9081-2BAA0A12DBAD}" type="pres">
      <dgm:prSet presAssocID="{5558F54E-0118-436D-961B-57845064545A}" presName="rect2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74872D4-7A27-42D9-B967-B85A66B22AD9}" type="pres">
      <dgm:prSet presAssocID="{FE1FA808-9651-4EA3-8838-A8F03CCB2948}" presName="sibTrans" presStyleCnt="0"/>
      <dgm:spPr/>
    </dgm:pt>
    <dgm:pt modelId="{FAD4556A-E901-4B98-B4E8-43374822CA91}" type="pres">
      <dgm:prSet presAssocID="{DABA17A4-4B0D-4722-9581-AF2DE91C9E4F}" presName="composite" presStyleCnt="0"/>
      <dgm:spPr/>
    </dgm:pt>
    <dgm:pt modelId="{19E2606F-EAB1-47AC-97C8-A82F130ED94D}" type="pres">
      <dgm:prSet presAssocID="{DABA17A4-4B0D-4722-9581-AF2DE91C9E4F}" presName="rect1" presStyleLbl="b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endParaRPr lang="zh-CN" altLang="en-US"/>
        </a:p>
      </dgm:t>
    </dgm:pt>
    <dgm:pt modelId="{4D915036-55C5-402D-A8B1-0331137AFA65}" type="pres">
      <dgm:prSet presAssocID="{DABA17A4-4B0D-4722-9581-AF2DE91C9E4F}" presName="rect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7EDEE38-9CD4-434D-94A1-8F96184F1C5C}" type="pres">
      <dgm:prSet presAssocID="{07F92D64-0166-410C-8681-45D57B0CE89D}" presName="sibTrans" presStyleCnt="0"/>
      <dgm:spPr/>
    </dgm:pt>
    <dgm:pt modelId="{22BE1F90-B732-42B5-B334-991DC06615C5}" type="pres">
      <dgm:prSet presAssocID="{334226DF-8118-455B-ABA9-1E650A866F7D}" presName="composite" presStyleCnt="0"/>
      <dgm:spPr/>
    </dgm:pt>
    <dgm:pt modelId="{08ED7F82-3BFC-484F-B6EF-8B64EEA47651}" type="pres">
      <dgm:prSet presAssocID="{334226DF-8118-455B-ABA9-1E650A866F7D}" presName="rect1" presStyleLbl="b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59DFD81C-1B2B-4134-9421-91BE3BD9A706}" type="pres">
      <dgm:prSet presAssocID="{334226DF-8118-455B-ABA9-1E650A866F7D}" presName="rect2" presStyleLbl="node1" presStyleIdx="2" presStyleCnt="6" custScaleX="12804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AE9BD1A-8385-4B67-8C05-1CC8B01BABDC}" type="pres">
      <dgm:prSet presAssocID="{4942042D-BAB2-4CFB-BD8C-45D940276B0F}" presName="sibTrans" presStyleCnt="0"/>
      <dgm:spPr/>
    </dgm:pt>
    <dgm:pt modelId="{03E757FB-62CE-4FDB-BC3C-845393C48000}" type="pres">
      <dgm:prSet presAssocID="{B9E04639-32D0-4830-800C-CADEEF44240C}" presName="composite" presStyleCnt="0"/>
      <dgm:spPr/>
    </dgm:pt>
    <dgm:pt modelId="{1A352212-F55C-468E-98D6-89D0CBC0B26F}" type="pres">
      <dgm:prSet presAssocID="{B9E04639-32D0-4830-800C-CADEEF44240C}" presName="rect1" presStyleLbl="b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F6F448F2-065E-47BC-B48E-9198CA16C7E8}" type="pres">
      <dgm:prSet presAssocID="{B9E04639-32D0-4830-800C-CADEEF44240C}" presName="rect2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D7F61F-C3F3-4FA1-B4E6-87D69AD84C9A}" type="pres">
      <dgm:prSet presAssocID="{AAFA98FB-EF7E-47AA-A2BB-6641F4E48020}" presName="sibTrans" presStyleCnt="0"/>
      <dgm:spPr/>
    </dgm:pt>
    <dgm:pt modelId="{DB104140-23D0-49D2-92EC-066483244466}" type="pres">
      <dgm:prSet presAssocID="{FC8814F1-2C4C-4242-8E9D-563C2055B3B9}" presName="composite" presStyleCnt="0"/>
      <dgm:spPr/>
    </dgm:pt>
    <dgm:pt modelId="{F45FC5EF-38E5-4F63-BE08-318CC7380A84}" type="pres">
      <dgm:prSet presAssocID="{FC8814F1-2C4C-4242-8E9D-563C2055B3B9}" presName="rect1" presStyleLbl="b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zh-CN" altLang="en-US"/>
        </a:p>
      </dgm:t>
    </dgm:pt>
    <dgm:pt modelId="{017A78CC-7559-4B36-8D1F-1ACDC16B5B09}" type="pres">
      <dgm:prSet presAssocID="{FC8814F1-2C4C-4242-8E9D-563C2055B3B9}" presName="rect2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44EF3C-217D-4E56-BC42-99B0EE62A241}" type="pres">
      <dgm:prSet presAssocID="{A2C4E534-F163-4B2F-8555-A3A351BAA490}" presName="sibTrans" presStyleCnt="0"/>
      <dgm:spPr/>
    </dgm:pt>
    <dgm:pt modelId="{4B75CC2E-D946-4012-B2F2-B60518386ACE}" type="pres">
      <dgm:prSet presAssocID="{F9D08700-A84E-4B37-9A95-5B7816F233EE}" presName="composite" presStyleCnt="0"/>
      <dgm:spPr/>
    </dgm:pt>
    <dgm:pt modelId="{525E3034-7063-4E41-A1A5-97A5212CF4B2}" type="pres">
      <dgm:prSet presAssocID="{F9D08700-A84E-4B37-9A95-5B7816F233EE}" presName="rect1" presStyleLbl="b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98C76668-9160-4D0E-98ED-ADBAD5DC369C}" type="pres">
      <dgm:prSet presAssocID="{F9D08700-A84E-4B37-9A95-5B7816F233EE}" presName="rect2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0042C42-922C-47F2-9280-97E99B6396F2}" srcId="{150A453F-F55C-4C0E-B846-64585EA76E06}" destId="{DABA17A4-4B0D-4722-9581-AF2DE91C9E4F}" srcOrd="1" destOrd="0" parTransId="{6C9AF96A-37B0-4167-A34D-AEB3BE2C6350}" sibTransId="{07F92D64-0166-410C-8681-45D57B0CE89D}"/>
    <dgm:cxn modelId="{40F5C4E5-FFA9-4ED3-A1C1-467D964E3A4A}" srcId="{150A453F-F55C-4C0E-B846-64585EA76E06}" destId="{F9D08700-A84E-4B37-9A95-5B7816F233EE}" srcOrd="5" destOrd="0" parTransId="{41C7C6CE-9323-45E3-93E2-88F18B2CC678}" sibTransId="{9381AF3B-E31D-43C4-A552-3DD5F3D348E0}"/>
    <dgm:cxn modelId="{40FD91E2-EBEB-42E5-AF3B-DACB98968443}" srcId="{150A453F-F55C-4C0E-B846-64585EA76E06}" destId="{FC8814F1-2C4C-4242-8E9D-563C2055B3B9}" srcOrd="4" destOrd="0" parTransId="{F2DF6E51-7556-4622-880D-064AFB76D396}" sibTransId="{A2C4E534-F163-4B2F-8555-A3A351BAA490}"/>
    <dgm:cxn modelId="{2343F4FE-10D4-417F-A301-0C866209DCD1}" type="presOf" srcId="{5558F54E-0118-436D-961B-57845064545A}" destId="{54274866-0954-4C69-9081-2BAA0A12DBAD}" srcOrd="0" destOrd="0" presId="urn:microsoft.com/office/officeart/2008/layout/BendingPictureBlocks"/>
    <dgm:cxn modelId="{3D3C2C5D-F0F3-4C2B-BEE9-13E26FF53A28}" type="presOf" srcId="{B9E04639-32D0-4830-800C-CADEEF44240C}" destId="{F6F448F2-065E-47BC-B48E-9198CA16C7E8}" srcOrd="0" destOrd="0" presId="urn:microsoft.com/office/officeart/2008/layout/BendingPictureBlocks"/>
    <dgm:cxn modelId="{7B09AC67-295F-4056-9C92-D3214A52D8A5}" srcId="{150A453F-F55C-4C0E-B846-64585EA76E06}" destId="{334226DF-8118-455B-ABA9-1E650A866F7D}" srcOrd="2" destOrd="0" parTransId="{EF2823C7-359C-48AB-9BE6-1975CBD9B36E}" sibTransId="{4942042D-BAB2-4CFB-BD8C-45D940276B0F}"/>
    <dgm:cxn modelId="{6625AB51-7DF1-4C36-B068-0DDC728950BB}" srcId="{150A453F-F55C-4C0E-B846-64585EA76E06}" destId="{B9E04639-32D0-4830-800C-CADEEF44240C}" srcOrd="3" destOrd="0" parTransId="{335DA8D5-E1E6-4079-9D36-60AD6C3A4FA1}" sibTransId="{AAFA98FB-EF7E-47AA-A2BB-6641F4E48020}"/>
    <dgm:cxn modelId="{153AFD50-7A7A-4734-A632-6918099BAA59}" type="presOf" srcId="{FC8814F1-2C4C-4242-8E9D-563C2055B3B9}" destId="{017A78CC-7559-4B36-8D1F-1ACDC16B5B09}" srcOrd="0" destOrd="0" presId="urn:microsoft.com/office/officeart/2008/layout/BendingPictureBlocks"/>
    <dgm:cxn modelId="{99602EE6-FF24-4BAD-B2B2-99E1EB3CB5BF}" type="presOf" srcId="{F9D08700-A84E-4B37-9A95-5B7816F233EE}" destId="{98C76668-9160-4D0E-98ED-ADBAD5DC369C}" srcOrd="0" destOrd="0" presId="urn:microsoft.com/office/officeart/2008/layout/BendingPictureBlocks"/>
    <dgm:cxn modelId="{7E732E46-42DE-4EC5-8596-A48413E9CED7}" srcId="{150A453F-F55C-4C0E-B846-64585EA76E06}" destId="{5558F54E-0118-436D-961B-57845064545A}" srcOrd="0" destOrd="0" parTransId="{F93313F5-2AF6-4C59-98F0-598CC1BD15AF}" sibTransId="{FE1FA808-9651-4EA3-8838-A8F03CCB2948}"/>
    <dgm:cxn modelId="{C2D10B80-681A-4342-B5C0-256937025679}" type="presOf" srcId="{DABA17A4-4B0D-4722-9581-AF2DE91C9E4F}" destId="{4D915036-55C5-402D-A8B1-0331137AFA65}" srcOrd="0" destOrd="0" presId="urn:microsoft.com/office/officeart/2008/layout/BendingPictureBlocks"/>
    <dgm:cxn modelId="{504E7603-A65E-441D-BCCC-E51DB152E25F}" type="presOf" srcId="{334226DF-8118-455B-ABA9-1E650A866F7D}" destId="{59DFD81C-1B2B-4134-9421-91BE3BD9A706}" srcOrd="0" destOrd="0" presId="urn:microsoft.com/office/officeart/2008/layout/BendingPictureBlocks"/>
    <dgm:cxn modelId="{53E2EE13-CC0A-45F4-AF73-4F5E6E58B5D1}" type="presOf" srcId="{150A453F-F55C-4C0E-B846-64585EA76E06}" destId="{18C752EC-584E-4A9C-AC8A-0064A5D24F84}" srcOrd="0" destOrd="0" presId="urn:microsoft.com/office/officeart/2008/layout/BendingPictureBlocks"/>
    <dgm:cxn modelId="{70466341-F8DE-45E8-BBEF-7328F39360D2}" type="presParOf" srcId="{18C752EC-584E-4A9C-AC8A-0064A5D24F84}" destId="{1ADCDCE4-0AAE-44AD-A04B-BA3EC315BFB5}" srcOrd="0" destOrd="0" presId="urn:microsoft.com/office/officeart/2008/layout/BendingPictureBlocks"/>
    <dgm:cxn modelId="{35772919-4307-4BB3-B266-93650B5628AB}" type="presParOf" srcId="{1ADCDCE4-0AAE-44AD-A04B-BA3EC315BFB5}" destId="{B7BF0989-2243-432A-95CF-9AFCD316FE24}" srcOrd="0" destOrd="0" presId="urn:microsoft.com/office/officeart/2008/layout/BendingPictureBlocks"/>
    <dgm:cxn modelId="{DE3EDDCE-E14D-4248-A376-178B7C50001B}" type="presParOf" srcId="{1ADCDCE4-0AAE-44AD-A04B-BA3EC315BFB5}" destId="{54274866-0954-4C69-9081-2BAA0A12DBAD}" srcOrd="1" destOrd="0" presId="urn:microsoft.com/office/officeart/2008/layout/BendingPictureBlocks"/>
    <dgm:cxn modelId="{65285641-82D1-421E-9DD3-533708ECB44B}" type="presParOf" srcId="{18C752EC-584E-4A9C-AC8A-0064A5D24F84}" destId="{774872D4-7A27-42D9-B967-B85A66B22AD9}" srcOrd="1" destOrd="0" presId="urn:microsoft.com/office/officeart/2008/layout/BendingPictureBlocks"/>
    <dgm:cxn modelId="{E3923957-25A1-4B4E-A4C5-73690BA7D166}" type="presParOf" srcId="{18C752EC-584E-4A9C-AC8A-0064A5D24F84}" destId="{FAD4556A-E901-4B98-B4E8-43374822CA91}" srcOrd="2" destOrd="0" presId="urn:microsoft.com/office/officeart/2008/layout/BendingPictureBlocks"/>
    <dgm:cxn modelId="{533F54A3-0473-43AF-8CD7-EDC1DB26A31F}" type="presParOf" srcId="{FAD4556A-E901-4B98-B4E8-43374822CA91}" destId="{19E2606F-EAB1-47AC-97C8-A82F130ED94D}" srcOrd="0" destOrd="0" presId="urn:microsoft.com/office/officeart/2008/layout/BendingPictureBlocks"/>
    <dgm:cxn modelId="{B3BE580B-DF68-416E-8EC7-FFFA944EEC73}" type="presParOf" srcId="{FAD4556A-E901-4B98-B4E8-43374822CA91}" destId="{4D915036-55C5-402D-A8B1-0331137AFA65}" srcOrd="1" destOrd="0" presId="urn:microsoft.com/office/officeart/2008/layout/BendingPictureBlocks"/>
    <dgm:cxn modelId="{D12A0BC2-DB01-465C-99A8-35DF05A6176D}" type="presParOf" srcId="{18C752EC-584E-4A9C-AC8A-0064A5D24F84}" destId="{E7EDEE38-9CD4-434D-94A1-8F96184F1C5C}" srcOrd="3" destOrd="0" presId="urn:microsoft.com/office/officeart/2008/layout/BendingPictureBlocks"/>
    <dgm:cxn modelId="{8D56BB16-87F2-4FCC-BFDE-3D25941FDB98}" type="presParOf" srcId="{18C752EC-584E-4A9C-AC8A-0064A5D24F84}" destId="{22BE1F90-B732-42B5-B334-991DC06615C5}" srcOrd="4" destOrd="0" presId="urn:microsoft.com/office/officeart/2008/layout/BendingPictureBlocks"/>
    <dgm:cxn modelId="{F06A6152-CE74-484E-A254-48229EE5A466}" type="presParOf" srcId="{22BE1F90-B732-42B5-B334-991DC06615C5}" destId="{08ED7F82-3BFC-484F-B6EF-8B64EEA47651}" srcOrd="0" destOrd="0" presId="urn:microsoft.com/office/officeart/2008/layout/BendingPictureBlocks"/>
    <dgm:cxn modelId="{BA30CCF4-59CB-48E0-A53F-BDDB2147A9C0}" type="presParOf" srcId="{22BE1F90-B732-42B5-B334-991DC06615C5}" destId="{59DFD81C-1B2B-4134-9421-91BE3BD9A706}" srcOrd="1" destOrd="0" presId="urn:microsoft.com/office/officeart/2008/layout/BendingPictureBlocks"/>
    <dgm:cxn modelId="{E0521C11-09E2-4BAC-86AC-BA6D64DC5849}" type="presParOf" srcId="{18C752EC-584E-4A9C-AC8A-0064A5D24F84}" destId="{0AE9BD1A-8385-4B67-8C05-1CC8B01BABDC}" srcOrd="5" destOrd="0" presId="urn:microsoft.com/office/officeart/2008/layout/BendingPictureBlocks"/>
    <dgm:cxn modelId="{E167EB56-1750-4D61-8717-AA57E322245E}" type="presParOf" srcId="{18C752EC-584E-4A9C-AC8A-0064A5D24F84}" destId="{03E757FB-62CE-4FDB-BC3C-845393C48000}" srcOrd="6" destOrd="0" presId="urn:microsoft.com/office/officeart/2008/layout/BendingPictureBlocks"/>
    <dgm:cxn modelId="{368283AA-9CE4-47AD-AB30-0688B36F76B6}" type="presParOf" srcId="{03E757FB-62CE-4FDB-BC3C-845393C48000}" destId="{1A352212-F55C-468E-98D6-89D0CBC0B26F}" srcOrd="0" destOrd="0" presId="urn:microsoft.com/office/officeart/2008/layout/BendingPictureBlocks"/>
    <dgm:cxn modelId="{E5A9D6F4-EC7C-4AAC-88F7-93887B9C03EC}" type="presParOf" srcId="{03E757FB-62CE-4FDB-BC3C-845393C48000}" destId="{F6F448F2-065E-47BC-B48E-9198CA16C7E8}" srcOrd="1" destOrd="0" presId="urn:microsoft.com/office/officeart/2008/layout/BendingPictureBlocks"/>
    <dgm:cxn modelId="{1ACBB475-E880-4915-A025-E32B25040173}" type="presParOf" srcId="{18C752EC-584E-4A9C-AC8A-0064A5D24F84}" destId="{4FD7F61F-C3F3-4FA1-B4E6-87D69AD84C9A}" srcOrd="7" destOrd="0" presId="urn:microsoft.com/office/officeart/2008/layout/BendingPictureBlocks"/>
    <dgm:cxn modelId="{5B6C0830-6014-496A-B39E-7DE96EDD25C5}" type="presParOf" srcId="{18C752EC-584E-4A9C-AC8A-0064A5D24F84}" destId="{DB104140-23D0-49D2-92EC-066483244466}" srcOrd="8" destOrd="0" presId="urn:microsoft.com/office/officeart/2008/layout/BendingPictureBlocks"/>
    <dgm:cxn modelId="{BF7CB5D9-24C7-4093-BD48-D5D22BDA1AF1}" type="presParOf" srcId="{DB104140-23D0-49D2-92EC-066483244466}" destId="{F45FC5EF-38E5-4F63-BE08-318CC7380A84}" srcOrd="0" destOrd="0" presId="urn:microsoft.com/office/officeart/2008/layout/BendingPictureBlocks"/>
    <dgm:cxn modelId="{AF9A3D49-DDE4-4CB4-9882-BD96957A9561}" type="presParOf" srcId="{DB104140-23D0-49D2-92EC-066483244466}" destId="{017A78CC-7559-4B36-8D1F-1ACDC16B5B09}" srcOrd="1" destOrd="0" presId="urn:microsoft.com/office/officeart/2008/layout/BendingPictureBlocks"/>
    <dgm:cxn modelId="{FAE6389F-C309-4F44-925C-9D4D67B11AB1}" type="presParOf" srcId="{18C752EC-584E-4A9C-AC8A-0064A5D24F84}" destId="{CE44EF3C-217D-4E56-BC42-99B0EE62A241}" srcOrd="9" destOrd="0" presId="urn:microsoft.com/office/officeart/2008/layout/BendingPictureBlocks"/>
    <dgm:cxn modelId="{C1A79BB4-95D2-41B8-B0E5-BDA6672D66DC}" type="presParOf" srcId="{18C752EC-584E-4A9C-AC8A-0064A5D24F84}" destId="{4B75CC2E-D946-4012-B2F2-B60518386ACE}" srcOrd="10" destOrd="0" presId="urn:microsoft.com/office/officeart/2008/layout/BendingPictureBlocks"/>
    <dgm:cxn modelId="{D506819D-9556-4380-8972-6F1AA69077B7}" type="presParOf" srcId="{4B75CC2E-D946-4012-B2F2-B60518386ACE}" destId="{525E3034-7063-4E41-A1A5-97A5212CF4B2}" srcOrd="0" destOrd="0" presId="urn:microsoft.com/office/officeart/2008/layout/BendingPictureBlocks"/>
    <dgm:cxn modelId="{380BB767-944E-4FF2-95A7-559FCF7CAB69}" type="presParOf" srcId="{4B75CC2E-D946-4012-B2F2-B60518386ACE}" destId="{98C76668-9160-4D0E-98ED-ADBAD5DC369C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B69636-DF26-41C1-867C-419E994794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587D600-876D-4BB2-9503-96671DD496CA}">
      <dgm:prSet custT="1"/>
      <dgm:spPr>
        <a:xfrm>
          <a:off x="0" y="0"/>
          <a:ext cx="4392488" cy="523246"/>
        </a:xfr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Communications of the ACM(CACM) </a:t>
          </a:r>
          <a:endParaRPr lang="zh-CN" altLang="en-US" sz="1800" b="1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gm:t>
    </dgm:pt>
    <dgm:pt modelId="{ED908533-F85B-4D52-BB59-6B23ADAF0496}" type="parTrans" cxnId="{4D314A7C-5DE8-4C4B-8B5C-980E7324F724}">
      <dgm:prSet/>
      <dgm:spPr/>
      <dgm:t>
        <a:bodyPr/>
        <a:lstStyle/>
        <a:p>
          <a:endParaRPr lang="zh-CN" altLang="en-US"/>
        </a:p>
      </dgm:t>
    </dgm:pt>
    <dgm:pt modelId="{F8493A0B-DA52-4A17-B8B0-C60844D3F646}" type="sibTrans" cxnId="{4D314A7C-5DE8-4C4B-8B5C-980E7324F724}">
      <dgm:prSet/>
      <dgm:spPr/>
      <dgm:t>
        <a:bodyPr/>
        <a:lstStyle/>
        <a:p>
          <a:endParaRPr lang="zh-CN" altLang="en-US"/>
        </a:p>
      </dgm:t>
    </dgm:pt>
    <dgm:pt modelId="{0BC7D18A-A3C2-4006-BA03-74229DF94DC7}">
      <dgm:prSet/>
      <dgm:spPr>
        <a:xfrm>
          <a:off x="0" y="398230"/>
          <a:ext cx="4392488" cy="52324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zh-CN" altLang="en-US" dirty="0" smtClean="0">
              <a:solidFill>
                <a:sysClr val="windowText" lastClr="000000"/>
              </a:solidFill>
              <a:latin typeface="Calibri"/>
              <a:ea typeface="宋体" panose="02010600030101010101" pitchFamily="2" charset="-122"/>
              <a:cs typeface="+mn-cs"/>
            </a:rPr>
            <a:t>被引用总量：</a:t>
          </a:r>
          <a:r>
            <a:rPr lang="en-US" altLang="en-US" dirty="0" smtClean="0">
              <a:solidFill>
                <a:sysClr val="windowText" lastClr="000000"/>
              </a:solidFill>
              <a:latin typeface="Calibri"/>
              <a:ea typeface="宋体" panose="02010600030101010101" pitchFamily="2" charset="-122"/>
              <a:cs typeface="+mn-cs"/>
            </a:rPr>
            <a:t>18,535</a:t>
          </a:r>
          <a:r>
            <a:rPr lang="zh-CN" altLang="en-US" dirty="0" smtClean="0">
              <a:solidFill>
                <a:sysClr val="windowText" lastClr="000000"/>
              </a:solidFill>
              <a:latin typeface="Calibri"/>
              <a:ea typeface="宋体" panose="02010600030101010101" pitchFamily="2" charset="-122"/>
              <a:cs typeface="+mn-cs"/>
            </a:rPr>
            <a:t>， 影响因子</a:t>
          </a:r>
          <a:r>
            <a:rPr lang="en-US" altLang="zh-CN" dirty="0" smtClean="0">
              <a:solidFill>
                <a:sysClr val="windowText" lastClr="000000"/>
              </a:solidFill>
              <a:latin typeface="Calibri"/>
              <a:ea typeface="宋体" panose="02010600030101010101" pitchFamily="2" charset="-122"/>
              <a:cs typeface="+mn-cs"/>
            </a:rPr>
            <a:t> </a:t>
          </a:r>
          <a:r>
            <a:rPr lang="zh-CN" altLang="en-US" dirty="0" smtClean="0">
              <a:solidFill>
                <a:sysClr val="windowText" lastClr="000000"/>
              </a:solidFill>
              <a:latin typeface="Calibri"/>
              <a:ea typeface="宋体" panose="02010600030101010101" pitchFamily="2" charset="-122"/>
              <a:cs typeface="+mn-cs"/>
            </a:rPr>
            <a:t>：</a:t>
          </a:r>
          <a:r>
            <a:rPr lang="en-US" altLang="en-US" dirty="0" smtClean="0">
              <a:solidFill>
                <a:sysClr val="windowText" lastClr="000000"/>
              </a:solidFill>
              <a:latin typeface="Calibri"/>
              <a:ea typeface="宋体" panose="02010600030101010101" pitchFamily="2" charset="-122"/>
              <a:cs typeface="+mn-cs"/>
            </a:rPr>
            <a:t>4.027</a:t>
          </a:r>
          <a:endParaRPr lang="zh-CN" altLang="en-US" dirty="0">
            <a:solidFill>
              <a:sysClr val="windowText" lastClr="000000"/>
            </a:solidFill>
            <a:latin typeface="Calibri"/>
            <a:ea typeface="宋体" panose="02010600030101010101" pitchFamily="2" charset="-122"/>
            <a:cs typeface="+mn-cs"/>
          </a:endParaRPr>
        </a:p>
      </dgm:t>
    </dgm:pt>
    <dgm:pt modelId="{2F930ADA-2210-4DC3-9BE2-C038FFB3483D}" type="parTrans" cxnId="{6479E817-974A-4BEC-A5C4-765E0B274BFF}">
      <dgm:prSet/>
      <dgm:spPr/>
      <dgm:t>
        <a:bodyPr/>
        <a:lstStyle/>
        <a:p>
          <a:endParaRPr lang="zh-CN" altLang="en-US"/>
        </a:p>
      </dgm:t>
    </dgm:pt>
    <dgm:pt modelId="{41949463-CD66-45F5-B4D4-AE5B09795967}" type="sibTrans" cxnId="{6479E817-974A-4BEC-A5C4-765E0B274BFF}">
      <dgm:prSet/>
      <dgm:spPr/>
      <dgm:t>
        <a:bodyPr/>
        <a:lstStyle/>
        <a:p>
          <a:endParaRPr lang="zh-CN" altLang="en-US"/>
        </a:p>
      </dgm:t>
    </dgm:pt>
    <dgm:pt modelId="{1352D477-501F-42FA-B335-C83FFC36C739}">
      <dgm:prSet/>
      <dgm:spPr>
        <a:xfrm>
          <a:off x="0" y="878484"/>
          <a:ext cx="4392488" cy="523246"/>
        </a:xfrm>
        <a:solidFill>
          <a:srgbClr val="C0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zh-CN" altLang="en-US" dirty="0" smtClean="0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在计算机软件工程、计算机硬件与架构、计算机理论与方法学科领域总引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zh-CN" altLang="en-US" dirty="0" smtClean="0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用量均排名第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 </a:t>
          </a:r>
          <a:endParaRPr lang="zh-CN" altLang="en-US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gm:t>
    </dgm:pt>
    <dgm:pt modelId="{546EA9ED-937F-4F9F-BF84-9217E1B9C553}" type="parTrans" cxnId="{12014C3E-CCAA-47B3-BF01-18FD7D19759B}">
      <dgm:prSet/>
      <dgm:spPr/>
      <dgm:t>
        <a:bodyPr/>
        <a:lstStyle/>
        <a:p>
          <a:endParaRPr lang="zh-CN" altLang="en-US"/>
        </a:p>
      </dgm:t>
    </dgm:pt>
    <dgm:pt modelId="{8209D014-273D-422D-8CF8-713FA168003E}" type="sibTrans" cxnId="{12014C3E-CCAA-47B3-BF01-18FD7D19759B}">
      <dgm:prSet/>
      <dgm:spPr/>
      <dgm:t>
        <a:bodyPr/>
        <a:lstStyle/>
        <a:p>
          <a:endParaRPr lang="zh-CN" altLang="en-US"/>
        </a:p>
      </dgm:t>
    </dgm:pt>
    <dgm:pt modelId="{9E60C38F-DCE7-4EFE-BD9C-DFC0AA071362}" type="pres">
      <dgm:prSet presAssocID="{CFB69636-DF26-41C1-867C-419E994794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AED662E-D651-421D-909F-C8343A4868EE}" type="pres">
      <dgm:prSet presAssocID="{E587D600-876D-4BB2-9503-96671DD496CA}" presName="parentText" presStyleLbl="node1" presStyleIdx="0" presStyleCnt="3" custScaleY="133178" custLinFactY="-2855" custLinFactNeighborX="1556" custLinFactNeighborY="-100000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A4D5E14E-EDA9-4C78-BA69-0C29DAF3FBAA}" type="pres">
      <dgm:prSet presAssocID="{F8493A0B-DA52-4A17-B8B0-C60844D3F646}" presName="spacer" presStyleCnt="0"/>
      <dgm:spPr/>
    </dgm:pt>
    <dgm:pt modelId="{A40C225E-0305-497F-96D9-8DD6FA86B7E2}" type="pres">
      <dgm:prSet presAssocID="{0BC7D18A-A3C2-4006-BA03-74229DF94DC7}" presName="parentText" presStyleLbl="node1" presStyleIdx="1" presStyleCnt="3" custLinFactY="-8357" custLinFactNeighborY="-100000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D3815490-D89A-4341-86CE-06A8D1DE9D1A}" type="pres">
      <dgm:prSet presAssocID="{41949463-CD66-45F5-B4D4-AE5B09795967}" presName="spacer" presStyleCnt="0"/>
      <dgm:spPr/>
    </dgm:pt>
    <dgm:pt modelId="{CDB44D00-E273-42A8-9A8D-AE0050F74A00}" type="pres">
      <dgm:prSet presAssocID="{1352D477-501F-42FA-B335-C83FFC36C739}" presName="parentText" presStyleLbl="node1" presStyleIdx="2" presStyleCnt="3" custLinFactY="-1989" custLinFactNeighborY="-100000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</dgm:ptLst>
  <dgm:cxnLst>
    <dgm:cxn modelId="{6479E817-974A-4BEC-A5C4-765E0B274BFF}" srcId="{CFB69636-DF26-41C1-867C-419E99479457}" destId="{0BC7D18A-A3C2-4006-BA03-74229DF94DC7}" srcOrd="1" destOrd="0" parTransId="{2F930ADA-2210-4DC3-9BE2-C038FFB3483D}" sibTransId="{41949463-CD66-45F5-B4D4-AE5B09795967}"/>
    <dgm:cxn modelId="{12014C3E-CCAA-47B3-BF01-18FD7D19759B}" srcId="{CFB69636-DF26-41C1-867C-419E99479457}" destId="{1352D477-501F-42FA-B335-C83FFC36C739}" srcOrd="2" destOrd="0" parTransId="{546EA9ED-937F-4F9F-BF84-9217E1B9C553}" sibTransId="{8209D014-273D-422D-8CF8-713FA168003E}"/>
    <dgm:cxn modelId="{6358E7D0-3E03-49C5-8F6D-F738BCFD17D9}" type="presOf" srcId="{CFB69636-DF26-41C1-867C-419E99479457}" destId="{9E60C38F-DCE7-4EFE-BD9C-DFC0AA071362}" srcOrd="0" destOrd="0" presId="urn:microsoft.com/office/officeart/2005/8/layout/vList2"/>
    <dgm:cxn modelId="{6571194F-1C45-4790-A10B-6FB9C2E6CD72}" type="presOf" srcId="{E587D600-876D-4BB2-9503-96671DD496CA}" destId="{4AED662E-D651-421D-909F-C8343A4868EE}" srcOrd="0" destOrd="0" presId="urn:microsoft.com/office/officeart/2005/8/layout/vList2"/>
    <dgm:cxn modelId="{2D249A73-DDC1-4B46-856D-83976E13ECF8}" type="presOf" srcId="{1352D477-501F-42FA-B335-C83FFC36C739}" destId="{CDB44D00-E273-42A8-9A8D-AE0050F74A00}" srcOrd="0" destOrd="0" presId="urn:microsoft.com/office/officeart/2005/8/layout/vList2"/>
    <dgm:cxn modelId="{8F8E22DB-BF6C-47E4-8354-795C9C0DA2D4}" type="presOf" srcId="{0BC7D18A-A3C2-4006-BA03-74229DF94DC7}" destId="{A40C225E-0305-497F-96D9-8DD6FA86B7E2}" srcOrd="0" destOrd="0" presId="urn:microsoft.com/office/officeart/2005/8/layout/vList2"/>
    <dgm:cxn modelId="{4D314A7C-5DE8-4C4B-8B5C-980E7324F724}" srcId="{CFB69636-DF26-41C1-867C-419E99479457}" destId="{E587D600-876D-4BB2-9503-96671DD496CA}" srcOrd="0" destOrd="0" parTransId="{ED908533-F85B-4D52-BB59-6B23ADAF0496}" sibTransId="{F8493A0B-DA52-4A17-B8B0-C60844D3F646}"/>
    <dgm:cxn modelId="{DFC420A6-0EF6-4F26-98DB-92A869F55B6A}" type="presParOf" srcId="{9E60C38F-DCE7-4EFE-BD9C-DFC0AA071362}" destId="{4AED662E-D651-421D-909F-C8343A4868EE}" srcOrd="0" destOrd="0" presId="urn:microsoft.com/office/officeart/2005/8/layout/vList2"/>
    <dgm:cxn modelId="{D266FC15-105D-4F7C-92A7-042B8965EFCD}" type="presParOf" srcId="{9E60C38F-DCE7-4EFE-BD9C-DFC0AA071362}" destId="{A4D5E14E-EDA9-4C78-BA69-0C29DAF3FBAA}" srcOrd="1" destOrd="0" presId="urn:microsoft.com/office/officeart/2005/8/layout/vList2"/>
    <dgm:cxn modelId="{DB05F327-23ED-4E4A-B481-4D88B53109FA}" type="presParOf" srcId="{9E60C38F-DCE7-4EFE-BD9C-DFC0AA071362}" destId="{A40C225E-0305-497F-96D9-8DD6FA86B7E2}" srcOrd="2" destOrd="0" presId="urn:microsoft.com/office/officeart/2005/8/layout/vList2"/>
    <dgm:cxn modelId="{81D25855-6060-4EAE-980A-06EAAB4B1EC5}" type="presParOf" srcId="{9E60C38F-DCE7-4EFE-BD9C-DFC0AA071362}" destId="{D3815490-D89A-4341-86CE-06A8D1DE9D1A}" srcOrd="3" destOrd="0" presId="urn:microsoft.com/office/officeart/2005/8/layout/vList2"/>
    <dgm:cxn modelId="{61EF1843-5735-4854-B789-886D387FE9CB}" type="presParOf" srcId="{9E60C38F-DCE7-4EFE-BD9C-DFC0AA071362}" destId="{CDB44D00-E273-42A8-9A8D-AE0050F74A0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73E051-8515-478D-823E-0BCB6D56C9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777E9A3-7992-47C7-A770-C011278A19E3}">
      <dgm:prSet custT="1"/>
      <dgm:spPr>
        <a:xfrm>
          <a:off x="0" y="207"/>
          <a:ext cx="4240263" cy="283262"/>
        </a:xfr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800" b="1" i="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Journal of the ACM (JACM</a:t>
          </a:r>
          <a:r>
            <a:rPr lang="en-US" sz="1400" b="0" i="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)</a:t>
          </a:r>
          <a:endParaRPr lang="en-US" sz="1400" b="0" i="0" baseline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42DC6E9-8C9F-45C4-84FA-0D0E17D7D57C}" type="parTrans" cxnId="{21FBCB14-ADFD-4F30-9B5C-246F33902733}">
      <dgm:prSet/>
      <dgm:spPr/>
      <dgm:t>
        <a:bodyPr/>
        <a:lstStyle/>
        <a:p>
          <a:endParaRPr lang="zh-CN" altLang="en-US"/>
        </a:p>
      </dgm:t>
    </dgm:pt>
    <dgm:pt modelId="{A92735CC-7A58-4F15-8586-289360B66482}" type="sibTrans" cxnId="{21FBCB14-ADFD-4F30-9B5C-246F33902733}">
      <dgm:prSet/>
      <dgm:spPr/>
      <dgm:t>
        <a:bodyPr/>
        <a:lstStyle/>
        <a:p>
          <a:endParaRPr lang="zh-CN" altLang="en-US"/>
        </a:p>
      </dgm:t>
    </dgm:pt>
    <dgm:pt modelId="{09F98536-39B8-403C-90F9-F58650ACF6B4}">
      <dgm:prSet custT="1"/>
      <dgm:spPr>
        <a:xfrm>
          <a:off x="0" y="288817"/>
          <a:ext cx="4240263" cy="323861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zh-CN" altLang="en-US" sz="1400" b="0" i="0" baseline="0" dirty="0" smtClean="0">
              <a:solidFill>
                <a:sysClr val="windowText" lastClr="000000"/>
              </a:solidFill>
              <a:latin typeface="Calibri"/>
              <a:ea typeface="宋体" panose="02010600030101010101" pitchFamily="2" charset="-122"/>
              <a:cs typeface="+mn-cs"/>
            </a:rPr>
            <a:t>被引用总量：</a:t>
          </a:r>
          <a:r>
            <a:rPr lang="en-US" altLang="zh-CN" sz="1400" b="0" i="0" baseline="0" dirty="0" smtClean="0">
              <a:solidFill>
                <a:sysClr val="windowText" lastClr="000000"/>
              </a:solidFill>
              <a:latin typeface="Calibri"/>
              <a:ea typeface="宋体" panose="02010600030101010101" pitchFamily="2" charset="-122"/>
              <a:cs typeface="+mn-cs"/>
            </a:rPr>
            <a:t>6,947</a:t>
          </a:r>
          <a:r>
            <a:rPr lang="en-US" sz="1400" b="0" i="0" baseline="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  </a:t>
          </a:r>
          <a:r>
            <a:rPr lang="zh-CN" altLang="en-US" sz="1400" b="0" i="0" baseline="0" dirty="0" smtClean="0">
              <a:solidFill>
                <a:sysClr val="windowText" lastClr="000000"/>
              </a:solidFill>
              <a:latin typeface="Calibri"/>
              <a:ea typeface="宋体" panose="02010600030101010101" pitchFamily="2" charset="-122"/>
              <a:cs typeface="+mn-cs"/>
            </a:rPr>
            <a:t>影响因子：</a:t>
          </a:r>
          <a:r>
            <a:rPr lang="en-US" sz="1400" b="0" i="0" baseline="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1.855</a:t>
          </a:r>
          <a:endParaRPr lang="en-US" sz="1400" b="0" i="0" baseline="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2CE8B9C6-D3F3-489A-91FF-E541C7BF4BBF}" type="parTrans" cxnId="{4B112A76-8CBC-43A1-9C8E-100465B17C3F}">
      <dgm:prSet/>
      <dgm:spPr/>
      <dgm:t>
        <a:bodyPr/>
        <a:lstStyle/>
        <a:p>
          <a:endParaRPr lang="zh-CN" altLang="en-US"/>
        </a:p>
      </dgm:t>
    </dgm:pt>
    <dgm:pt modelId="{957FB5B6-C528-4C8A-AEEE-719A5ED7B99A}" type="sibTrans" cxnId="{4B112A76-8CBC-43A1-9C8E-100465B17C3F}">
      <dgm:prSet/>
      <dgm:spPr/>
      <dgm:t>
        <a:bodyPr/>
        <a:lstStyle/>
        <a:p>
          <a:endParaRPr lang="zh-CN" altLang="en-US"/>
        </a:p>
      </dgm:t>
    </dgm:pt>
    <dgm:pt modelId="{7BC8C33E-0A74-4280-8CC6-3C226D5F24B3}">
      <dgm:prSet custT="1"/>
      <dgm:spPr>
        <a:xfrm>
          <a:off x="0" y="630826"/>
          <a:ext cx="4240263" cy="323861"/>
        </a:xfrm>
        <a:solidFill>
          <a:srgbClr val="C0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zh-CN" altLang="en-US" sz="1400" b="0" i="0" baseline="0" dirty="0" smtClean="0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在计算机软件工程学科领域总引用量排名第</a:t>
          </a:r>
          <a:r>
            <a:rPr lang="en-US" sz="1400" b="0" i="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</a:t>
          </a:r>
          <a:endParaRPr lang="en-US" sz="1400" b="0" i="0" baseline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8F4F634-D966-4BDF-A0B6-3E34510AFA1D}" type="parTrans" cxnId="{29DD12C1-3843-4F0C-9401-3EB6B2E63328}">
      <dgm:prSet/>
      <dgm:spPr/>
      <dgm:t>
        <a:bodyPr/>
        <a:lstStyle/>
        <a:p>
          <a:endParaRPr lang="zh-CN" altLang="en-US"/>
        </a:p>
      </dgm:t>
    </dgm:pt>
    <dgm:pt modelId="{0495F6E5-6B99-49FC-8CE6-B3C72E3DA049}" type="sibTrans" cxnId="{29DD12C1-3843-4F0C-9401-3EB6B2E63328}">
      <dgm:prSet/>
      <dgm:spPr/>
      <dgm:t>
        <a:bodyPr/>
        <a:lstStyle/>
        <a:p>
          <a:endParaRPr lang="zh-CN" altLang="en-US"/>
        </a:p>
      </dgm:t>
    </dgm:pt>
    <dgm:pt modelId="{BCA64E32-981B-492B-A7D4-3FB0D2AC3105}" type="pres">
      <dgm:prSet presAssocID="{2773E051-8515-478D-823E-0BCB6D56C9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15370D0-74CE-4CB8-A7BF-C27B9D81B6C0}" type="pres">
      <dgm:prSet presAssocID="{F777E9A3-7992-47C7-A770-C011278A19E3}" presName="parentText" presStyleLbl="node1" presStyleIdx="0" presStyleCnt="3" custScaleX="121294" custScaleY="104125" custLinFactY="-31393" custLinFactNeighborY="-100000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D65B2C64-718B-4901-A704-33D4D0967D08}" type="pres">
      <dgm:prSet presAssocID="{A92735CC-7A58-4F15-8586-289360B66482}" presName="spacer" presStyleCnt="0"/>
      <dgm:spPr/>
    </dgm:pt>
    <dgm:pt modelId="{D6E8482F-F385-46DA-9364-6C8368699FAE}" type="pres">
      <dgm:prSet presAssocID="{09F98536-39B8-403C-90F9-F58650ACF6B4}" presName="parentText" presStyleLbl="node1" presStyleIdx="1" presStyleCnt="3" custLinFactY="-11655" custLinFactNeighborY="-100000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3E76493C-EEDE-4E49-8C78-4CDD5FAFC65C}" type="pres">
      <dgm:prSet presAssocID="{957FB5B6-C528-4C8A-AEEE-719A5ED7B99A}" presName="spacer" presStyleCnt="0"/>
      <dgm:spPr/>
    </dgm:pt>
    <dgm:pt modelId="{C4F49E00-5E66-4B9A-ABAA-F593EA27FD8F}" type="pres">
      <dgm:prSet presAssocID="{7BC8C33E-0A74-4280-8CC6-3C226D5F24B3}" presName="parentText" presStyleLbl="node1" presStyleIdx="2" presStyleCnt="3" custLinFactY="291" custLinFactNeighborY="100000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</dgm:ptLst>
  <dgm:cxnLst>
    <dgm:cxn modelId="{AB1BA05F-7C34-4FC1-A067-407A961B9C58}" type="presOf" srcId="{09F98536-39B8-403C-90F9-F58650ACF6B4}" destId="{D6E8482F-F385-46DA-9364-6C8368699FAE}" srcOrd="0" destOrd="0" presId="urn:microsoft.com/office/officeart/2005/8/layout/vList2"/>
    <dgm:cxn modelId="{21FBCB14-ADFD-4F30-9B5C-246F33902733}" srcId="{2773E051-8515-478D-823E-0BCB6D56C9BC}" destId="{F777E9A3-7992-47C7-A770-C011278A19E3}" srcOrd="0" destOrd="0" parTransId="{242DC6E9-8C9F-45C4-84FA-0D0E17D7D57C}" sibTransId="{A92735CC-7A58-4F15-8586-289360B66482}"/>
    <dgm:cxn modelId="{E885870E-91A9-4A91-B8C9-577007DED9E2}" type="presOf" srcId="{7BC8C33E-0A74-4280-8CC6-3C226D5F24B3}" destId="{C4F49E00-5E66-4B9A-ABAA-F593EA27FD8F}" srcOrd="0" destOrd="0" presId="urn:microsoft.com/office/officeart/2005/8/layout/vList2"/>
    <dgm:cxn modelId="{4B112A76-8CBC-43A1-9C8E-100465B17C3F}" srcId="{2773E051-8515-478D-823E-0BCB6D56C9BC}" destId="{09F98536-39B8-403C-90F9-F58650ACF6B4}" srcOrd="1" destOrd="0" parTransId="{2CE8B9C6-D3F3-489A-91FF-E541C7BF4BBF}" sibTransId="{957FB5B6-C528-4C8A-AEEE-719A5ED7B99A}"/>
    <dgm:cxn modelId="{D056D6FC-703F-449E-82DA-34C151AF4D06}" type="presOf" srcId="{2773E051-8515-478D-823E-0BCB6D56C9BC}" destId="{BCA64E32-981B-492B-A7D4-3FB0D2AC3105}" srcOrd="0" destOrd="0" presId="urn:microsoft.com/office/officeart/2005/8/layout/vList2"/>
    <dgm:cxn modelId="{538D064E-A6FD-4D5C-822D-97EA441DB7A1}" type="presOf" srcId="{F777E9A3-7992-47C7-A770-C011278A19E3}" destId="{915370D0-74CE-4CB8-A7BF-C27B9D81B6C0}" srcOrd="0" destOrd="0" presId="urn:microsoft.com/office/officeart/2005/8/layout/vList2"/>
    <dgm:cxn modelId="{29DD12C1-3843-4F0C-9401-3EB6B2E63328}" srcId="{2773E051-8515-478D-823E-0BCB6D56C9BC}" destId="{7BC8C33E-0A74-4280-8CC6-3C226D5F24B3}" srcOrd="2" destOrd="0" parTransId="{18F4F634-D966-4BDF-A0B6-3E34510AFA1D}" sibTransId="{0495F6E5-6B99-49FC-8CE6-B3C72E3DA049}"/>
    <dgm:cxn modelId="{718DACDE-89C7-4CA2-9D79-D8EF35893AC3}" type="presParOf" srcId="{BCA64E32-981B-492B-A7D4-3FB0D2AC3105}" destId="{915370D0-74CE-4CB8-A7BF-C27B9D81B6C0}" srcOrd="0" destOrd="0" presId="urn:microsoft.com/office/officeart/2005/8/layout/vList2"/>
    <dgm:cxn modelId="{3CE7B213-AED0-4136-82C4-34A2D305246D}" type="presParOf" srcId="{BCA64E32-981B-492B-A7D4-3FB0D2AC3105}" destId="{D65B2C64-718B-4901-A704-33D4D0967D08}" srcOrd="1" destOrd="0" presId="urn:microsoft.com/office/officeart/2005/8/layout/vList2"/>
    <dgm:cxn modelId="{3360F88D-15B6-4D54-9833-735D6B483317}" type="presParOf" srcId="{BCA64E32-981B-492B-A7D4-3FB0D2AC3105}" destId="{D6E8482F-F385-46DA-9364-6C8368699FAE}" srcOrd="2" destOrd="0" presId="urn:microsoft.com/office/officeart/2005/8/layout/vList2"/>
    <dgm:cxn modelId="{A3972576-E771-4201-8A31-59AF76D591C5}" type="presParOf" srcId="{BCA64E32-981B-492B-A7D4-3FB0D2AC3105}" destId="{3E76493C-EEDE-4E49-8C78-4CDD5FAFC65C}" srcOrd="3" destOrd="0" presId="urn:microsoft.com/office/officeart/2005/8/layout/vList2"/>
    <dgm:cxn modelId="{6AA6A9BF-461D-4A58-904F-101930780076}" type="presParOf" srcId="{BCA64E32-981B-492B-A7D4-3FB0D2AC3105}" destId="{C4F49E00-5E66-4B9A-ABAA-F593EA27FD8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F0989-2243-432A-95CF-9AFCD316FE24}">
      <dsp:nvSpPr>
        <dsp:cNvPr id="0" name=""/>
        <dsp:cNvSpPr/>
      </dsp:nvSpPr>
      <dsp:spPr>
        <a:xfrm>
          <a:off x="1000766" y="720270"/>
          <a:ext cx="1687149" cy="14190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4274866-0954-4C69-9081-2BAA0A12DBAD}">
      <dsp:nvSpPr>
        <dsp:cNvPr id="0" name=""/>
        <dsp:cNvSpPr/>
      </dsp:nvSpPr>
      <dsp:spPr>
        <a:xfrm>
          <a:off x="372243" y="1316798"/>
          <a:ext cx="914374" cy="914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300" kern="1200" dirty="0" smtClean="0"/>
            <a:t>期刊、杂志和汇刊</a:t>
          </a:r>
          <a:r>
            <a:rPr lang="en-US" sz="1300" kern="1200" dirty="0" smtClean="0"/>
            <a:t>53</a:t>
          </a:r>
          <a:r>
            <a:rPr lang="zh-CN" sz="1300" kern="1200" dirty="0" smtClean="0"/>
            <a:t>种</a:t>
          </a:r>
          <a:endParaRPr lang="zh-CN" sz="1300" kern="1200" dirty="0"/>
        </a:p>
      </dsp:txBody>
      <dsp:txXfrm>
        <a:off x="372243" y="1316798"/>
        <a:ext cx="914374" cy="914374"/>
      </dsp:txXfrm>
    </dsp:sp>
    <dsp:sp modelId="{19E2606F-EAB1-47AC-97C8-A82F130ED94D}">
      <dsp:nvSpPr>
        <dsp:cNvPr id="0" name=""/>
        <dsp:cNvSpPr/>
      </dsp:nvSpPr>
      <dsp:spPr>
        <a:xfrm>
          <a:off x="3612782" y="720270"/>
          <a:ext cx="1687149" cy="141901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915036-55C5-402D-A8B1-0331137AFA65}">
      <dsp:nvSpPr>
        <dsp:cNvPr id="0" name=""/>
        <dsp:cNvSpPr/>
      </dsp:nvSpPr>
      <dsp:spPr>
        <a:xfrm>
          <a:off x="2984259" y="1316798"/>
          <a:ext cx="914374" cy="914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300" kern="1200" dirty="0" smtClean="0"/>
            <a:t>超过</a:t>
          </a:r>
          <a:r>
            <a:rPr lang="en-US" sz="1300" kern="1200" dirty="0" smtClean="0"/>
            <a:t>4000</a:t>
          </a:r>
          <a:r>
            <a:rPr lang="zh-CN" sz="1300" kern="1200" dirty="0" smtClean="0"/>
            <a:t>卷会议录</a:t>
          </a:r>
          <a:endParaRPr lang="zh-CN" sz="1300" kern="1200" dirty="0"/>
        </a:p>
      </dsp:txBody>
      <dsp:txXfrm>
        <a:off x="2984259" y="1316798"/>
        <a:ext cx="914374" cy="914374"/>
      </dsp:txXfrm>
    </dsp:sp>
    <dsp:sp modelId="{08ED7F82-3BFC-484F-B6EF-8B64EEA47651}">
      <dsp:nvSpPr>
        <dsp:cNvPr id="0" name=""/>
        <dsp:cNvSpPr/>
      </dsp:nvSpPr>
      <dsp:spPr>
        <a:xfrm>
          <a:off x="6353017" y="720270"/>
          <a:ext cx="1687149" cy="141901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DFD81C-1B2B-4134-9421-91BE3BD9A706}">
      <dsp:nvSpPr>
        <dsp:cNvPr id="0" name=""/>
        <dsp:cNvSpPr/>
      </dsp:nvSpPr>
      <dsp:spPr>
        <a:xfrm>
          <a:off x="5596275" y="1316798"/>
          <a:ext cx="1170811" cy="914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300" kern="1200" dirty="0" smtClean="0"/>
            <a:t>“在线计算机文献指南”数据库</a:t>
          </a:r>
          <a:endParaRPr lang="zh-CN" sz="1300" kern="1200" dirty="0"/>
        </a:p>
      </dsp:txBody>
      <dsp:txXfrm>
        <a:off x="5596275" y="1316798"/>
        <a:ext cx="1170811" cy="914374"/>
      </dsp:txXfrm>
    </dsp:sp>
    <dsp:sp modelId="{1A352212-F55C-468E-98D6-89D0CBC0B26F}">
      <dsp:nvSpPr>
        <dsp:cNvPr id="0" name=""/>
        <dsp:cNvSpPr/>
      </dsp:nvSpPr>
      <dsp:spPr>
        <a:xfrm>
          <a:off x="1064875" y="2486762"/>
          <a:ext cx="1687149" cy="1419013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6F448F2-065E-47BC-B48E-9198CA16C7E8}">
      <dsp:nvSpPr>
        <dsp:cNvPr id="0" name=""/>
        <dsp:cNvSpPr/>
      </dsp:nvSpPr>
      <dsp:spPr>
        <a:xfrm>
          <a:off x="436352" y="3083290"/>
          <a:ext cx="914374" cy="914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37</a:t>
          </a:r>
          <a:r>
            <a:rPr lang="zh-CN" sz="1300" kern="1200" smtClean="0"/>
            <a:t>种</a:t>
          </a:r>
          <a:r>
            <a:rPr lang="en-US" sz="1300" kern="1200" smtClean="0"/>
            <a:t>SIG</a:t>
          </a:r>
          <a:r>
            <a:rPr lang="zh-CN" sz="1300" kern="1200" smtClean="0"/>
            <a:t>时事通讯</a:t>
          </a:r>
          <a:endParaRPr lang="zh-CN" sz="1300" kern="1200"/>
        </a:p>
      </dsp:txBody>
      <dsp:txXfrm>
        <a:off x="436352" y="3083290"/>
        <a:ext cx="914374" cy="914374"/>
      </dsp:txXfrm>
    </dsp:sp>
    <dsp:sp modelId="{F45FC5EF-38E5-4F63-BE08-318CC7380A84}">
      <dsp:nvSpPr>
        <dsp:cNvPr id="0" name=""/>
        <dsp:cNvSpPr/>
      </dsp:nvSpPr>
      <dsp:spPr>
        <a:xfrm>
          <a:off x="3676891" y="2486762"/>
          <a:ext cx="1687149" cy="14190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7A78CC-7559-4B36-8D1F-1ACDC16B5B09}">
      <dsp:nvSpPr>
        <dsp:cNvPr id="0" name=""/>
        <dsp:cNvSpPr/>
      </dsp:nvSpPr>
      <dsp:spPr>
        <a:xfrm>
          <a:off x="3048368" y="3083290"/>
          <a:ext cx="914374" cy="914374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ACM</a:t>
          </a:r>
          <a:r>
            <a:rPr lang="zh-CN" sz="1300" kern="1200" dirty="0" smtClean="0"/>
            <a:t>附属机构出版物</a:t>
          </a:r>
          <a:endParaRPr lang="zh-CN" sz="1300" kern="1200" dirty="0"/>
        </a:p>
      </dsp:txBody>
      <dsp:txXfrm>
        <a:off x="3048368" y="3083290"/>
        <a:ext cx="914374" cy="914374"/>
      </dsp:txXfrm>
    </dsp:sp>
    <dsp:sp modelId="{525E3034-7063-4E41-A1A5-97A5212CF4B2}">
      <dsp:nvSpPr>
        <dsp:cNvPr id="0" name=""/>
        <dsp:cNvSpPr/>
      </dsp:nvSpPr>
      <dsp:spPr>
        <a:xfrm>
          <a:off x="6288907" y="2486762"/>
          <a:ext cx="1687149" cy="1419013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C76668-9160-4D0E-98ED-ADBAD5DC369C}">
      <dsp:nvSpPr>
        <dsp:cNvPr id="0" name=""/>
        <dsp:cNvSpPr/>
      </dsp:nvSpPr>
      <dsp:spPr>
        <a:xfrm>
          <a:off x="5660384" y="3083290"/>
          <a:ext cx="914374" cy="914374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ACM</a:t>
          </a:r>
          <a:r>
            <a:rPr lang="zh-CN" sz="1300" kern="1200" dirty="0" smtClean="0"/>
            <a:t>口述历史访谈录</a:t>
          </a:r>
          <a:endParaRPr lang="zh-CN" sz="1300" kern="1200" dirty="0"/>
        </a:p>
      </dsp:txBody>
      <dsp:txXfrm>
        <a:off x="5660384" y="3083290"/>
        <a:ext cx="914374" cy="914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D662E-D651-421D-909F-C8343A4868EE}">
      <dsp:nvSpPr>
        <dsp:cNvPr id="0" name=""/>
        <dsp:cNvSpPr/>
      </dsp:nvSpPr>
      <dsp:spPr>
        <a:xfrm>
          <a:off x="0" y="10695"/>
          <a:ext cx="5004556" cy="576527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Communications of the ACM(CACM) </a:t>
          </a:r>
          <a:endParaRPr lang="zh-CN" altLang="en-US" sz="1800" b="1" kern="1200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sp:txBody>
      <dsp:txXfrm>
        <a:off x="28144" y="38839"/>
        <a:ext cx="4948268" cy="520239"/>
      </dsp:txXfrm>
    </dsp:sp>
    <dsp:sp modelId="{A40C225E-0305-497F-96D9-8DD6FA86B7E2}">
      <dsp:nvSpPr>
        <dsp:cNvPr id="0" name=""/>
        <dsp:cNvSpPr/>
      </dsp:nvSpPr>
      <dsp:spPr>
        <a:xfrm>
          <a:off x="0" y="592205"/>
          <a:ext cx="5004556" cy="43290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>
              <a:solidFill>
                <a:sysClr val="windowText" lastClr="000000"/>
              </a:solidFill>
              <a:latin typeface="Calibri"/>
              <a:ea typeface="宋体" panose="02010600030101010101" pitchFamily="2" charset="-122"/>
              <a:cs typeface="+mn-cs"/>
            </a:rPr>
            <a:t>被引用总量：</a:t>
          </a:r>
          <a:r>
            <a:rPr lang="en-US" altLang="en-US" sz="1000" kern="1200" dirty="0" smtClean="0">
              <a:solidFill>
                <a:sysClr val="windowText" lastClr="000000"/>
              </a:solidFill>
              <a:latin typeface="Calibri"/>
              <a:ea typeface="宋体" panose="02010600030101010101" pitchFamily="2" charset="-122"/>
              <a:cs typeface="+mn-cs"/>
            </a:rPr>
            <a:t>18,535</a:t>
          </a:r>
          <a:r>
            <a:rPr lang="zh-CN" altLang="en-US" sz="1000" kern="1200" dirty="0" smtClean="0">
              <a:solidFill>
                <a:sysClr val="windowText" lastClr="000000"/>
              </a:solidFill>
              <a:latin typeface="Calibri"/>
              <a:ea typeface="宋体" panose="02010600030101010101" pitchFamily="2" charset="-122"/>
              <a:cs typeface="+mn-cs"/>
            </a:rPr>
            <a:t>， 影响因子</a:t>
          </a:r>
          <a:r>
            <a:rPr lang="en-US" altLang="zh-CN" sz="1000" kern="1200" dirty="0" smtClean="0">
              <a:solidFill>
                <a:sysClr val="windowText" lastClr="000000"/>
              </a:solidFill>
              <a:latin typeface="Calibri"/>
              <a:ea typeface="宋体" panose="02010600030101010101" pitchFamily="2" charset="-122"/>
              <a:cs typeface="+mn-cs"/>
            </a:rPr>
            <a:t> </a:t>
          </a:r>
          <a:r>
            <a:rPr lang="zh-CN" altLang="en-US" sz="1000" kern="1200" dirty="0" smtClean="0">
              <a:solidFill>
                <a:sysClr val="windowText" lastClr="000000"/>
              </a:solidFill>
              <a:latin typeface="Calibri"/>
              <a:ea typeface="宋体" panose="02010600030101010101" pitchFamily="2" charset="-122"/>
              <a:cs typeface="+mn-cs"/>
            </a:rPr>
            <a:t>：</a:t>
          </a:r>
          <a:r>
            <a:rPr lang="en-US" altLang="en-US" sz="1000" kern="1200" dirty="0" smtClean="0">
              <a:solidFill>
                <a:sysClr val="windowText" lastClr="000000"/>
              </a:solidFill>
              <a:latin typeface="Calibri"/>
              <a:ea typeface="宋体" panose="02010600030101010101" pitchFamily="2" charset="-122"/>
              <a:cs typeface="+mn-cs"/>
            </a:rPr>
            <a:t>4.027</a:t>
          </a:r>
          <a:endParaRPr lang="zh-CN" altLang="en-US" sz="1000" kern="1200" dirty="0">
            <a:solidFill>
              <a:sysClr val="windowText" lastClr="000000"/>
            </a:solidFill>
            <a:latin typeface="Calibri"/>
            <a:ea typeface="宋体" panose="02010600030101010101" pitchFamily="2" charset="-122"/>
            <a:cs typeface="+mn-cs"/>
          </a:endParaRPr>
        </a:p>
      </dsp:txBody>
      <dsp:txXfrm>
        <a:off x="21132" y="613337"/>
        <a:ext cx="4962292" cy="390636"/>
      </dsp:txXfrm>
    </dsp:sp>
    <dsp:sp modelId="{CDB44D00-E273-42A8-9A8D-AE0050F74A00}">
      <dsp:nvSpPr>
        <dsp:cNvPr id="0" name=""/>
        <dsp:cNvSpPr/>
      </dsp:nvSpPr>
      <dsp:spPr>
        <a:xfrm>
          <a:off x="0" y="1081472"/>
          <a:ext cx="5004556" cy="43290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在计算机软件工程、计算机硬件与架构、计算机理论与方法学科领域总引</a:t>
          </a:r>
          <a:r>
            <a:rPr lang="en-US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zh-CN" altLang="en-US" sz="1000" kern="1200" dirty="0" smtClean="0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用量均排名第</a:t>
          </a:r>
          <a:r>
            <a:rPr lang="en-US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 </a:t>
          </a:r>
          <a:endParaRPr lang="zh-CN" altLang="en-US" sz="1000" kern="1200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sp:txBody>
      <dsp:txXfrm>
        <a:off x="21132" y="1102604"/>
        <a:ext cx="4962292" cy="3906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370D0-74CE-4CB8-A7BF-C27B9D81B6C0}">
      <dsp:nvSpPr>
        <dsp:cNvPr id="0" name=""/>
        <dsp:cNvSpPr/>
      </dsp:nvSpPr>
      <dsp:spPr>
        <a:xfrm>
          <a:off x="0" y="211695"/>
          <a:ext cx="5305018" cy="364765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Journal of the ACM (JACM</a:t>
          </a:r>
          <a:r>
            <a:rPr lang="en-US" sz="1400" b="0" i="0" kern="12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)</a:t>
          </a:r>
          <a:endParaRPr lang="en-US" sz="1400" b="0" i="0" kern="1200" baseline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7806" y="229501"/>
        <a:ext cx="5269406" cy="329153"/>
      </dsp:txXfrm>
    </dsp:sp>
    <dsp:sp modelId="{D6E8482F-F385-46DA-9364-6C8368699FAE}">
      <dsp:nvSpPr>
        <dsp:cNvPr id="0" name=""/>
        <dsp:cNvSpPr/>
      </dsp:nvSpPr>
      <dsp:spPr>
        <a:xfrm>
          <a:off x="0" y="659978"/>
          <a:ext cx="5305018" cy="350314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i="0" kern="1200" baseline="0" dirty="0" smtClean="0">
              <a:solidFill>
                <a:sysClr val="windowText" lastClr="000000"/>
              </a:solidFill>
              <a:latin typeface="Calibri"/>
              <a:ea typeface="宋体" panose="02010600030101010101" pitchFamily="2" charset="-122"/>
              <a:cs typeface="+mn-cs"/>
            </a:rPr>
            <a:t>被引用总量：</a:t>
          </a:r>
          <a:r>
            <a:rPr lang="en-US" altLang="zh-CN" sz="1400" b="0" i="0" kern="1200" baseline="0" dirty="0" smtClean="0">
              <a:solidFill>
                <a:sysClr val="windowText" lastClr="000000"/>
              </a:solidFill>
              <a:latin typeface="Calibri"/>
              <a:ea typeface="宋体" panose="02010600030101010101" pitchFamily="2" charset="-122"/>
              <a:cs typeface="+mn-cs"/>
            </a:rPr>
            <a:t>6,947</a:t>
          </a:r>
          <a:r>
            <a:rPr lang="en-US" sz="1400" b="0" i="0" kern="1200" baseline="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  </a:t>
          </a:r>
          <a:r>
            <a:rPr lang="zh-CN" altLang="en-US" sz="1400" b="0" i="0" kern="1200" baseline="0" dirty="0" smtClean="0">
              <a:solidFill>
                <a:sysClr val="windowText" lastClr="000000"/>
              </a:solidFill>
              <a:latin typeface="Calibri"/>
              <a:ea typeface="宋体" panose="02010600030101010101" pitchFamily="2" charset="-122"/>
              <a:cs typeface="+mn-cs"/>
            </a:rPr>
            <a:t>影响因子：</a:t>
          </a:r>
          <a:r>
            <a:rPr lang="en-US" sz="1400" b="0" i="0" kern="1200" baseline="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1.855</a:t>
          </a:r>
          <a:endParaRPr lang="en-US" sz="1400" b="0" i="0" kern="1200" baseline="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7101" y="677079"/>
        <a:ext cx="5270816" cy="316112"/>
      </dsp:txXfrm>
    </dsp:sp>
    <dsp:sp modelId="{C4F49E00-5E66-4B9A-ABAA-F593EA27FD8F}">
      <dsp:nvSpPr>
        <dsp:cNvPr id="0" name=""/>
        <dsp:cNvSpPr/>
      </dsp:nvSpPr>
      <dsp:spPr>
        <a:xfrm>
          <a:off x="0" y="1095257"/>
          <a:ext cx="5305018" cy="350314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i="0" kern="1200" baseline="0" dirty="0" smtClean="0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在计算机软件工程学科领域总引用量排名第</a:t>
          </a:r>
          <a:r>
            <a:rPr lang="en-US" sz="1400" b="0" i="0" kern="12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</a:t>
          </a:r>
          <a:endParaRPr lang="en-US" sz="1400" b="0" i="0" kern="1200" baseline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7101" y="1112358"/>
        <a:ext cx="5270816" cy="316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135BC-631F-4F8B-8139-1620E3C8F1A7}" type="datetimeFigureOut">
              <a:rPr lang="zh-CN" altLang="en-US" smtClean="0"/>
              <a:pPr/>
              <a:t>2017/11/17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5EA6F-4DAB-4C02-A24C-233751CD3B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628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view/2784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（以密码、密码通信、    信息安全为例）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5EA6F-4DAB-4C02-A24C-233751CD3B7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658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5EA6F-4DAB-4C02-A24C-233751CD3B7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340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这些计算机领域里的顶级会议，不是</a:t>
            </a:r>
            <a:r>
              <a:rPr lang="en-US" altLang="zh-CN" dirty="0" smtClean="0"/>
              <a:t>ACM</a:t>
            </a:r>
            <a:r>
              <a:rPr lang="zh-CN" altLang="en-US" dirty="0" smtClean="0"/>
              <a:t>自评的，是业内人士评选出来的，业内共评出了计算机领域</a:t>
            </a:r>
            <a:r>
              <a:rPr lang="en-US" altLang="zh-CN" dirty="0" smtClean="0"/>
              <a:t>65</a:t>
            </a:r>
            <a:r>
              <a:rPr lang="zh-CN" altLang="en-US" dirty="0" smtClean="0"/>
              <a:t>个</a:t>
            </a:r>
            <a:r>
              <a:rPr lang="en-US" altLang="zh-CN" dirty="0" smtClean="0"/>
              <a:t>A+</a:t>
            </a:r>
            <a:r>
              <a:rPr lang="zh-CN" altLang="en-US" dirty="0" smtClean="0"/>
              <a:t>顶级会议，</a:t>
            </a:r>
            <a:r>
              <a:rPr lang="en-US" altLang="zh-CN" dirty="0" smtClean="0"/>
              <a:t>ACM</a:t>
            </a:r>
            <a:r>
              <a:rPr lang="zh-CN" altLang="en-US" dirty="0" smtClean="0"/>
              <a:t>主办的就有</a:t>
            </a:r>
            <a:r>
              <a:rPr lang="en-US" altLang="zh-CN" dirty="0" smtClean="0"/>
              <a:t>22</a:t>
            </a:r>
            <a:r>
              <a:rPr lang="zh-CN" altLang="en-US" dirty="0" smtClean="0"/>
              <a:t>个。</a:t>
            </a:r>
            <a:endParaRPr lang="en-US" altLang="zh-CN" dirty="0" smtClean="0"/>
          </a:p>
          <a:p>
            <a:endParaRPr lang="en-US" altLang="zh-CN" dirty="0" smtClean="0"/>
          </a:p>
          <a:p>
            <a:pPr marL="228600" indent="-228600">
              <a:buAutoNum type="arabicPeriod"/>
            </a:pPr>
            <a:r>
              <a:rPr lang="en-US" altLang="zh-CN" dirty="0" smtClean="0"/>
              <a:t>SIGGRAPH </a:t>
            </a:r>
            <a:r>
              <a:rPr lang="zh-CN" altLang="en-US" dirty="0" smtClean="0"/>
              <a:t>计算机图形图像领域里的</a:t>
            </a:r>
            <a:r>
              <a:rPr lang="en-US" altLang="zh-CN" dirty="0" smtClean="0"/>
              <a:t>”</a:t>
            </a:r>
            <a:r>
              <a:rPr lang="zh-CN" altLang="en-US" dirty="0" smtClean="0"/>
              <a:t>奥斯卡</a:t>
            </a:r>
            <a:r>
              <a:rPr lang="en-US" altLang="zh-CN" dirty="0" smtClean="0"/>
              <a:t>”</a:t>
            </a:r>
          </a:p>
          <a:p>
            <a:pPr marL="228600" indent="-228600">
              <a:buAutoNum type="arabicPeriod"/>
            </a:pPr>
            <a:r>
              <a:rPr lang="en-US" altLang="zh-CN" dirty="0" smtClean="0"/>
              <a:t>SIGKDD</a:t>
            </a:r>
            <a:r>
              <a:rPr lang="zh-CN" altLang="en-US" dirty="0" smtClean="0"/>
              <a:t>是数据挖掘领域的顶级国际会议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5EA6F-4DAB-4C02-A24C-233751CD3B7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392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ACM</a:t>
            </a:r>
            <a:r>
              <a:rPr lang="zh-CN" altLang="en-US" dirty="0" smtClean="0"/>
              <a:t>根据计算机领域的每项专业设有</a:t>
            </a:r>
            <a:r>
              <a:rPr lang="en-US" altLang="zh-CN" dirty="0" smtClean="0"/>
              <a:t>37</a:t>
            </a:r>
            <a:r>
              <a:rPr lang="zh-CN" altLang="en-US" dirty="0" smtClean="0"/>
              <a:t>个特别兴趣组</a:t>
            </a:r>
            <a:r>
              <a:rPr lang="en-US" altLang="zh-CN" dirty="0" smtClean="0"/>
              <a:t>(SIGs)</a:t>
            </a:r>
            <a:r>
              <a:rPr lang="zh-CN" altLang="en-US" dirty="0" smtClean="0"/>
              <a:t>，针对其不同的研究方向有相应的出版物文献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5EA6F-4DAB-4C02-A24C-233751CD3B7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727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注：</a:t>
            </a:r>
            <a:r>
              <a:rPr lang="en-US" altLang="zh-CN" dirty="0" err="1" smtClean="0"/>
              <a:t>ebook</a:t>
            </a:r>
            <a:r>
              <a:rPr lang="en-US" altLang="zh-CN" dirty="0" smtClean="0"/>
              <a:t> Collection I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25</a:t>
            </a:r>
            <a:r>
              <a:rPr lang="zh-CN" altLang="en-US" dirty="0" smtClean="0"/>
              <a:t>本）在持续更新中，这一部分内容需要单独购买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5EA6F-4DAB-4C02-A24C-233751CD3B7D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719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5EA6F-4DAB-4C02-A24C-233751CD3B7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725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上海交通大学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代表队在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2002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年第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届、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2005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年第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届全球总决赛和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2010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届全球总决赛上三夺冠军。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2011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届全球总决赛上首夺冠军。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5EA6F-4DAB-4C02-A24C-233751CD3B7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221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5EA6F-4DAB-4C02-A24C-233751CD3B7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435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1.</a:t>
            </a:r>
            <a:r>
              <a:rPr lang="zh-CN" altLang="en-US" dirty="0" smtClean="0"/>
              <a:t>期刊：</a:t>
            </a:r>
            <a:r>
              <a:rPr lang="zh-CN" altLang="en-US" sz="1200" dirty="0" smtClean="0"/>
              <a:t>全部回溯至起始卷期，每年发布</a:t>
            </a:r>
            <a:r>
              <a:rPr lang="en-US" altLang="zh-CN" sz="1200" dirty="0" smtClean="0"/>
              <a:t>2-3</a:t>
            </a:r>
            <a:r>
              <a:rPr lang="zh-CN" altLang="en-US" sz="1200" dirty="0" smtClean="0"/>
              <a:t>本新刊</a:t>
            </a:r>
            <a:endParaRPr lang="en-US" altLang="zh-CN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2. </a:t>
            </a:r>
            <a:r>
              <a:rPr lang="zh-CN" altLang="en-US" sz="1200" dirty="0" smtClean="0"/>
              <a:t>会议录：</a:t>
            </a:r>
            <a:r>
              <a:rPr lang="en-US" altLang="zh-CN" sz="1200" dirty="0" smtClean="0"/>
              <a:t>ACM</a:t>
            </a:r>
            <a:r>
              <a:rPr lang="zh-CN" altLang="en-US" sz="1200" dirty="0" smtClean="0"/>
              <a:t>每年主办</a:t>
            </a:r>
            <a:r>
              <a:rPr lang="en-US" altLang="zh-CN" sz="1200" dirty="0" smtClean="0"/>
              <a:t>170+</a:t>
            </a:r>
            <a:r>
              <a:rPr lang="zh-CN" altLang="en-US" sz="1200" dirty="0" smtClean="0"/>
              <a:t>会议，每年出版会议录</a:t>
            </a:r>
            <a:r>
              <a:rPr lang="en-US" altLang="zh-CN" sz="1200" dirty="0" smtClean="0"/>
              <a:t>500+</a:t>
            </a:r>
            <a:r>
              <a:rPr lang="zh-CN" altLang="en-US" sz="1200" dirty="0" smtClean="0"/>
              <a:t>卷</a:t>
            </a:r>
            <a:endParaRPr lang="en-US" altLang="zh-CN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3.</a:t>
            </a:r>
            <a:r>
              <a:rPr lang="zh-CN" altLang="en-US" sz="1200" dirty="0" smtClean="0"/>
              <a:t>文摘数据库：收录</a:t>
            </a:r>
            <a:r>
              <a:rPr lang="en-US" altLang="zh-CN" sz="1200" dirty="0" smtClean="0"/>
              <a:t>5000</a:t>
            </a:r>
            <a:r>
              <a:rPr lang="zh-CN" altLang="en-US" sz="1200" dirty="0" smtClean="0"/>
              <a:t>多家出版社机构超过</a:t>
            </a:r>
            <a:r>
              <a:rPr lang="en-US" altLang="zh-CN" sz="1200" dirty="0" smtClean="0"/>
              <a:t>2,700,000</a:t>
            </a:r>
            <a:r>
              <a:rPr lang="zh-CN" altLang="en-US" sz="1200" dirty="0" smtClean="0"/>
              <a:t>条文摘题录信息</a:t>
            </a:r>
            <a:endParaRPr lang="en-US" altLang="zh-CN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4. ACM</a:t>
            </a:r>
            <a:r>
              <a:rPr lang="zh-CN" altLang="en-US" sz="1200" dirty="0" smtClean="0"/>
              <a:t>根据计算机领域的每项专业设有特别兴趣组</a:t>
            </a:r>
            <a:r>
              <a:rPr lang="en-US" altLang="zh-CN" sz="1200" dirty="0" smtClean="0"/>
              <a:t>(SIGs)</a:t>
            </a:r>
            <a:r>
              <a:rPr lang="zh-CN" altLang="en-US" sz="1200" dirty="0" smtClean="0"/>
              <a:t>，针对其不同的研究方向有相应的出版物文献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5EA6F-4DAB-4C02-A24C-233751CD3B7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092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在</a:t>
            </a:r>
            <a:r>
              <a:rPr lang="en-US" altLang="zh-CN" dirty="0" smtClean="0"/>
              <a:t>2016</a:t>
            </a:r>
            <a:r>
              <a:rPr lang="zh-CN" altLang="en-US" dirty="0" smtClean="0"/>
              <a:t>年</a:t>
            </a:r>
            <a:r>
              <a:rPr lang="en-US" altLang="zh-CN" dirty="0" smtClean="0"/>
              <a:t>JCR</a:t>
            </a:r>
            <a:r>
              <a:rPr lang="zh-CN" altLang="en-US" dirty="0" smtClean="0"/>
              <a:t>报告收录的</a:t>
            </a:r>
            <a:r>
              <a:rPr lang="en-US" altLang="zh-CN" dirty="0" smtClean="0"/>
              <a:t>106</a:t>
            </a:r>
            <a:r>
              <a:rPr lang="zh-CN" altLang="en-US" dirty="0" smtClean="0"/>
              <a:t>本期刊软件工程领域的期刊中，</a:t>
            </a:r>
            <a:r>
              <a:rPr lang="en-US" altLang="zh-CN" dirty="0" smtClean="0"/>
              <a:t>ACM</a:t>
            </a:r>
            <a:r>
              <a:rPr lang="zh-CN" altLang="en-US" dirty="0" smtClean="0"/>
              <a:t>期刊占到了</a:t>
            </a:r>
            <a:r>
              <a:rPr lang="en-US" altLang="zh-CN" dirty="0" smtClean="0"/>
              <a:t>16%</a:t>
            </a:r>
            <a:r>
              <a:rPr lang="zh-CN" altLang="en-US" dirty="0" smtClean="0"/>
              <a:t>，是最大的期刊来源，可见</a:t>
            </a:r>
            <a:r>
              <a:rPr lang="en-US" altLang="zh-CN" dirty="0" smtClean="0"/>
              <a:t>ACM</a:t>
            </a:r>
            <a:r>
              <a:rPr lang="zh-CN" altLang="en-US" dirty="0" smtClean="0"/>
              <a:t>在该计算机领域里明显的优势地位。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5EA6F-4DAB-4C02-A24C-233751CD3B7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290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ACM</a:t>
            </a:r>
            <a:r>
              <a:rPr lang="zh-CN" altLang="en-US" dirty="0" smtClean="0"/>
              <a:t>这</a:t>
            </a:r>
            <a:r>
              <a:rPr lang="en-US" altLang="zh-CN" dirty="0" smtClean="0"/>
              <a:t>16</a:t>
            </a:r>
            <a:r>
              <a:rPr lang="zh-CN" altLang="en-US" dirty="0" smtClean="0"/>
              <a:t>本软件工程领域被收录的期刊，被引用次数的总量达到了</a:t>
            </a:r>
            <a:r>
              <a:rPr lang="en-US" altLang="zh-CN" dirty="0" smtClean="0"/>
              <a:t>55,555</a:t>
            </a:r>
            <a:r>
              <a:rPr lang="zh-CN" altLang="en-US" dirty="0" smtClean="0"/>
              <a:t>次，占该领域引文总量的</a:t>
            </a:r>
            <a:r>
              <a:rPr lang="en-US" altLang="zh-CN" dirty="0" smtClean="0"/>
              <a:t>26.2%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5EA6F-4DAB-4C02-A24C-233751CD3B7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311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 </a:t>
            </a:r>
            <a:r>
              <a:rPr lang="en-US" altLang="zh-CN" dirty="0" smtClean="0"/>
              <a:t>《</a:t>
            </a:r>
            <a:r>
              <a:rPr lang="zh-CN" altLang="en-US" dirty="0" smtClean="0"/>
              <a:t>美国计算机学会通讯</a:t>
            </a:r>
            <a:r>
              <a:rPr lang="en-US" altLang="zh-CN" dirty="0" smtClean="0"/>
              <a:t>》</a:t>
            </a:r>
            <a:r>
              <a:rPr lang="zh-CN" altLang="en-US" dirty="0" smtClean="0"/>
              <a:t>是</a:t>
            </a:r>
            <a:r>
              <a:rPr lang="en-US" altLang="zh-CN" dirty="0" smtClean="0"/>
              <a:t>ACM</a:t>
            </a:r>
            <a:r>
              <a:rPr lang="zh-CN" altLang="en-US" dirty="0" smtClean="0"/>
              <a:t>的旗舰杂志，创刊于</a:t>
            </a:r>
            <a:r>
              <a:rPr lang="en-US" altLang="zh-CN" dirty="0" smtClean="0"/>
              <a:t>1958</a:t>
            </a:r>
            <a:r>
              <a:rPr lang="zh-CN" altLang="en-US" dirty="0" smtClean="0"/>
              <a:t>年，每月出版。本刊报道计算机技术包括信息技术、计算技术、软硬件工程及其应用的最新进展</a:t>
            </a:r>
            <a:r>
              <a:rPr lang="en-US" altLang="zh-CN" dirty="0" smtClean="0"/>
              <a:t>;</a:t>
            </a:r>
            <a:r>
              <a:rPr lang="zh-CN" altLang="en-US" dirty="0" smtClean="0"/>
              <a:t>刊载研究论文、评论、实例分析文章、应用指南、技术通讯及学术动态简讯等</a:t>
            </a:r>
            <a:r>
              <a:rPr lang="en-US" altLang="zh-CN" dirty="0" smtClean="0"/>
              <a:t>,</a:t>
            </a:r>
            <a:r>
              <a:rPr lang="zh-CN" altLang="en-US" dirty="0" smtClean="0"/>
              <a:t>是计算机专业最有影响的技术杂志之一。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2. 《</a:t>
            </a:r>
            <a:r>
              <a:rPr lang="zh-CN" altLang="en-US" dirty="0" smtClean="0"/>
              <a:t>美国计算机协会期刊</a:t>
            </a:r>
            <a:r>
              <a:rPr lang="en-US" altLang="zh-CN" dirty="0" smtClean="0"/>
              <a:t>》 1954</a:t>
            </a:r>
            <a:r>
              <a:rPr lang="zh-CN" altLang="en-US" dirty="0" smtClean="0"/>
              <a:t>年创刊，每年发布</a:t>
            </a:r>
            <a:r>
              <a:rPr lang="en-US" altLang="zh-CN" dirty="0" smtClean="0"/>
              <a:t>6</a:t>
            </a:r>
            <a:r>
              <a:rPr lang="zh-CN" altLang="en-US" dirty="0" smtClean="0"/>
              <a:t>期。本刊刊载计算机科学领域的高水平理论研究论文。是计算机科学首要期刊之一，位列国际上引用最广泛的计算机应用十大期刊之中。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5EA6F-4DAB-4C02-A24C-233751CD3B7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8801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1.《</a:t>
            </a:r>
            <a:r>
              <a:rPr lang="zh-CN" altLang="en-US" dirty="0" smtClean="0"/>
              <a:t>美国计算机协会图形协会报</a:t>
            </a:r>
            <a:r>
              <a:rPr lang="en-US" altLang="zh-CN" dirty="0" smtClean="0"/>
              <a:t>》1982</a:t>
            </a:r>
            <a:r>
              <a:rPr lang="zh-CN" altLang="en-US" dirty="0" smtClean="0"/>
              <a:t>年创刊，每年发布</a:t>
            </a:r>
            <a:r>
              <a:rPr lang="en-US" altLang="zh-CN" dirty="0" smtClean="0"/>
              <a:t>4</a:t>
            </a:r>
            <a:r>
              <a:rPr lang="zh-CN" altLang="en-US" dirty="0" smtClean="0"/>
              <a:t>期。本刊刊载计算机图形学的研究与应用的学术论文，包括综合图像生成、计算机辅助设计、交互技术、演示、实体建模等．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2. 《</a:t>
            </a:r>
            <a:r>
              <a:rPr lang="zh-CN" altLang="en-US" dirty="0" smtClean="0"/>
              <a:t>美国计算机协会计算概观</a:t>
            </a:r>
            <a:r>
              <a:rPr lang="en-US" altLang="zh-CN" dirty="0" smtClean="0"/>
              <a:t>》1969</a:t>
            </a:r>
            <a:r>
              <a:rPr lang="zh-CN" altLang="en-US" dirty="0" smtClean="0"/>
              <a:t>年创刊，每年发布</a:t>
            </a:r>
            <a:r>
              <a:rPr lang="en-US" altLang="zh-CN" dirty="0" smtClean="0"/>
              <a:t>4</a:t>
            </a:r>
            <a:r>
              <a:rPr lang="zh-CN" altLang="en-US" dirty="0" smtClean="0"/>
              <a:t>期。本刊评论计算技术文献和研究进展与趋势，刊载针对非专业人员的专题指导文章，是引用最广泛的计算机应用期刊之一。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5EA6F-4DAB-4C02-A24C-233751CD3B7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924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2017/11/17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2017/11/17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2017/11/17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2017/11/17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2017/11/17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2017/11/17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2017/11/17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2017/11/17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2017/11/17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2017/11/17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2017/11/17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未标题-4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0902C-4815-4B3E-9541-CB9496290368}" type="datetimeFigureOut">
              <a:rPr lang="zh-CN" altLang="en-US" smtClean="0"/>
              <a:pPr/>
              <a:t>2017/11/17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2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ooks.acm.org/titles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6830" y="-1"/>
            <a:ext cx="9160829" cy="5659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" name="图片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822566"/>
            <a:ext cx="292455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/>
          <p:cNvSpPr txBox="1"/>
          <p:nvPr/>
        </p:nvSpPr>
        <p:spPr>
          <a:xfrm>
            <a:off x="7942488" y="5220755"/>
            <a:ext cx="1382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2017</a:t>
            </a:r>
            <a:r>
              <a:rPr lang="zh-CN" altLang="en-US" sz="1600" dirty="0" smtClean="0">
                <a:solidFill>
                  <a:prstClr val="white">
                    <a:lumMod val="50000"/>
                  </a:prstClr>
                </a:solidFill>
              </a:rPr>
              <a:t>年</a:t>
            </a:r>
            <a:endParaRPr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92080" y="341951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white"/>
                </a:solidFill>
              </a:rPr>
              <a:t>ACM Digital Library </a:t>
            </a:r>
            <a:r>
              <a:rPr lang="zh-CN" altLang="en-US" dirty="0" smtClean="0">
                <a:solidFill>
                  <a:prstClr val="white"/>
                </a:solidFill>
              </a:rPr>
              <a:t>产品培训</a:t>
            </a: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95"/>
            <a:ext cx="4929527" cy="6839036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9" name="矩形 8"/>
          <p:cNvSpPr/>
          <p:nvPr/>
        </p:nvSpPr>
        <p:spPr>
          <a:xfrm>
            <a:off x="-16830" y="2728437"/>
            <a:ext cx="9160828" cy="1751456"/>
          </a:xfrm>
          <a:prstGeom prst="rect">
            <a:avLst/>
          </a:prstGeom>
          <a:solidFill>
            <a:srgbClr val="9FA0A3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1034" y="3280999"/>
            <a:ext cx="834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prstClr val="black"/>
                </a:solidFill>
              </a:rPr>
              <a:t>ACM Digital Library </a:t>
            </a:r>
            <a:r>
              <a:rPr lang="zh-CN" altLang="en-US" sz="3600" dirty="0" smtClean="0">
                <a:solidFill>
                  <a:prstClr val="black"/>
                </a:solidFill>
              </a:rPr>
              <a:t>简介和使用指南</a:t>
            </a:r>
            <a:endParaRPr lang="zh-CN" alt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224890" y="862909"/>
            <a:ext cx="6408712" cy="7920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1 ACM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期刊被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JCR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收录概况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76056" y="4534381"/>
            <a:ext cx="3384376" cy="406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4782187" y="2235269"/>
            <a:ext cx="3972113" cy="2962240"/>
            <a:chOff x="4916402" y="1965999"/>
            <a:chExt cx="3972113" cy="2962240"/>
          </a:xfrm>
        </p:grpSpPr>
        <p:graphicFrame>
          <p:nvGraphicFramePr>
            <p:cNvPr id="12" name="图表 11"/>
            <p:cNvGraphicFramePr>
              <a:graphicFrameLocks/>
            </p:cNvGraphicFramePr>
            <p:nvPr>
              <p:extLst/>
            </p:nvPr>
          </p:nvGraphicFramePr>
          <p:xfrm>
            <a:off x="4916402" y="1965999"/>
            <a:ext cx="3965592" cy="27570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文本框 13"/>
            <p:cNvSpPr txBox="1"/>
            <p:nvPr/>
          </p:nvSpPr>
          <p:spPr>
            <a:xfrm>
              <a:off x="4916402" y="4343464"/>
              <a:ext cx="3972113" cy="584775"/>
            </a:xfrm>
            <a:prstGeom prst="rect">
              <a:avLst/>
            </a:prstGeom>
            <a:solidFill>
              <a:srgbClr val="D2524E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ACM</a:t>
              </a:r>
              <a:r>
                <a:rPr lang="zh-CN" altLang="en-US" sz="1600" dirty="0" smtClean="0"/>
                <a:t>被收录的期刊主要集中在计算机软件工程领域</a:t>
              </a:r>
              <a:endParaRPr lang="zh-CN" altLang="en-US" sz="1600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29382" y="2204864"/>
            <a:ext cx="4257676" cy="3008406"/>
            <a:chOff x="261821" y="2204864"/>
            <a:chExt cx="4257676" cy="3008406"/>
          </a:xfrm>
        </p:grpSpPr>
        <p:graphicFrame>
          <p:nvGraphicFramePr>
            <p:cNvPr id="11" name="图表 10"/>
            <p:cNvGraphicFramePr>
              <a:graphicFrameLocks/>
            </p:cNvGraphicFramePr>
            <p:nvPr>
              <p:extLst/>
            </p:nvPr>
          </p:nvGraphicFramePr>
          <p:xfrm>
            <a:off x="261821" y="2204864"/>
            <a:ext cx="4257675" cy="29751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文本框 14"/>
            <p:cNvSpPr txBox="1"/>
            <p:nvPr/>
          </p:nvSpPr>
          <p:spPr>
            <a:xfrm>
              <a:off x="269437" y="4874716"/>
              <a:ext cx="4250060" cy="338554"/>
            </a:xfrm>
            <a:prstGeom prst="rect">
              <a:avLst/>
            </a:prstGeom>
            <a:solidFill>
              <a:srgbClr val="D2524E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ACM</a:t>
              </a:r>
              <a:r>
                <a:rPr lang="zh-CN" altLang="en-US" sz="1600" dirty="0" smtClean="0"/>
                <a:t>的期刊被</a:t>
              </a:r>
              <a:r>
                <a:rPr lang="en-US" altLang="zh-CN" sz="1600" dirty="0" smtClean="0"/>
                <a:t>JCR</a:t>
              </a:r>
              <a:r>
                <a:rPr lang="zh-CN" altLang="en-US" sz="1600" dirty="0" smtClean="0"/>
                <a:t>收录的期刊占比达到</a:t>
              </a:r>
              <a:r>
                <a:rPr lang="en-US" altLang="zh-CN" sz="1600" dirty="0" smtClean="0"/>
                <a:t>62.3%</a:t>
              </a:r>
              <a:endParaRPr lang="zh-CN" altLang="en-US" sz="1600" dirty="0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36997" y="5700421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数据来源：</a:t>
            </a:r>
            <a:r>
              <a:rPr lang="en-US" altLang="zh-CN" sz="1200" dirty="0" smtClean="0"/>
              <a:t>2016JCR</a:t>
            </a:r>
            <a:r>
              <a:rPr lang="zh-CN" altLang="en-US" sz="1200" dirty="0" smtClean="0"/>
              <a:t>报告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123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27384" y="836712"/>
            <a:ext cx="6673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3.2  ACM</a:t>
            </a:r>
            <a:r>
              <a:rPr lang="zh-CN" altLang="en-US" sz="2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是软件工程领域最大的期刊来源</a:t>
            </a:r>
            <a:endParaRPr lang="zh-CN" altLang="en-US" sz="2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7384" y="1552016"/>
            <a:ext cx="6673008" cy="482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99323" y="6373899"/>
            <a:ext cx="24561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数据来源：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2016JCR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报告</a:t>
            </a:r>
          </a:p>
        </p:txBody>
      </p:sp>
    </p:spTree>
    <p:extLst>
      <p:ext uri="{BB962C8B-B14F-4D97-AF65-F5344CB8AC3E}">
        <p14:creationId xmlns:p14="http://schemas.microsoft.com/office/powerpoint/2010/main" val="94485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83568" y="1243393"/>
            <a:ext cx="846043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latin typeface="+mn-ea"/>
              </a:rPr>
              <a:t>3.3 ACM</a:t>
            </a:r>
            <a:r>
              <a:rPr lang="zh-CN" altLang="en-US" sz="2400" dirty="0" smtClean="0">
                <a:latin typeface="+mn-ea"/>
              </a:rPr>
              <a:t>软件工程领域期刊被引量</a:t>
            </a:r>
            <a:r>
              <a:rPr lang="en-US" altLang="zh-CN" sz="2400" dirty="0" smtClean="0">
                <a:latin typeface="+mn-ea"/>
              </a:rPr>
              <a:t>(</a:t>
            </a:r>
            <a:r>
              <a:rPr lang="zh-CN" altLang="en-US" sz="2400" dirty="0" smtClean="0">
                <a:latin typeface="+mn-ea"/>
              </a:rPr>
              <a:t>达到</a:t>
            </a:r>
            <a:r>
              <a:rPr lang="en-US" altLang="zh-CN" sz="2400" dirty="0" smtClean="0"/>
              <a:t>55,555</a:t>
            </a:r>
            <a:r>
              <a:rPr lang="zh-CN" altLang="en-US" sz="2400" dirty="0" smtClean="0">
                <a:latin typeface="+mn-ea"/>
              </a:rPr>
              <a:t>次</a:t>
            </a:r>
            <a:r>
              <a:rPr lang="zh-CN" altLang="en-US" sz="2400" b="1" dirty="0" smtClean="0">
                <a:latin typeface="+mn-ea"/>
              </a:rPr>
              <a:t>）</a:t>
            </a:r>
            <a:endParaRPr lang="zh-CN" altLang="en-US" sz="2400" dirty="0">
              <a:latin typeface="+mn-ea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395536" y="5949280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</a:rPr>
              <a:t>数据来源：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2016JCR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</a:rPr>
              <a:t>报告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060848"/>
            <a:ext cx="3600400" cy="335164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99992" y="3212976"/>
            <a:ext cx="720080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481736" y="31807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26.2%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4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2521720" y="645598"/>
            <a:ext cx="5616624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3.4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ACM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  <a:cs typeface="+mj-cs"/>
              </a:rPr>
              <a:t>高引用量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期刊举例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：</a:t>
            </a:r>
            <a:endParaRPr kumimoji="0" lang="en-US" altLang="zh-CN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9512" y="6381328"/>
            <a:ext cx="18854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/>
              <a:t>数据来源：</a:t>
            </a:r>
            <a:r>
              <a:rPr lang="en-US" altLang="zh-CN" sz="1200" dirty="0" smtClean="0"/>
              <a:t>2016JCR</a:t>
            </a:r>
            <a:r>
              <a:rPr lang="zh-CN" altLang="en-US" sz="1200" dirty="0" smtClean="0"/>
              <a:t>报告</a:t>
            </a:r>
            <a:endParaRPr lang="zh-CN" altLang="en-US" sz="1200" dirty="0"/>
          </a:p>
        </p:txBody>
      </p:sp>
      <p:graphicFrame>
        <p:nvGraphicFramePr>
          <p:cNvPr id="14" name="图示 13"/>
          <p:cNvGraphicFramePr/>
          <p:nvPr>
            <p:extLst/>
          </p:nvPr>
        </p:nvGraphicFramePr>
        <p:xfrm>
          <a:off x="2521720" y="1956557"/>
          <a:ext cx="5004556" cy="1603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3" name="图示 32"/>
          <p:cNvGraphicFramePr/>
          <p:nvPr>
            <p:extLst/>
          </p:nvPr>
        </p:nvGraphicFramePr>
        <p:xfrm>
          <a:off x="568061" y="4317288"/>
          <a:ext cx="5305019" cy="1766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61" y="1700808"/>
            <a:ext cx="1673621" cy="2318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736" y="4016186"/>
            <a:ext cx="1905608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927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19392" y="845568"/>
            <a:ext cx="4292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2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3.4  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ACM</a:t>
            </a:r>
            <a:r>
              <a:rPr lang="zh-CN" altLang="en-US" sz="2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高影响因子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期刊举例</a:t>
            </a:r>
            <a:endParaRPr lang="en-US" altLang="zh-CN" sz="2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18691" y="4729091"/>
            <a:ext cx="4388607" cy="1401322"/>
            <a:chOff x="292894" y="3519084"/>
            <a:chExt cx="4388607" cy="1401322"/>
          </a:xfrm>
        </p:grpSpPr>
        <p:grpSp>
          <p:nvGrpSpPr>
            <p:cNvPr id="7" name="组合 6"/>
            <p:cNvGrpSpPr/>
            <p:nvPr/>
          </p:nvGrpSpPr>
          <p:grpSpPr>
            <a:xfrm>
              <a:off x="305217" y="3519084"/>
              <a:ext cx="4320480" cy="427404"/>
              <a:chOff x="-6851" y="-80419"/>
              <a:chExt cx="4320480" cy="427404"/>
            </a:xfrm>
          </p:grpSpPr>
          <p:sp>
            <p:nvSpPr>
              <p:cNvPr id="14" name="圆角矩形 13"/>
              <p:cNvSpPr/>
              <p:nvPr/>
            </p:nvSpPr>
            <p:spPr>
              <a:xfrm>
                <a:off x="-6851" y="-80419"/>
                <a:ext cx="4320480" cy="427404"/>
              </a:xfrm>
              <a:prstGeom prst="roundRect">
                <a:avLst/>
              </a:prstGeom>
              <a:solidFill>
                <a:srgbClr val="FFC000"/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15" name="圆角矩形 4"/>
              <p:cNvSpPr/>
              <p:nvPr/>
            </p:nvSpPr>
            <p:spPr>
              <a:xfrm>
                <a:off x="22554" y="-49992"/>
                <a:ext cx="4278752" cy="38567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marL="0" marR="0" lvl="0" indent="0" algn="l" defTabSz="8001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ACM Computing Surveys(CSUR)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292894" y="4493002"/>
              <a:ext cx="4388607" cy="427404"/>
              <a:chOff x="1690" y="963902"/>
              <a:chExt cx="4388607" cy="427404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1690" y="963902"/>
                <a:ext cx="4320480" cy="427404"/>
              </a:xfrm>
              <a:prstGeom prst="roundRect">
                <a:avLst/>
              </a:prstGeom>
              <a:solidFill>
                <a:srgbClr val="C00000"/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13" name="圆角矩形 4"/>
              <p:cNvSpPr/>
              <p:nvPr/>
            </p:nvSpPr>
            <p:spPr>
              <a:xfrm>
                <a:off x="111545" y="1000518"/>
                <a:ext cx="4278752" cy="38567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marL="0" marR="0" lvl="0" indent="0" algn="l" defTabSz="6223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在计算机科学理论和方法学科领域影响因子排名第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26081" y="4063511"/>
              <a:ext cx="4321973" cy="385676"/>
              <a:chOff x="0" y="458758"/>
              <a:chExt cx="4321973" cy="385676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0" y="461370"/>
                <a:ext cx="4287293" cy="367323"/>
              </a:xfrm>
              <a:prstGeom prst="roundRect">
                <a:avLst/>
              </a:prstGeom>
              <a:solidFill>
                <a:srgbClr val="4F81BD"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11" name="圆角矩形 4"/>
              <p:cNvSpPr/>
              <p:nvPr/>
            </p:nvSpPr>
            <p:spPr>
              <a:xfrm>
                <a:off x="43221" y="458758"/>
                <a:ext cx="4278752" cy="38567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kumimoji="0" lang="zh-CN" alt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被引用总量：</a:t>
                </a:r>
                <a:r>
                  <a:rPr kumimoji="0" lang="en-US" altLang="zh-CN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6,629 </a:t>
                </a:r>
                <a:r>
                  <a:rPr kumimoji="0" lang="zh-CN" alt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影响因子：</a:t>
                </a:r>
                <a:r>
                  <a:rPr lang="en-US" sz="1400" dirty="0">
                    <a:solidFill>
                      <a:sysClr val="windowText" lastClr="000000"/>
                    </a:solidFill>
                    <a:latin typeface="Calibri"/>
                  </a:rPr>
                  <a:t>6.748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-3" y="4733707"/>
            <a:ext cx="4757390" cy="1401225"/>
            <a:chOff x="4160870" y="2011197"/>
            <a:chExt cx="4757390" cy="1401225"/>
          </a:xfrm>
        </p:grpSpPr>
        <p:grpSp>
          <p:nvGrpSpPr>
            <p:cNvPr id="17" name="组合 16"/>
            <p:cNvGrpSpPr/>
            <p:nvPr/>
          </p:nvGrpSpPr>
          <p:grpSpPr>
            <a:xfrm>
              <a:off x="4169521" y="2980499"/>
              <a:ext cx="4634369" cy="431923"/>
              <a:chOff x="-123555" y="648414"/>
              <a:chExt cx="4428000" cy="346881"/>
            </a:xfrm>
          </p:grpSpPr>
          <p:sp>
            <p:nvSpPr>
              <p:cNvPr id="24" name="圆角矩形 23"/>
              <p:cNvSpPr/>
              <p:nvPr/>
            </p:nvSpPr>
            <p:spPr>
              <a:xfrm>
                <a:off x="-123555" y="648414"/>
                <a:ext cx="4140674" cy="346881"/>
              </a:xfrm>
              <a:prstGeom prst="roundRect">
                <a:avLst/>
              </a:prstGeom>
              <a:solidFill>
                <a:srgbClr val="C00000"/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25" name="圆角矩形 4"/>
              <p:cNvSpPr/>
              <p:nvPr/>
            </p:nvSpPr>
            <p:spPr>
              <a:xfrm>
                <a:off x="16035" y="695257"/>
                <a:ext cx="4288410" cy="29640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marL="0" marR="0" lvl="0" indent="0" algn="l" defTabSz="6223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在计算机科学与软件工程学科领域影响因子排名第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4160873" y="2011197"/>
              <a:ext cx="4684378" cy="389044"/>
              <a:chOff x="-117614" y="14655"/>
              <a:chExt cx="4475782" cy="312444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-117614" y="14655"/>
                <a:ext cx="4148938" cy="312444"/>
              </a:xfrm>
              <a:prstGeom prst="roundRect">
                <a:avLst/>
              </a:prstGeom>
              <a:solidFill>
                <a:srgbClr val="FFC000"/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23" name="圆角矩形 4"/>
              <p:cNvSpPr/>
              <p:nvPr/>
            </p:nvSpPr>
            <p:spPr>
              <a:xfrm>
                <a:off x="69758" y="30690"/>
                <a:ext cx="4288410" cy="29640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marL="0" marR="0" lvl="0" indent="0" algn="l" defTabSz="8001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ACM Transactions on Graphics (TOG)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4160870" y="2364736"/>
              <a:ext cx="4757390" cy="546503"/>
              <a:chOff x="-168401" y="225007"/>
              <a:chExt cx="4545542" cy="438901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-168401" y="310049"/>
                <a:ext cx="4148939" cy="353859"/>
              </a:xfrm>
              <a:prstGeom prst="roundRect">
                <a:avLst/>
              </a:prstGeom>
              <a:solidFill>
                <a:srgbClr val="4F81BD"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21" name="圆角矩形 6"/>
              <p:cNvSpPr/>
              <p:nvPr/>
            </p:nvSpPr>
            <p:spPr>
              <a:xfrm>
                <a:off x="88731" y="225007"/>
                <a:ext cx="4288410" cy="29640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marL="0" marR="0" lvl="0" indent="0" algn="l" defTabSz="6223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l" defTabSz="6223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被引用总量：</a:t>
                </a:r>
                <a:r>
                  <a:rPr kumimoji="0" lang="en-US" altLang="zh-CN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14,180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  <a:r>
                  <a:rPr kumimoji="0" lang="zh-CN" alt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影响因子：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4.088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40988"/>
            <a:ext cx="2160240" cy="2794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942" y="1461012"/>
            <a:ext cx="1981978" cy="2927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矩形 28"/>
          <p:cNvSpPr/>
          <p:nvPr/>
        </p:nvSpPr>
        <p:spPr>
          <a:xfrm>
            <a:off x="100881" y="6455392"/>
            <a:ext cx="18854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/>
              <a:t>数据来源：</a:t>
            </a:r>
            <a:r>
              <a:rPr lang="en-US" altLang="zh-CN" sz="1200" dirty="0" smtClean="0"/>
              <a:t>2016JCR</a:t>
            </a:r>
            <a:r>
              <a:rPr lang="zh-CN" altLang="en-US" sz="1200" dirty="0" smtClean="0"/>
              <a:t>报告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0762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5168" y="778335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3.5 ACM </a:t>
            </a:r>
            <a:r>
              <a:rPr lang="zh-CN" altLang="en-US" sz="2800" dirty="0"/>
              <a:t>会议录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8408"/>
            <a:ext cx="4093086" cy="60486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48472" y="3501008"/>
            <a:ext cx="453650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endParaRPr lang="en-US" altLang="zh-CN" sz="1600" dirty="0" smtClean="0"/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l"/>
            </a:pPr>
            <a:endParaRPr lang="en-US" altLang="zh-CN" sz="1600" dirty="0"/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dirty="0"/>
              <a:t>在传播最新科研成果和技术手段方面，相较于期刊，会议录更具备博采众长、新颖、快速的特点。</a:t>
            </a:r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4230724" y="1915185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ACM</a:t>
            </a:r>
            <a:r>
              <a:rPr lang="zh-CN" altLang="en-US" dirty="0" smtClean="0"/>
              <a:t>和其旗下的</a:t>
            </a:r>
            <a:r>
              <a:rPr lang="en-US" altLang="zh-CN" dirty="0" smtClean="0"/>
              <a:t>SIG</a:t>
            </a:r>
            <a:r>
              <a:rPr lang="zh-CN" altLang="en-US" dirty="0" smtClean="0"/>
              <a:t>（</a:t>
            </a:r>
            <a:r>
              <a:rPr lang="en-US" altLang="zh-CN" dirty="0" smtClean="0"/>
              <a:t>37</a:t>
            </a:r>
            <a:r>
              <a:rPr lang="zh-CN" altLang="en-US" dirty="0" smtClean="0"/>
              <a:t>个特别兴趣小组）每年</a:t>
            </a:r>
            <a:r>
              <a:rPr lang="zh-CN" altLang="en-US" dirty="0"/>
              <a:t>主办</a:t>
            </a:r>
            <a:r>
              <a:rPr lang="zh-CN" altLang="en-US" dirty="0" smtClean="0"/>
              <a:t>会议</a:t>
            </a:r>
            <a:r>
              <a:rPr lang="en-US" altLang="zh-CN" dirty="0" smtClean="0"/>
              <a:t>170</a:t>
            </a:r>
            <a:r>
              <a:rPr lang="zh-CN" altLang="en-US" dirty="0" smtClean="0"/>
              <a:t>余次，每年新增</a:t>
            </a:r>
            <a:r>
              <a:rPr lang="en-US" altLang="zh-CN" dirty="0" smtClean="0"/>
              <a:t>500</a:t>
            </a:r>
            <a:r>
              <a:rPr lang="zh-CN" altLang="en-US" dirty="0" smtClean="0"/>
              <a:t>多卷</a:t>
            </a:r>
            <a:r>
              <a:rPr lang="en-US" altLang="zh-CN" dirty="0" smtClean="0"/>
              <a:t> </a:t>
            </a:r>
            <a:r>
              <a:rPr lang="zh-CN" altLang="en-US" dirty="0" smtClean="0"/>
              <a:t>，目前共</a:t>
            </a:r>
            <a:r>
              <a:rPr lang="en-US" altLang="zh-CN" sz="2400" dirty="0" smtClean="0">
                <a:solidFill>
                  <a:srgbClr val="C00000"/>
                </a:solidFill>
              </a:rPr>
              <a:t>4500</a:t>
            </a:r>
            <a:r>
              <a:rPr lang="zh-CN" altLang="en-US" dirty="0" smtClean="0"/>
              <a:t>多卷。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在在计算机领域，</a:t>
            </a:r>
            <a:r>
              <a:rPr lang="en-US" altLang="zh-CN" dirty="0"/>
              <a:t>ACM</a:t>
            </a:r>
            <a:r>
              <a:rPr lang="zh-CN" altLang="en-US" dirty="0"/>
              <a:t>是会议、研讨会和专题论坛的最大举办机构。</a:t>
            </a:r>
          </a:p>
        </p:txBody>
      </p:sp>
      <p:sp>
        <p:nvSpPr>
          <p:cNvPr id="6" name="矩形 5"/>
          <p:cNvSpPr/>
          <p:nvPr/>
        </p:nvSpPr>
        <p:spPr>
          <a:xfrm>
            <a:off x="4283968" y="5085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对于</a:t>
            </a:r>
            <a:r>
              <a:rPr lang="zh-CN" altLang="en-US" dirty="0" smtClean="0"/>
              <a:t>计算机等</a:t>
            </a:r>
            <a:r>
              <a:rPr lang="zh-CN" altLang="en-US" dirty="0"/>
              <a:t>工业领域，会议录被阅读参考的机会大于期刊</a:t>
            </a:r>
          </a:p>
        </p:txBody>
      </p:sp>
    </p:spTree>
    <p:extLst>
      <p:ext uri="{BB962C8B-B14F-4D97-AF65-F5344CB8AC3E}">
        <p14:creationId xmlns:p14="http://schemas.microsoft.com/office/powerpoint/2010/main" val="134759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67744" y="764704"/>
            <a:ext cx="5768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 dirty="0" smtClean="0">
                <a:solidFill>
                  <a:prstClr val="black"/>
                </a:solidFill>
              </a:rPr>
              <a:t>3.6 ACM </a:t>
            </a:r>
            <a:r>
              <a:rPr lang="zh-CN" altLang="en-US" sz="2800" b="1" dirty="0">
                <a:solidFill>
                  <a:prstClr val="black"/>
                </a:solidFill>
              </a:rPr>
              <a:t>主办</a:t>
            </a:r>
            <a:r>
              <a:rPr lang="zh-CN" altLang="en-US" sz="2800" b="1" dirty="0" smtClean="0">
                <a:solidFill>
                  <a:prstClr val="black"/>
                </a:solidFill>
              </a:rPr>
              <a:t>的顶级会议（</a:t>
            </a:r>
            <a:r>
              <a:rPr lang="zh-CN" altLang="en-US" sz="2800" b="1" dirty="0">
                <a:solidFill>
                  <a:prstClr val="black"/>
                </a:solidFill>
              </a:rPr>
              <a:t>列举</a:t>
            </a:r>
            <a:r>
              <a:rPr lang="zh-CN" altLang="en-US" sz="2800" b="1" dirty="0" smtClean="0">
                <a:solidFill>
                  <a:prstClr val="black"/>
                </a:solidFill>
              </a:rPr>
              <a:t>）</a:t>
            </a:r>
            <a:endParaRPr lang="zh-CN" altLang="en-US" sz="28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256514" y="1484784"/>
          <a:ext cx="8420457" cy="4680522"/>
        </p:xfrm>
        <a:graphic>
          <a:graphicData uri="http://schemas.openxmlformats.org/drawingml/2006/table">
            <a:tbl>
              <a:tblPr/>
              <a:tblGrid>
                <a:gridCol w="4717845"/>
                <a:gridCol w="1582568"/>
                <a:gridCol w="2120044"/>
              </a:tblGrid>
              <a:tr h="212751"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会议英文名称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会议英文名称缩写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会议中文名称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Design Automation Conference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DAC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国际设计自动化会议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Annual International ACM SIGIR Conference on Research and Development in Information Retrieva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SIGIR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国际信息检索研发年会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ACM Annual International Conference on Mobile Computing and Networking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Mobicom, ACM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国际移动计算和网络会议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ACM International Symposium on Mobile Ad Hoc Networking and Computing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MobiHoc, ACM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国际移动自组织网络和计算会议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ACM Symposium on Theory of Computing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STOC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ACM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计算理论年会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1275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ACM Conference on Management of Data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SIGMOD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ACM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数据管理国际会议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ACM Knowledge Discovery and Data Mining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SIGKDD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知识发现与数据挖掘国际会议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1275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Special Interest Group on Data Communication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SIGCOMM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ACM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数据通讯国际会议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Special Interest Group on Mobility of Systems, Users, Data and Computing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MOBICOM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ACM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移动通信会议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1275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ACM Conference on Computer and Communications Security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CCS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ACM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计算机与通信安全会议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ACM SIGGRAPH/SIGGRAPH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Aisa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SIGGRAPH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ACM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计算机图形与交互技术会议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1275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ACM International Conference on Multimedia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Multimedia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ACM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多媒体国际会议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ACM SIG CHI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SIGCHI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ACM</a:t>
                      </a:r>
                      <a:r>
                        <a:rPr lang="en-US" altLang="zh-CN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人机交互会议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ACM Conference on the Foundations of Software Engineering (inc: ESEC-FSE when held jointly)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FSE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ACM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软件工程基础会议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ACM SIGPLAN - SIGACT Symposium on Principles of  Programming Languages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POPL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程序设计语言原理会议 </a:t>
                      </a:r>
                    </a:p>
                  </a:txBody>
                  <a:tcPr marL="11197" marR="11197" marT="111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56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8520" y="692696"/>
            <a:ext cx="8229600" cy="1143000"/>
          </a:xfrm>
        </p:spPr>
        <p:txBody>
          <a:bodyPr/>
          <a:lstStyle/>
          <a:p>
            <a:r>
              <a:rPr lang="en-US" altLang="zh-CN" b="1" dirty="0" smtClean="0"/>
              <a:t>SIG newsletter</a:t>
            </a:r>
            <a:endParaRPr lang="zh-CN" altLang="en-US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64296"/>
            <a:ext cx="2832472" cy="81369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28049" y="194862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ACM SIGMIS Database: the DATABASE for Advances in Information Systems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216481" y="20864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被</a:t>
            </a:r>
            <a:r>
              <a:rPr lang="en-US" altLang="zh-CN" dirty="0" smtClean="0"/>
              <a:t>2016JCR</a:t>
            </a:r>
            <a:r>
              <a:rPr lang="zh-CN" altLang="en-US" dirty="0" smtClean="0"/>
              <a:t>收录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64" y="3466316"/>
            <a:ext cx="1905000" cy="6096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594878" y="3586450"/>
            <a:ext cx="2196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ACM SIGMOD Record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312083" y="353063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被</a:t>
            </a:r>
            <a:r>
              <a:rPr lang="en-US" altLang="zh-CN" dirty="0" smtClean="0"/>
              <a:t>2016JCR</a:t>
            </a:r>
            <a:r>
              <a:rPr lang="zh-CN" altLang="en-US" dirty="0" smtClean="0"/>
              <a:t>收录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7" y="5013176"/>
            <a:ext cx="2057371" cy="72008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594878" y="5188550"/>
            <a:ext cx="2254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ACM SIGPLAN Notices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7216481" y="518855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被</a:t>
            </a:r>
            <a:r>
              <a:rPr lang="en-US" altLang="zh-CN" dirty="0" smtClean="0"/>
              <a:t>2016JCR</a:t>
            </a:r>
            <a:r>
              <a:rPr lang="zh-CN" altLang="en-US" dirty="0" smtClean="0"/>
              <a:t>收录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6114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-4763" y="1746756"/>
            <a:ext cx="9148763" cy="3340100"/>
          </a:xfrm>
          <a:prstGeom prst="rect">
            <a:avLst/>
          </a:prstGeom>
          <a:solidFill>
            <a:srgbClr val="3B568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19872" y="2966214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ACM DL </a:t>
            </a:r>
            <a:r>
              <a:rPr lang="zh-CN" altLang="en-US" sz="4000" dirty="0">
                <a:solidFill>
                  <a:schemeClr val="bg1"/>
                </a:solidFill>
              </a:rPr>
              <a:t>使用平台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11560" y="2132856"/>
            <a:ext cx="2590476" cy="2374603"/>
            <a:chOff x="611560" y="1875561"/>
            <a:chExt cx="2590476" cy="237460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1875561"/>
              <a:ext cx="2590476" cy="2374603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367246" y="1988840"/>
              <a:ext cx="158598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4</a:t>
              </a:r>
              <a:endParaRPr lang="zh-CN" altLang="en-US" sz="12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79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076056" y="4005064"/>
            <a:ext cx="2160240" cy="214631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084168" y="2132856"/>
            <a:ext cx="3059832" cy="432048"/>
          </a:xfrm>
          <a:prstGeom prst="rect">
            <a:avLst/>
          </a:prstGeom>
          <a:solidFill>
            <a:schemeClr val="bg1"/>
          </a:solidFill>
          <a:ln>
            <a:solidFill>
              <a:srgbClr val="D25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458"/>
            <a:ext cx="9144000" cy="49564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7694837" y="2289662"/>
            <a:ext cx="1350404" cy="429869"/>
          </a:xfrm>
          <a:prstGeom prst="wedgeRoundRectCallout">
            <a:avLst>
              <a:gd name="adj1" fmla="val -109708"/>
              <a:gd name="adj2" fmla="val -7881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zh-CN" altLang="en-US" sz="1400" b="1" dirty="0"/>
              <a:t>快速检索区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6516216" y="2956302"/>
            <a:ext cx="1934161" cy="498517"/>
          </a:xfrm>
          <a:prstGeom prst="wedgeRoundRectCallout">
            <a:avLst>
              <a:gd name="adj1" fmla="val -71639"/>
              <a:gd name="adj2" fmla="val 2039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zh-CN" altLang="en-US" sz="1400" b="1" dirty="0">
                <a:latin typeface="+mj-lt"/>
              </a:rPr>
              <a:t>按照出版物不同类别分类浏览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7521498" y="4263613"/>
            <a:ext cx="1350404" cy="533539"/>
          </a:xfrm>
          <a:prstGeom prst="wedgeRoundRectCallout">
            <a:avLst>
              <a:gd name="adj1" fmla="val -109708"/>
              <a:gd name="adj2" fmla="val -7881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zh-CN" altLang="en-US" sz="1400" b="1" dirty="0"/>
              <a:t>浏览</a:t>
            </a:r>
            <a:r>
              <a:rPr lang="zh-CN" altLang="en-US" sz="1400" b="1" dirty="0" smtClean="0"/>
              <a:t>兴趣小组</a:t>
            </a:r>
            <a:r>
              <a:rPr lang="en-US" altLang="zh-CN" sz="1400" b="1" dirty="0" smtClean="0"/>
              <a:t>newsletter</a:t>
            </a:r>
            <a:endParaRPr lang="zh-CN" altLang="en-US" sz="1400" b="1" dirty="0"/>
          </a:p>
        </p:txBody>
      </p:sp>
      <p:sp>
        <p:nvSpPr>
          <p:cNvPr id="12" name="标题 11"/>
          <p:cNvSpPr txBox="1">
            <a:spLocks noGrp="1"/>
          </p:cNvSpPr>
          <p:nvPr>
            <p:ph type="title"/>
          </p:nvPr>
        </p:nvSpPr>
        <p:spPr>
          <a:xfrm>
            <a:off x="457200" y="966751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登陆 </a:t>
            </a:r>
            <a:r>
              <a:rPr lang="en-US" altLang="zh-CN" sz="2800" dirty="0" smtClean="0"/>
              <a:t>http</a:t>
            </a:r>
            <a:r>
              <a:rPr lang="en-US" altLang="zh-CN" sz="2800" dirty="0"/>
              <a:t>://dl.acm.org/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0627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711200"/>
            <a:ext cx="4283968" cy="6146800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1680" y="1942590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4283968" cy="606654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430466" y="2024018"/>
            <a:ext cx="5256584" cy="36372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44258" y="2797265"/>
            <a:ext cx="4842792" cy="273630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 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认识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ACM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ACM DL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资源内容介绍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ACM DL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资源内容的品质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ACM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DL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的使用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 ACM eBooks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iGroup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联系方式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2555776" y="65941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黑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黑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黑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黑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快速检索</a:t>
            </a: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—ACM DL</a:t>
            </a: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黑体"/>
              <a:cs typeface="+mj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" y="1556792"/>
            <a:ext cx="9144000" cy="4949927"/>
          </a:xfrm>
          <a:prstGeom prst="rect">
            <a:avLst/>
          </a:prstGeom>
          <a:ln>
            <a:solidFill>
              <a:srgbClr val="333333"/>
            </a:solidFill>
          </a:ln>
        </p:spPr>
      </p:pic>
      <p:sp>
        <p:nvSpPr>
          <p:cNvPr id="6" name="圆角矩形标注 5"/>
          <p:cNvSpPr>
            <a:spLocks noChangeArrowheads="1"/>
          </p:cNvSpPr>
          <p:nvPr/>
        </p:nvSpPr>
        <p:spPr bwMode="auto">
          <a:xfrm>
            <a:off x="7562492" y="2030273"/>
            <a:ext cx="1325561" cy="627211"/>
          </a:xfrm>
          <a:prstGeom prst="wedgeRoundRectCallout">
            <a:avLst>
              <a:gd name="adj1" fmla="val -79764"/>
              <a:gd name="adj2" fmla="val -63574"/>
              <a:gd name="adj3" fmla="val 16667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1200" dirty="0" smtClean="0"/>
              <a:t>输入关键字</a:t>
            </a:r>
            <a:r>
              <a:rPr lang="en-US" altLang="zh-CN" sz="1200" dirty="0" smtClean="0"/>
              <a:t>cryptography</a:t>
            </a:r>
            <a:r>
              <a:rPr lang="zh-CN" altLang="en-US" sz="1200" dirty="0" smtClean="0"/>
              <a:t>，</a:t>
            </a:r>
            <a:r>
              <a:rPr lang="zh-CN" altLang="en-US" sz="1200" dirty="0"/>
              <a:t>点击</a:t>
            </a:r>
            <a:r>
              <a:rPr lang="en-US" altLang="zh-CN" sz="1200" dirty="0"/>
              <a:t>search</a:t>
            </a:r>
            <a:endParaRPr lang="zh-CN" altLang="en-US" sz="1200" dirty="0"/>
          </a:p>
        </p:txBody>
      </p:sp>
      <p:sp>
        <p:nvSpPr>
          <p:cNvPr id="8" name="圆角矩形 7"/>
          <p:cNvSpPr/>
          <p:nvPr/>
        </p:nvSpPr>
        <p:spPr>
          <a:xfrm>
            <a:off x="179512" y="2876734"/>
            <a:ext cx="1512168" cy="36004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665040" y="2894682"/>
            <a:ext cx="2430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</a:rPr>
              <a:t>全文检索结果</a:t>
            </a:r>
            <a:r>
              <a:rPr lang="zh-CN" altLang="en-US" sz="1400" dirty="0">
                <a:solidFill>
                  <a:srgbClr val="C00000"/>
                </a:solidFill>
              </a:rPr>
              <a:t>数量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2451033" y="4253640"/>
            <a:ext cx="6700564" cy="2649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224170" y="4541843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</a:rPr>
              <a:t>文章所在的期刊卷期信息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443436" y="5250538"/>
            <a:ext cx="6700564" cy="46567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740352" y="5740129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</a:rPr>
              <a:t>文摘信息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4579597" y="5005930"/>
            <a:ext cx="1800200" cy="277030"/>
          </a:xfrm>
          <a:prstGeom prst="wedgeRoundRectCallout">
            <a:avLst>
              <a:gd name="adj1" fmla="val -79764"/>
              <a:gd name="adj2" fmla="val -3061"/>
              <a:gd name="adj3" fmla="val 16667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1200" dirty="0" smtClean="0"/>
              <a:t>点击</a:t>
            </a:r>
            <a:r>
              <a:rPr lang="en-US" altLang="zh-CN" sz="1200" dirty="0" smtClean="0"/>
              <a:t>PDF,</a:t>
            </a:r>
            <a:r>
              <a:rPr lang="zh-CN" altLang="en-US" sz="1200" dirty="0" smtClean="0"/>
              <a:t>直接浏览全文</a:t>
            </a:r>
            <a:endParaRPr lang="zh-CN" altLang="en-US" sz="1200" dirty="0"/>
          </a:p>
        </p:txBody>
      </p:sp>
      <p:sp>
        <p:nvSpPr>
          <p:cNvPr id="17" name="圆角矩形标注 16"/>
          <p:cNvSpPr>
            <a:spLocks noChangeArrowheads="1"/>
          </p:cNvSpPr>
          <p:nvPr/>
        </p:nvSpPr>
        <p:spPr bwMode="auto">
          <a:xfrm>
            <a:off x="8311502" y="3694560"/>
            <a:ext cx="1153102" cy="627211"/>
          </a:xfrm>
          <a:prstGeom prst="wedgeRoundRectCallout">
            <a:avLst>
              <a:gd name="adj1" fmla="val -79764"/>
              <a:gd name="adj2" fmla="val -63574"/>
              <a:gd name="adj3" fmla="val 16667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1200" dirty="0" smtClean="0"/>
              <a:t>检索结果可按不同要求显示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8304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PDF</a:t>
            </a:r>
            <a:r>
              <a:rPr lang="zh-CN" altLang="en-US" sz="3600" dirty="0" smtClean="0"/>
              <a:t>直接浏览、下载、打印</a:t>
            </a:r>
            <a:endParaRPr lang="zh-CN" altLang="en-US" sz="3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25" y="1489710"/>
            <a:ext cx="7534275" cy="53816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942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03648" y="710878"/>
            <a:ext cx="6120680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baseline="-25000" dirty="0" smtClean="0"/>
              <a:t>快速检索</a:t>
            </a:r>
            <a:r>
              <a:rPr lang="en-US" altLang="zh-CN" sz="3200" b="1" baseline="-25000" dirty="0" smtClean="0"/>
              <a:t>—ACM”</a:t>
            </a:r>
            <a:r>
              <a:rPr lang="zh-CN" altLang="zh-CN" sz="3200" b="1" baseline="-25000" dirty="0" smtClean="0"/>
              <a:t>在线</a:t>
            </a:r>
            <a:r>
              <a:rPr lang="zh-CN" altLang="zh-CN" sz="3200" b="1" baseline="-25000" dirty="0"/>
              <a:t>计算机文献</a:t>
            </a:r>
            <a:r>
              <a:rPr lang="zh-CN" altLang="zh-CN" sz="3200" b="1" baseline="-25000" dirty="0" smtClean="0"/>
              <a:t>指南数据库</a:t>
            </a:r>
            <a:r>
              <a:rPr lang="en-US" altLang="zh-CN" sz="3200" b="1" baseline="-25000" dirty="0" smtClean="0"/>
              <a:t>”</a:t>
            </a:r>
            <a:endParaRPr lang="zh-CN" altLang="zh-CN" sz="3200" b="1" baseline="-25000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" y="1627059"/>
            <a:ext cx="9144000" cy="4949927"/>
          </a:xfrm>
          <a:prstGeom prst="rect">
            <a:avLst/>
          </a:prstGeom>
          <a:ln>
            <a:solidFill>
              <a:srgbClr val="333333"/>
            </a:solidFill>
          </a:ln>
        </p:spPr>
      </p:pic>
      <p:sp>
        <p:nvSpPr>
          <p:cNvPr id="5" name="圆角矩形 4"/>
          <p:cNvSpPr/>
          <p:nvPr/>
        </p:nvSpPr>
        <p:spPr>
          <a:xfrm>
            <a:off x="3491880" y="2708920"/>
            <a:ext cx="5472608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7164288" y="2944064"/>
            <a:ext cx="1153102" cy="627211"/>
          </a:xfrm>
          <a:prstGeom prst="wedgeRoundRectCallout">
            <a:avLst>
              <a:gd name="adj1" fmla="val -79764"/>
              <a:gd name="adj2" fmla="val -63574"/>
              <a:gd name="adj3" fmla="val 16667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1200" dirty="0" smtClean="0"/>
              <a:t>点击，直接扩展到文摘库检索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0601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baseline="-25000" dirty="0"/>
              <a:t>ACM”</a:t>
            </a:r>
            <a:r>
              <a:rPr lang="zh-CN" altLang="zh-CN" b="1" baseline="-25000" dirty="0"/>
              <a:t>在线计算机文献指南数据库</a:t>
            </a:r>
            <a:r>
              <a:rPr lang="en-US" altLang="zh-CN" b="1" baseline="-25000" dirty="0" smtClean="0"/>
              <a:t>”</a:t>
            </a:r>
            <a:r>
              <a:rPr lang="zh-CN" altLang="en-US" b="1" baseline="-25000" dirty="0" smtClean="0"/>
              <a:t>检索结果</a:t>
            </a:r>
            <a:r>
              <a:rPr lang="zh-CN" altLang="zh-CN" b="1" baseline="-25000" dirty="0"/>
              <a:t/>
            </a:r>
            <a:br>
              <a:rPr lang="zh-CN" altLang="zh-CN" b="1" baseline="-25000" dirty="0"/>
            </a:b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  <a:ln>
            <a:solidFill>
              <a:srgbClr val="333333"/>
            </a:solidFill>
          </a:ln>
        </p:spPr>
      </p:pic>
    </p:spTree>
    <p:extLst>
      <p:ext uri="{BB962C8B-B14F-4D97-AF65-F5344CB8AC3E}">
        <p14:creationId xmlns:p14="http://schemas.microsoft.com/office/powerpoint/2010/main" val="20816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532440" cy="854968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搜索结果</a:t>
            </a:r>
            <a:r>
              <a:rPr lang="zh-CN" altLang="en-US" sz="2400" dirty="0"/>
              <a:t>按</a:t>
            </a:r>
            <a:r>
              <a:rPr lang="zh-CN" altLang="en-US" sz="2400" dirty="0" smtClean="0"/>
              <a:t>出版物分类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0" y="1901108"/>
            <a:ext cx="9144000" cy="4949927"/>
          </a:xfrm>
          <a:prstGeom prst="rect">
            <a:avLst/>
          </a:prstGeom>
          <a:ln>
            <a:solidFill>
              <a:srgbClr val="333333"/>
            </a:solidFill>
          </a:ln>
        </p:spPr>
      </p:pic>
      <p:sp>
        <p:nvSpPr>
          <p:cNvPr id="5" name="圆角矩形 4"/>
          <p:cNvSpPr/>
          <p:nvPr/>
        </p:nvSpPr>
        <p:spPr>
          <a:xfrm>
            <a:off x="154360" y="4581128"/>
            <a:ext cx="1821836" cy="224326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标注 5"/>
          <p:cNvSpPr>
            <a:spLocks noChangeArrowheads="1"/>
          </p:cNvSpPr>
          <p:nvPr/>
        </p:nvSpPr>
        <p:spPr bwMode="auto">
          <a:xfrm>
            <a:off x="2267744" y="5698976"/>
            <a:ext cx="1153102" cy="627211"/>
          </a:xfrm>
          <a:prstGeom prst="wedgeRoundRectCallout">
            <a:avLst>
              <a:gd name="adj1" fmla="val -79764"/>
              <a:gd name="adj2" fmla="val -63574"/>
              <a:gd name="adj3" fmla="val 16667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1200" dirty="0" smtClean="0"/>
              <a:t>检索结果按照出版物名称分类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5899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搜索结果按兴趣小组赞助方分类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70" y="1700808"/>
            <a:ext cx="7668344" cy="4620058"/>
          </a:xfrm>
          <a:prstGeom prst="rect">
            <a:avLst/>
          </a:prstGeom>
          <a:ln>
            <a:solidFill>
              <a:schemeClr val="tx1">
                <a:alpha val="44000"/>
              </a:schemeClr>
            </a:solidFill>
          </a:ln>
        </p:spPr>
      </p:pic>
      <p:sp>
        <p:nvSpPr>
          <p:cNvPr id="6" name="圆角矩形标注 5"/>
          <p:cNvSpPr>
            <a:spLocks noChangeArrowheads="1"/>
          </p:cNvSpPr>
          <p:nvPr/>
        </p:nvSpPr>
        <p:spPr bwMode="auto">
          <a:xfrm>
            <a:off x="1979712" y="5445224"/>
            <a:ext cx="1153102" cy="875642"/>
          </a:xfrm>
          <a:prstGeom prst="wedgeRoundRectCallout">
            <a:avLst>
              <a:gd name="adj1" fmla="val -79764"/>
              <a:gd name="adj2" fmla="val -63574"/>
              <a:gd name="adj3" fmla="val 16667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1200" dirty="0" smtClean="0"/>
              <a:t>检索结果按照会议兴趣小组赞助分类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7050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0240" y="76470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ACMDL</a:t>
            </a:r>
            <a:r>
              <a:rPr lang="zh-CN" altLang="en-US" sz="4000" dirty="0" smtClean="0"/>
              <a:t>高级检索界面</a:t>
            </a:r>
            <a:endParaRPr lang="zh-CN" altLang="en-US" sz="4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0" y="1907704"/>
            <a:ext cx="9144000" cy="47796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圆角矩形 5"/>
          <p:cNvSpPr/>
          <p:nvPr/>
        </p:nvSpPr>
        <p:spPr>
          <a:xfrm>
            <a:off x="611560" y="3284984"/>
            <a:ext cx="1512168" cy="353941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2411760" y="4869160"/>
            <a:ext cx="1512168" cy="288032"/>
          </a:xfrm>
          <a:prstGeom prst="wedgeRoundRectCallout">
            <a:avLst>
              <a:gd name="adj1" fmla="val -79764"/>
              <a:gd name="adj2" fmla="val -63574"/>
              <a:gd name="adj3" fmla="val 16667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1200" dirty="0" smtClean="0"/>
              <a:t>限定检索范围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3350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31640" y="117524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以“信息安全（</a:t>
            </a:r>
            <a:r>
              <a:rPr lang="en-US" altLang="zh-CN" sz="2400" b="1" dirty="0" smtClean="0"/>
              <a:t>information security</a:t>
            </a:r>
            <a:r>
              <a:rPr lang="zh-CN" altLang="en-US" sz="2400" b="1" dirty="0" smtClean="0"/>
              <a:t>）”为例</a:t>
            </a:r>
            <a:endParaRPr lang="zh-CN" altLang="en-US" sz="24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3" y="2259090"/>
            <a:ext cx="8784976" cy="24881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圆角矩形 6"/>
          <p:cNvSpPr/>
          <p:nvPr/>
        </p:nvSpPr>
        <p:spPr>
          <a:xfrm>
            <a:off x="467544" y="4321005"/>
            <a:ext cx="864096" cy="6480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标注 7"/>
          <p:cNvSpPr>
            <a:spLocks noChangeArrowheads="1"/>
          </p:cNvSpPr>
          <p:nvPr/>
        </p:nvSpPr>
        <p:spPr bwMode="auto">
          <a:xfrm>
            <a:off x="2576984" y="4197231"/>
            <a:ext cx="2016224" cy="504057"/>
          </a:xfrm>
          <a:prstGeom prst="wedgeRoundRectCallout">
            <a:avLst>
              <a:gd name="adj1" fmla="val -79764"/>
              <a:gd name="adj2" fmla="val -63574"/>
              <a:gd name="adj3" fmla="val 16667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1200" dirty="0" smtClean="0"/>
              <a:t>以“文摘，出版年限”限定做高级检索</a:t>
            </a:r>
            <a:endParaRPr lang="zh-CN" altLang="en-US" sz="1200" dirty="0"/>
          </a:p>
        </p:txBody>
      </p:sp>
      <p:sp>
        <p:nvSpPr>
          <p:cNvPr id="9" name="圆角矩形 8"/>
          <p:cNvSpPr/>
          <p:nvPr/>
        </p:nvSpPr>
        <p:spPr>
          <a:xfrm>
            <a:off x="835968" y="3655579"/>
            <a:ext cx="2232248" cy="6480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标注 9"/>
          <p:cNvSpPr>
            <a:spLocks noChangeArrowheads="1"/>
          </p:cNvSpPr>
          <p:nvPr/>
        </p:nvSpPr>
        <p:spPr bwMode="auto">
          <a:xfrm>
            <a:off x="1835696" y="4865389"/>
            <a:ext cx="2016224" cy="504057"/>
          </a:xfrm>
          <a:prstGeom prst="wedgeRoundRectCallout">
            <a:avLst>
              <a:gd name="adj1" fmla="val -79764"/>
              <a:gd name="adj2" fmla="val -63574"/>
              <a:gd name="adj3" fmla="val 16667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1200" dirty="0" smtClean="0"/>
              <a:t>登录个人账户后，可以保存检索式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6483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27784" y="83671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高级检索</a:t>
            </a:r>
            <a:r>
              <a:rPr lang="en-US" altLang="zh-CN" sz="3200" b="1" dirty="0" smtClean="0"/>
              <a:t>—</a:t>
            </a:r>
            <a:r>
              <a:rPr lang="zh-CN" altLang="en-US" sz="3200" b="1" dirty="0" smtClean="0"/>
              <a:t>搜索结果</a:t>
            </a:r>
            <a:endParaRPr lang="zh-CN" altLang="en-US" sz="32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5361242"/>
          </a:xfrm>
          <a:prstGeom prst="rect">
            <a:avLst/>
          </a:prstGeom>
          <a:ln w="3175">
            <a:solidFill>
              <a:schemeClr val="tx1">
                <a:alpha val="33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886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90531" y="1268760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“信息安全”为检索词全文数量最多的出版物（前十）</a:t>
            </a:r>
            <a:endParaRPr lang="zh-CN" altLang="en-US" sz="24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716310"/>
              </p:ext>
            </p:extLst>
          </p:nvPr>
        </p:nvGraphicFramePr>
        <p:xfrm>
          <a:off x="611560" y="2204864"/>
          <a:ext cx="7998244" cy="2880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14333"/>
                <a:gridCol w="983911"/>
              </a:tblGrid>
              <a:tr h="26184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出版物名称</a:t>
                      </a:r>
                      <a:endParaRPr lang="zh-CN" alt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902" marR="11902" marT="11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全文数量</a:t>
                      </a:r>
                      <a:endParaRPr lang="zh-CN" alt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902" marR="11902" marT="11902" marB="0" anchor="ctr"/>
                </a:tc>
              </a:tr>
              <a:tr h="2618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ACM SIGPLAN Notices 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902" marR="11902" marT="1190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1171</a:t>
                      </a:r>
                      <a:endParaRPr lang="en-US" altLang="zh-CN" sz="14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902" marR="11902" marT="11902" marB="0" anchor="ctr"/>
                </a:tc>
              </a:tr>
              <a:tr h="2618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Communications of the ACM 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902" marR="11902" marT="1190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800</a:t>
                      </a:r>
                      <a:endParaRPr lang="en-US" altLang="zh-CN" sz="14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902" marR="11902" marT="11902" marB="0" anchor="ctr"/>
                </a:tc>
              </a:tr>
              <a:tr h="2618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Journal of Computing Sciences in Colleges 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902" marR="11902" marT="1190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725</a:t>
                      </a:r>
                      <a:endParaRPr lang="en-US" altLang="zh-CN" sz="14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902" marR="11902" marT="11902" marB="0" anchor="ctr"/>
                </a:tc>
              </a:tr>
              <a:tr h="2618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ACM SIGCSE Bulletin 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902" marR="11902" marT="1190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617</a:t>
                      </a:r>
                      <a:endParaRPr lang="en-US" altLang="zh-CN" sz="14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902" marR="11902" marT="11902" marB="0" anchor="ctr"/>
                </a:tc>
              </a:tr>
              <a:tr h="2618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ACM SIGSOFT Software Engineering Notes 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902" marR="11902" marT="1190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527</a:t>
                      </a:r>
                      <a:endParaRPr lang="en-US" altLang="zh-CN" sz="14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902" marR="11902" marT="11902" marB="0" anchor="ctr"/>
                </a:tc>
              </a:tr>
              <a:tr h="2618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ACM SIGCOMM Computer Communication Review 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902" marR="11902" marT="1190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512</a:t>
                      </a:r>
                      <a:endParaRPr lang="en-US" altLang="zh-CN" sz="14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902" marR="11902" marT="11902" marB="0" anchor="ctr"/>
                </a:tc>
              </a:tr>
              <a:tr h="2618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ACM SIGMOD Record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902" marR="11902" marT="1190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400" u="none" strike="noStrike">
                          <a:effectLst/>
                        </a:rPr>
                        <a:t> </a:t>
                      </a:r>
                      <a:r>
                        <a:rPr lang="en-US" altLang="zh-CN" sz="1400" u="none" strike="noStrike">
                          <a:effectLst/>
                        </a:rPr>
                        <a:t>494</a:t>
                      </a:r>
                      <a:endParaRPr lang="en-US" altLang="zh-CN" sz="14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902" marR="11902" marT="11902" marB="0" anchor="ctr"/>
                </a:tc>
              </a:tr>
              <a:tr h="2618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IEEE/ACM Transactions on Networking (TON) 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902" marR="11902" marT="1190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408</a:t>
                      </a:r>
                      <a:endParaRPr lang="en-US" altLang="zh-CN" sz="14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902" marR="11902" marT="11902" marB="0" anchor="ctr"/>
                </a:tc>
              </a:tr>
              <a:tr h="2618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ACM SIGIR Forum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902" marR="11902" marT="1190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401</a:t>
                      </a:r>
                      <a:endParaRPr lang="en-US" altLang="zh-CN" sz="14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902" marR="11902" marT="11902" marB="0" anchor="ctr"/>
                </a:tc>
              </a:tr>
              <a:tr h="2618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Personal and Ubiquitous Computing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902" marR="11902" marT="1190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dirty="0">
                          <a:effectLst/>
                        </a:rPr>
                        <a:t>396</a:t>
                      </a:r>
                      <a:endParaRPr lang="en-US" altLang="zh-CN" sz="1400" b="0" i="0" u="none" strike="noStrike" dirty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902" marR="11902" marT="11902" marB="0" anchor="ctr"/>
                </a:tc>
              </a:tr>
            </a:tbl>
          </a:graphicData>
        </a:graphic>
      </p:graphicFrame>
      <p:sp>
        <p:nvSpPr>
          <p:cNvPr id="6" name="圆角矩形 5"/>
          <p:cNvSpPr/>
          <p:nvPr/>
        </p:nvSpPr>
        <p:spPr>
          <a:xfrm>
            <a:off x="395536" y="2420888"/>
            <a:ext cx="4104456" cy="86409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09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-4763" y="1466850"/>
            <a:ext cx="9148763" cy="3340100"/>
          </a:xfrm>
          <a:prstGeom prst="rect">
            <a:avLst/>
          </a:prstGeom>
          <a:solidFill>
            <a:srgbClr val="3B568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491880" y="2564904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</a:rPr>
              <a:t>认识</a:t>
            </a:r>
            <a:r>
              <a:rPr lang="en-US" altLang="zh-CN" sz="6000" dirty="0" smtClean="0">
                <a:solidFill>
                  <a:schemeClr val="bg1"/>
                </a:solidFill>
              </a:rPr>
              <a:t>ACM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46312"/>
            <a:ext cx="21240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60211" y="1179803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“信息安全” 领域发文最多的</a:t>
            </a:r>
            <a:r>
              <a:rPr lang="en-US" altLang="zh-CN" sz="2400" dirty="0" smtClean="0"/>
              <a:t>ACM</a:t>
            </a:r>
            <a:r>
              <a:rPr lang="zh-CN" altLang="en-US" sz="2400" dirty="0" smtClean="0"/>
              <a:t>专题兴趣小组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563" y="2043390"/>
            <a:ext cx="1224136" cy="122413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568621" y="3420252"/>
            <a:ext cx="280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ACM</a:t>
            </a:r>
            <a:r>
              <a:rPr lang="zh-CN" altLang="en-US" sz="1200" dirty="0"/>
              <a:t>计算机人机交互专题兴趣小组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186" y="2378568"/>
            <a:ext cx="1584176" cy="72872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721786" y="3395316"/>
            <a:ext cx="1999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ACM</a:t>
            </a:r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信息检索专题兴趣小组</a:t>
            </a:r>
            <a:r>
              <a:rPr lang="zh-CN" altLang="en-US" sz="1200" dirty="0"/>
              <a:t> 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722" y="4758461"/>
            <a:ext cx="1270000" cy="3302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24777" y="5277136"/>
            <a:ext cx="3006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/>
              <a:t>ACM</a:t>
            </a:r>
            <a:r>
              <a:rPr lang="zh-CN" altLang="en-US" sz="1200" dirty="0"/>
              <a:t>超文本、超媒体和网络专题兴趣小组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4034510"/>
            <a:ext cx="1027416" cy="102741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196011" y="5201413"/>
            <a:ext cx="2083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ACM</a:t>
            </a:r>
            <a:r>
              <a:rPr lang="zh-CN" altLang="en-US" sz="12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人工智能专题</a:t>
            </a:r>
            <a:r>
              <a:rPr lang="zh-CN" altLang="en-US" sz="12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兴趣小组</a:t>
            </a:r>
            <a:endParaRPr lang="zh-CN" altLang="en-US" sz="1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88" y="2438546"/>
            <a:ext cx="1739334" cy="60876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97566" y="3420252"/>
            <a:ext cx="280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/>
              <a:t>ACM</a:t>
            </a:r>
            <a:r>
              <a:rPr lang="zh-CN" altLang="en-US" sz="1200" dirty="0" smtClean="0"/>
              <a:t>程序设计语言专题</a:t>
            </a:r>
            <a:r>
              <a:rPr lang="zh-CN" altLang="en-US" sz="1200" dirty="0"/>
              <a:t>兴趣小组</a:t>
            </a:r>
          </a:p>
        </p:txBody>
      </p:sp>
    </p:spTree>
    <p:extLst>
      <p:ext uri="{BB962C8B-B14F-4D97-AF65-F5344CB8AC3E}">
        <p14:creationId xmlns:p14="http://schemas.microsoft.com/office/powerpoint/2010/main" val="281927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-4763" y="1746756"/>
            <a:ext cx="9148763" cy="3340100"/>
          </a:xfrm>
          <a:prstGeom prst="rect">
            <a:avLst/>
          </a:prstGeom>
          <a:solidFill>
            <a:srgbClr val="3B568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19872" y="2966214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</a:rPr>
              <a:t>ACM EBOOKS </a:t>
            </a:r>
            <a:r>
              <a:rPr lang="zh-CN" altLang="en-US" sz="4000" dirty="0" smtClean="0">
                <a:solidFill>
                  <a:schemeClr val="bg1"/>
                </a:solidFill>
              </a:rPr>
              <a:t>介绍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11560" y="2132856"/>
            <a:ext cx="2590476" cy="2374603"/>
            <a:chOff x="611560" y="1875561"/>
            <a:chExt cx="2590476" cy="237460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1875561"/>
              <a:ext cx="2590476" cy="2374603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367246" y="1988840"/>
              <a:ext cx="158598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5</a:t>
              </a:r>
              <a:endParaRPr lang="zh-CN" altLang="en-US" sz="12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46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220072" y="943099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ACM </a:t>
            </a:r>
            <a:r>
              <a:rPr lang="en-US" altLang="zh-CN" sz="3200" dirty="0" err="1" smtClean="0"/>
              <a:t>ebooks</a:t>
            </a:r>
            <a:r>
              <a:rPr lang="en-US" altLang="zh-CN" sz="3200" dirty="0" smtClean="0"/>
              <a:t> </a:t>
            </a:r>
            <a:endParaRPr lang="zh-CN" altLang="en-US" sz="32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43099"/>
            <a:ext cx="4274938" cy="532916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572000" y="1916832"/>
            <a:ext cx="40324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/>
              <a:t>ACM</a:t>
            </a:r>
            <a:r>
              <a:rPr lang="zh-CN" altLang="en-US" sz="1400" dirty="0"/>
              <a:t>电子书是</a:t>
            </a:r>
            <a:r>
              <a:rPr lang="en-US" altLang="zh-CN" sz="1400" dirty="0"/>
              <a:t>ACM</a:t>
            </a:r>
            <a:r>
              <a:rPr lang="zh-CN" altLang="en-US" sz="1400" dirty="0"/>
              <a:t>与</a:t>
            </a:r>
            <a:r>
              <a:rPr lang="en-US" altLang="zh-CN" sz="1400" dirty="0"/>
              <a:t>Morgan &amp; Claypool</a:t>
            </a:r>
            <a:r>
              <a:rPr lang="zh-CN" altLang="en-US" sz="1400" dirty="0"/>
              <a:t>新合作推出的一系列高质量、动态更新的计算机科学电子出版物</a:t>
            </a:r>
            <a:r>
              <a:rPr lang="zh-CN" altLang="en-US" sz="1400" dirty="0" smtClean="0"/>
              <a:t>。</a:t>
            </a:r>
            <a:endParaRPr lang="en-US" altLang="zh-CN" sz="1400" dirty="0" smtClean="0"/>
          </a:p>
          <a:p>
            <a:pPr algn="just"/>
            <a:endParaRPr lang="en-US" altLang="zh-CN" sz="1400" dirty="0" smtClean="0"/>
          </a:p>
          <a:p>
            <a:pPr algn="just"/>
            <a:r>
              <a:rPr lang="zh-CN" altLang="en-US" sz="1400" dirty="0" smtClean="0"/>
              <a:t>每</a:t>
            </a:r>
            <a:r>
              <a:rPr lang="zh-CN" altLang="en-US" sz="1400" dirty="0"/>
              <a:t>份报告全面阐述一项重要的研究或技术发展</a:t>
            </a:r>
            <a:r>
              <a:rPr lang="zh-CN" altLang="en-US" sz="1400" dirty="0" smtClean="0"/>
              <a:t>，新的报告随时完成随时出版，这种动态持续增加的内容方式确保了出版物紧跟技术发展前沿，这些书均由</a:t>
            </a:r>
            <a:r>
              <a:rPr lang="zh-CN" altLang="en-US" sz="1400" dirty="0"/>
              <a:t>该领域著名专家撰写</a:t>
            </a:r>
            <a:r>
              <a:rPr lang="zh-CN" altLang="en-US" sz="1400" dirty="0" smtClean="0"/>
              <a:t>。</a:t>
            </a:r>
            <a:endParaRPr lang="en-US" altLang="zh-CN" sz="1400" dirty="0" smtClean="0"/>
          </a:p>
          <a:p>
            <a:pPr algn="just"/>
            <a:endParaRPr lang="en-US" altLang="zh-CN" sz="1400" dirty="0"/>
          </a:p>
          <a:p>
            <a:pPr algn="just"/>
            <a:endParaRPr lang="en-US" altLang="zh-CN" sz="1400" dirty="0" smtClean="0"/>
          </a:p>
          <a:p>
            <a:pPr algn="just"/>
            <a:r>
              <a:rPr lang="en-US" altLang="zh-CN" sz="1400" dirty="0"/>
              <a:t>ACM</a:t>
            </a:r>
            <a:r>
              <a:rPr lang="zh-CN" altLang="en-US" sz="1400" dirty="0"/>
              <a:t>电子书将囊括所有计算机科学学科范围，用户包括计算机从业人员、研究人员、教育者和学生</a:t>
            </a:r>
            <a:r>
              <a:rPr lang="zh-CN" altLang="en-US" sz="1400" dirty="0" smtClean="0"/>
              <a:t>等</a:t>
            </a:r>
            <a:endParaRPr lang="en-US" altLang="zh-CN" sz="1400" dirty="0" smtClean="0"/>
          </a:p>
          <a:p>
            <a:pPr algn="just"/>
            <a:endParaRPr lang="en-US" altLang="zh-CN" sz="1400" dirty="0"/>
          </a:p>
          <a:p>
            <a:pPr algn="just"/>
            <a:endParaRPr lang="en-US" altLang="zh-CN" sz="1400" dirty="0" smtClean="0"/>
          </a:p>
          <a:p>
            <a:pPr algn="just"/>
            <a:r>
              <a:rPr lang="zh-CN" altLang="en-US" sz="1400" dirty="0" smtClean="0"/>
              <a:t>更多详情：</a:t>
            </a:r>
            <a:r>
              <a:rPr lang="en-US" altLang="zh-CN" sz="1400" dirty="0">
                <a:hlinkClick r:id="rId4"/>
              </a:rPr>
              <a:t>http://</a:t>
            </a:r>
            <a:r>
              <a:rPr lang="en-US" altLang="zh-CN" sz="1400" dirty="0" smtClean="0">
                <a:hlinkClick r:id="rId4"/>
              </a:rPr>
              <a:t>books.acm.org/titles</a:t>
            </a:r>
            <a:endParaRPr lang="en-US" altLang="zh-CN" sz="1400" dirty="0" smtClean="0"/>
          </a:p>
          <a:p>
            <a:pPr algn="just"/>
            <a:endParaRPr lang="en-US" altLang="zh-CN" sz="1400" dirty="0"/>
          </a:p>
          <a:p>
            <a:pPr algn="just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0432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-4763" y="1746756"/>
            <a:ext cx="9148763" cy="3340100"/>
          </a:xfrm>
          <a:prstGeom prst="rect">
            <a:avLst/>
          </a:prstGeom>
          <a:solidFill>
            <a:srgbClr val="3B568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19872" y="2966214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</a:rPr>
              <a:t>IGROUP</a:t>
            </a:r>
            <a:r>
              <a:rPr lang="zh-CN" altLang="en-US" sz="4000" dirty="0" smtClean="0">
                <a:solidFill>
                  <a:schemeClr val="bg1"/>
                </a:solidFill>
              </a:rPr>
              <a:t>联系方式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11560" y="2132856"/>
            <a:ext cx="2590476" cy="2374603"/>
            <a:chOff x="611560" y="1875561"/>
            <a:chExt cx="2590476" cy="237460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1875561"/>
              <a:ext cx="2590476" cy="2374603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367246" y="1988840"/>
              <a:ext cx="158598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6</a:t>
              </a:r>
              <a:endParaRPr lang="zh-CN" altLang="en-US" sz="12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96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igroup.com.cn/images/lbg_inf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15166"/>
            <a:ext cx="1975355" cy="2088232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2555776" y="1700808"/>
            <a:ext cx="8136904" cy="266429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iGroup</a:t>
            </a:r>
            <a:r>
              <a:rPr lang="zh-CN" altLang="en-US" sz="1400" dirty="0" smtClean="0"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中国</a:t>
            </a:r>
            <a:r>
              <a:rPr lang="en-US" altLang="zh-CN" sz="1400" dirty="0" smtClean="0"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--</a:t>
            </a:r>
            <a:r>
              <a:rPr lang="zh-CN" altLang="en-US" sz="1400" dirty="0" smtClean="0"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长煦信息技术咨询（上海）有限公司</a:t>
            </a:r>
          </a:p>
          <a:p>
            <a:r>
              <a:rPr lang="zh-CN" altLang="en-US" sz="1400" dirty="0" smtClean="0"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 </a:t>
            </a:r>
            <a:endParaRPr lang="en-US" altLang="zh-CN" sz="1400" dirty="0" smtClean="0">
              <a:latin typeface="Times New Roman" pitchFamily="18" charset="0"/>
              <a:ea typeface="幼圆" pitchFamily="49" charset="-122"/>
              <a:cs typeface="Times New Roman" pitchFamily="18" charset="0"/>
            </a:endParaRPr>
          </a:p>
          <a:p>
            <a:endParaRPr lang="zh-CN" altLang="en-US" sz="1400" dirty="0" smtClean="0">
              <a:latin typeface="Times New Roman" pitchFamily="18" charset="0"/>
              <a:ea typeface="幼圆" pitchFamily="49" charset="-122"/>
              <a:cs typeface="Times New Roman" pitchFamily="18" charset="0"/>
            </a:endParaRPr>
          </a:p>
          <a:p>
            <a:r>
              <a:rPr lang="zh-CN" altLang="en-US" sz="1400" dirty="0" smtClean="0">
                <a:solidFill>
                  <a:srgbClr val="C00000"/>
                </a:solidFill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上海</a:t>
            </a:r>
            <a:r>
              <a:rPr lang="zh-CN" altLang="en-US" sz="1400" dirty="0" smtClean="0"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/>
            </a:r>
            <a:br>
              <a:rPr lang="zh-CN" altLang="en-US" sz="1400" dirty="0" smtClean="0">
                <a:latin typeface="Times New Roman" pitchFamily="18" charset="0"/>
                <a:ea typeface="幼圆" pitchFamily="49" charset="-122"/>
                <a:cs typeface="Times New Roman" pitchFamily="18" charset="0"/>
              </a:rPr>
            </a:br>
            <a:r>
              <a:rPr lang="zh-CN" altLang="en-US" sz="1400" dirty="0" smtClean="0"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        电话：</a:t>
            </a:r>
            <a:r>
              <a:rPr lang="en-US" altLang="zh-CN" sz="1400" dirty="0" smtClean="0"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021-64454595 </a:t>
            </a:r>
            <a:br>
              <a:rPr lang="en-US" altLang="zh-CN" sz="1400" dirty="0" smtClean="0">
                <a:latin typeface="Times New Roman" pitchFamily="18" charset="0"/>
                <a:ea typeface="幼圆" pitchFamily="49" charset="-122"/>
                <a:cs typeface="Times New Roman" pitchFamily="18" charset="0"/>
              </a:rPr>
            </a:br>
            <a:r>
              <a:rPr lang="en-US" altLang="zh-CN" sz="1400" dirty="0" smtClean="0"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        </a:t>
            </a:r>
            <a:r>
              <a:rPr lang="zh-CN" altLang="en-US" sz="1400" dirty="0" smtClean="0"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传真：</a:t>
            </a:r>
            <a:r>
              <a:rPr lang="en-US" altLang="zh-CN" sz="1400" dirty="0" smtClean="0"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021-64739056 </a:t>
            </a:r>
          </a:p>
          <a:p>
            <a:endParaRPr lang="en-US" altLang="zh-CN" sz="1400" dirty="0" smtClean="0">
              <a:latin typeface="Times New Roman" pitchFamily="18" charset="0"/>
              <a:ea typeface="幼圆" pitchFamily="49" charset="-122"/>
              <a:cs typeface="Times New Roman" pitchFamily="18" charset="0"/>
            </a:endParaRPr>
          </a:p>
          <a:p>
            <a:endParaRPr lang="en-US" altLang="zh-CN" sz="1400" dirty="0" smtClean="0">
              <a:latin typeface="Times New Roman" pitchFamily="18" charset="0"/>
              <a:ea typeface="幼圆" pitchFamily="49" charset="-122"/>
              <a:cs typeface="Times New Roman" pitchFamily="18" charset="0"/>
            </a:endParaRPr>
          </a:p>
          <a:p>
            <a:r>
              <a:rPr lang="zh-CN" altLang="en-US" sz="1400" dirty="0" smtClean="0">
                <a:solidFill>
                  <a:srgbClr val="C00000"/>
                </a:solidFill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北京 </a:t>
            </a:r>
            <a:r>
              <a:rPr lang="zh-CN" altLang="en-US" sz="1400" dirty="0" smtClean="0"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/>
            </a:r>
            <a:br>
              <a:rPr lang="zh-CN" altLang="en-US" sz="1400" dirty="0" smtClean="0">
                <a:latin typeface="Times New Roman" pitchFamily="18" charset="0"/>
                <a:ea typeface="幼圆" pitchFamily="49" charset="-122"/>
                <a:cs typeface="Times New Roman" pitchFamily="18" charset="0"/>
              </a:rPr>
            </a:br>
            <a:r>
              <a:rPr lang="zh-CN" altLang="en-US" sz="1400" dirty="0" smtClean="0"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        电话：</a:t>
            </a:r>
            <a:r>
              <a:rPr lang="en-US" altLang="zh-CN" sz="1400" dirty="0" smtClean="0"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010-82331971</a:t>
            </a:r>
            <a:br>
              <a:rPr lang="en-US" altLang="zh-CN" sz="1400" dirty="0" smtClean="0">
                <a:latin typeface="Times New Roman" pitchFamily="18" charset="0"/>
                <a:ea typeface="幼圆" pitchFamily="49" charset="-122"/>
                <a:cs typeface="Times New Roman" pitchFamily="18" charset="0"/>
              </a:rPr>
            </a:br>
            <a:r>
              <a:rPr lang="en-US" altLang="zh-CN" sz="1400" dirty="0" smtClean="0"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         </a:t>
            </a:r>
            <a:r>
              <a:rPr lang="zh-CN" altLang="en-US" sz="1400" dirty="0" smtClean="0"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传真：</a:t>
            </a:r>
            <a:r>
              <a:rPr lang="en-US" altLang="zh-CN" sz="1400" dirty="0" smtClean="0"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010-82331961 </a:t>
            </a:r>
          </a:p>
          <a:p>
            <a:endParaRPr lang="en-US" altLang="zh-CN" sz="1400" dirty="0" smtClean="0">
              <a:latin typeface="Times New Roman" pitchFamily="18" charset="0"/>
              <a:ea typeface="幼圆" pitchFamily="49" charset="-122"/>
              <a:cs typeface="Times New Roman" pitchFamily="18" charset="0"/>
            </a:endParaRPr>
          </a:p>
          <a:p>
            <a:endParaRPr lang="en-US" altLang="zh-CN" sz="1400" dirty="0" smtClean="0">
              <a:latin typeface="Times New Roman" pitchFamily="18" charset="0"/>
              <a:ea typeface="幼圆" pitchFamily="49" charset="-122"/>
              <a:cs typeface="Times New Roman" pitchFamily="18" charset="0"/>
            </a:endParaRPr>
          </a:p>
          <a:p>
            <a:endParaRPr lang="en-US" altLang="zh-CN" sz="1400" dirty="0" smtClean="0">
              <a:latin typeface="Times New Roman" pitchFamily="18" charset="0"/>
              <a:ea typeface="幼圆" pitchFamily="49" charset="-122"/>
              <a:cs typeface="Times New Roman" pitchFamily="18" charset="0"/>
            </a:endParaRPr>
          </a:p>
          <a:p>
            <a:endParaRPr lang="en-US" altLang="zh-CN" sz="1400" dirty="0" smtClean="0">
              <a:latin typeface="Times New Roman" pitchFamily="18" charset="0"/>
              <a:ea typeface="幼圆" pitchFamily="49" charset="-122"/>
              <a:cs typeface="Times New Roman" pitchFamily="18" charset="0"/>
            </a:endParaRPr>
          </a:p>
          <a:p>
            <a:r>
              <a:rPr lang="zh-CN" altLang="en-US" sz="1400" dirty="0" smtClean="0">
                <a:solidFill>
                  <a:srgbClr val="C00000"/>
                </a:solidFill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西安</a:t>
            </a:r>
            <a:r>
              <a:rPr lang="zh-CN" altLang="en-US" sz="1400" dirty="0" smtClean="0"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 </a:t>
            </a:r>
            <a:br>
              <a:rPr lang="zh-CN" altLang="en-US" sz="1400" dirty="0" smtClean="0">
                <a:latin typeface="Times New Roman" pitchFamily="18" charset="0"/>
                <a:ea typeface="幼圆" pitchFamily="49" charset="-122"/>
                <a:cs typeface="Times New Roman" pitchFamily="18" charset="0"/>
              </a:rPr>
            </a:br>
            <a:r>
              <a:rPr lang="zh-CN" altLang="en-US" sz="1400" dirty="0" smtClean="0"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        电话：</a:t>
            </a:r>
            <a:r>
              <a:rPr lang="en-US" altLang="zh-CN" sz="1400" dirty="0" smtClean="0"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029-88130578</a:t>
            </a:r>
            <a:br>
              <a:rPr lang="en-US" altLang="zh-CN" sz="1400" dirty="0" smtClean="0">
                <a:latin typeface="Times New Roman" pitchFamily="18" charset="0"/>
                <a:ea typeface="幼圆" pitchFamily="49" charset="-122"/>
                <a:cs typeface="Times New Roman" pitchFamily="18" charset="0"/>
              </a:rPr>
            </a:br>
            <a:r>
              <a:rPr lang="en-US" altLang="zh-CN" sz="1400" dirty="0" smtClean="0"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        </a:t>
            </a:r>
            <a:r>
              <a:rPr lang="zh-CN" altLang="en-US" sz="1400" dirty="0" smtClean="0"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传真：</a:t>
            </a:r>
            <a:r>
              <a:rPr lang="en-US" altLang="zh-CN" sz="1400" dirty="0" smtClean="0"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029-88130578 </a:t>
            </a:r>
          </a:p>
          <a:p>
            <a:endParaRPr lang="en-US" altLang="zh-CN" sz="1400" dirty="0" smtClean="0">
              <a:latin typeface="Times New Roman" pitchFamily="18" charset="0"/>
              <a:ea typeface="幼圆" pitchFamily="49" charset="-122"/>
              <a:cs typeface="Times New Roman" pitchFamily="18" charset="0"/>
            </a:endParaRPr>
          </a:p>
          <a:p>
            <a:endParaRPr lang="en-US" altLang="zh-CN" sz="1400" dirty="0" smtClean="0">
              <a:latin typeface="Times New Roman" pitchFamily="18" charset="0"/>
              <a:ea typeface="幼圆" pitchFamily="49" charset="-122"/>
              <a:cs typeface="Times New Roman" pitchFamily="18" charset="0"/>
            </a:endParaRPr>
          </a:p>
          <a:p>
            <a:r>
              <a:rPr lang="zh-CN" altLang="en-US" sz="1400" dirty="0" smtClean="0">
                <a:solidFill>
                  <a:srgbClr val="C00000"/>
                </a:solidFill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广州</a:t>
            </a:r>
            <a:r>
              <a:rPr lang="zh-CN" altLang="en-US" sz="1400" dirty="0" smtClean="0"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/>
            </a:r>
            <a:br>
              <a:rPr lang="zh-CN" altLang="en-US" sz="1400" dirty="0" smtClean="0">
                <a:latin typeface="Times New Roman" pitchFamily="18" charset="0"/>
                <a:ea typeface="幼圆" pitchFamily="49" charset="-122"/>
                <a:cs typeface="Times New Roman" pitchFamily="18" charset="0"/>
              </a:rPr>
            </a:br>
            <a:r>
              <a:rPr lang="zh-CN" altLang="en-US" sz="1400" dirty="0" smtClean="0"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       电话：</a:t>
            </a:r>
            <a:r>
              <a:rPr lang="en-US" altLang="zh-CN" sz="1400" dirty="0" smtClean="0"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020-83274076</a:t>
            </a:r>
            <a:br>
              <a:rPr lang="en-US" altLang="zh-CN" sz="1400" dirty="0" smtClean="0">
                <a:latin typeface="Times New Roman" pitchFamily="18" charset="0"/>
                <a:ea typeface="幼圆" pitchFamily="49" charset="-122"/>
                <a:cs typeface="Times New Roman" pitchFamily="18" charset="0"/>
              </a:rPr>
            </a:br>
            <a:r>
              <a:rPr lang="en-US" altLang="zh-CN" sz="1400" dirty="0" smtClean="0"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       </a:t>
            </a:r>
            <a:r>
              <a:rPr lang="zh-CN" altLang="en-US" sz="1400" dirty="0" smtClean="0"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传真：</a:t>
            </a:r>
            <a:r>
              <a:rPr lang="en-US" altLang="zh-CN" sz="1400" dirty="0" smtClean="0"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020-83274078</a:t>
            </a:r>
          </a:p>
        </p:txBody>
      </p:sp>
    </p:spTree>
    <p:extLst>
      <p:ext uri="{BB962C8B-B14F-4D97-AF65-F5344CB8AC3E}">
        <p14:creationId xmlns:p14="http://schemas.microsoft.com/office/powerpoint/2010/main" val="35899483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AC0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 </a:t>
            </a:r>
            <a:r>
              <a:rPr lang="en-US" altLang="zh-CN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YOU !</a:t>
            </a:r>
          </a:p>
          <a:p>
            <a:pPr algn="ctr"/>
            <a:r>
              <a:rPr lang="en-US" altLang="zh-CN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AND QUESTIONS?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9730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89227" y="845227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A.M. </a:t>
            </a:r>
            <a:r>
              <a:rPr lang="zh-CN" altLang="en-US" dirty="0"/>
              <a:t>图灵</a:t>
            </a:r>
            <a:r>
              <a:rPr lang="zh-CN" altLang="en-US" dirty="0" smtClean="0"/>
              <a:t>奖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                        --</a:t>
            </a:r>
            <a:r>
              <a:rPr lang="zh-CN" altLang="en-US" sz="2700" dirty="0" smtClean="0"/>
              <a:t>计算机界的“诺贝尔奖”</a:t>
            </a:r>
            <a:endParaRPr lang="zh-CN" altLang="en-US" sz="2700" dirty="0"/>
          </a:p>
        </p:txBody>
      </p:sp>
      <p:grpSp>
        <p:nvGrpSpPr>
          <p:cNvPr id="9" name="组合 8"/>
          <p:cNvGrpSpPr/>
          <p:nvPr/>
        </p:nvGrpSpPr>
        <p:grpSpPr>
          <a:xfrm>
            <a:off x="4499992" y="2132856"/>
            <a:ext cx="4247882" cy="3684633"/>
            <a:chOff x="107504" y="2051721"/>
            <a:chExt cx="4247882" cy="368463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2051721"/>
              <a:ext cx="4162266" cy="260141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8503" y="4782247"/>
              <a:ext cx="423688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/>
                <a:t>艾伦</a:t>
              </a:r>
              <a:r>
                <a:rPr lang="en-US" altLang="zh-CN" sz="1400" dirty="0"/>
                <a:t>·</a:t>
              </a:r>
              <a:r>
                <a:rPr lang="zh-CN" altLang="en-US" sz="1400" dirty="0"/>
                <a:t>麦席森</a:t>
              </a:r>
              <a:r>
                <a:rPr lang="en-US" altLang="zh-CN" sz="1400" dirty="0"/>
                <a:t>·</a:t>
              </a:r>
              <a:r>
                <a:rPr lang="zh-CN" altLang="en-US" sz="1400" dirty="0"/>
                <a:t>图灵（</a:t>
              </a:r>
              <a:r>
                <a:rPr lang="en-US" altLang="zh-CN" sz="1400" dirty="0"/>
                <a:t>Alan </a:t>
              </a:r>
              <a:r>
                <a:rPr lang="en-US" altLang="zh-CN" sz="1400" dirty="0" err="1"/>
                <a:t>Mathison</a:t>
              </a:r>
              <a:r>
                <a:rPr lang="en-US" altLang="zh-CN" sz="1400" dirty="0"/>
                <a:t> Turing</a:t>
              </a:r>
              <a:r>
                <a:rPr lang="zh-CN" altLang="en-US" sz="1400" dirty="0"/>
                <a:t>，</a:t>
              </a:r>
              <a:r>
                <a:rPr lang="en-US" altLang="zh-CN" sz="1400" dirty="0" smtClean="0"/>
                <a:t>1912</a:t>
              </a:r>
              <a:r>
                <a:rPr lang="zh-CN" altLang="en-US" sz="1400" dirty="0" smtClean="0"/>
                <a:t>－</a:t>
              </a:r>
              <a:r>
                <a:rPr lang="en-US" altLang="zh-CN" sz="1400" dirty="0" smtClean="0"/>
                <a:t>1954</a:t>
              </a:r>
              <a:r>
                <a:rPr lang="zh-CN" altLang="en-US" sz="1400" dirty="0" smtClean="0"/>
                <a:t>），</a:t>
              </a:r>
              <a:r>
                <a:rPr lang="zh-CN" altLang="en-US" sz="1400" dirty="0"/>
                <a:t>英国数学家、逻辑学家，被称为</a:t>
              </a:r>
              <a:r>
                <a:rPr lang="zh-CN" altLang="en-US" sz="1400" b="1" dirty="0"/>
                <a:t>计算机之父，人工智能之父</a:t>
              </a:r>
              <a:r>
                <a:rPr lang="zh-CN" altLang="en-US" sz="1400" dirty="0" smtClean="0"/>
                <a:t>。</a:t>
              </a:r>
              <a:r>
                <a:rPr lang="en-US" altLang="zh-CN" sz="1400" dirty="0" smtClean="0"/>
                <a:t>ACM</a:t>
              </a:r>
              <a:r>
                <a:rPr lang="zh-CN" altLang="en-US" sz="1400" dirty="0" smtClean="0"/>
                <a:t>设立这个奖项就是为了纪念这位伟大的科学家。</a:t>
              </a:r>
              <a:endParaRPr lang="zh-CN" altLang="en-US" sz="1400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73016" y="2132856"/>
            <a:ext cx="3450618" cy="3792356"/>
            <a:chOff x="5064467" y="2212765"/>
            <a:chExt cx="3450618" cy="379235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467" y="2212765"/>
              <a:ext cx="3438786" cy="227932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文本框 6"/>
            <p:cNvSpPr txBox="1"/>
            <p:nvPr/>
          </p:nvSpPr>
          <p:spPr>
            <a:xfrm>
              <a:off x="5231003" y="4835570"/>
              <a:ext cx="328408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400" dirty="0">
                  <a:latin typeface="+mn-ea"/>
                </a:rPr>
                <a:t>图灵奖</a:t>
              </a:r>
              <a:r>
                <a:rPr lang="zh-CN" altLang="en-US" sz="1400" dirty="0" smtClean="0">
                  <a:latin typeface="+mn-ea"/>
                </a:rPr>
                <a:t>是</a:t>
              </a:r>
              <a:r>
                <a:rPr lang="en-US" altLang="zh-CN" sz="1400" dirty="0" smtClean="0">
                  <a:latin typeface="+mn-ea"/>
                </a:rPr>
                <a:t>ACM(</a:t>
              </a:r>
              <a:r>
                <a:rPr lang="zh-CN" altLang="en-US" sz="1400" dirty="0" smtClean="0">
                  <a:latin typeface="+mn-ea"/>
                </a:rPr>
                <a:t>美国计算机协会</a:t>
              </a:r>
              <a:r>
                <a:rPr lang="en-US" altLang="zh-CN" sz="1400" dirty="0" smtClean="0">
                  <a:latin typeface="+mn-ea"/>
                </a:rPr>
                <a:t>)</a:t>
              </a:r>
              <a:r>
                <a:rPr lang="zh-CN" altLang="en-US" sz="1400" dirty="0" smtClean="0">
                  <a:latin typeface="+mn-ea"/>
                </a:rPr>
                <a:t>于</a:t>
              </a:r>
              <a:r>
                <a:rPr lang="en-US" altLang="zh-CN" sz="1400" dirty="0">
                  <a:latin typeface="+mn-ea"/>
                </a:rPr>
                <a:t>1966</a:t>
              </a:r>
              <a:r>
                <a:rPr lang="zh-CN" altLang="en-US" sz="1400" dirty="0">
                  <a:latin typeface="+mn-ea"/>
                </a:rPr>
                <a:t>年</a:t>
              </a:r>
              <a:r>
                <a:rPr lang="zh-CN" altLang="en-US" sz="1400" dirty="0" smtClean="0">
                  <a:latin typeface="+mn-ea"/>
                </a:rPr>
                <a:t>设立</a:t>
              </a:r>
              <a:r>
                <a:rPr lang="en-US" altLang="zh-CN" sz="1400" dirty="0" smtClean="0">
                  <a:latin typeface="+mn-ea"/>
                </a:rPr>
                <a:t>,</a:t>
              </a:r>
              <a:r>
                <a:rPr lang="zh-CN" altLang="en-US" sz="1400" dirty="0">
                  <a:latin typeface="+mn-ea"/>
                </a:rPr>
                <a:t>对获奖者的要求极高，评奖程序极严</a:t>
              </a:r>
              <a:r>
                <a:rPr lang="zh-CN" altLang="en-US" sz="1400" dirty="0" smtClean="0">
                  <a:latin typeface="+mn-ea"/>
                </a:rPr>
                <a:t>，只授予对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+mn-ea"/>
                </a:rPr>
                <a:t>计算机</a:t>
              </a:r>
              <a:r>
                <a:rPr lang="zh-CN" altLang="en-US" sz="1400" dirty="0">
                  <a:solidFill>
                    <a:srgbClr val="000000"/>
                  </a:solidFill>
                  <a:latin typeface="+mn-ea"/>
                </a:rPr>
                <a:t>领域带来深远影响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+mn-ea"/>
                </a:rPr>
                <a:t>的科学家。</a:t>
              </a:r>
              <a:endParaRPr lang="zh-CN" altLang="en-US" sz="1400" dirty="0">
                <a:solidFill>
                  <a:srgbClr val="000000"/>
                </a:solidFill>
                <a:latin typeface="+mn-ea"/>
              </a:endParaRPr>
            </a:p>
            <a:p>
              <a:pPr algn="just"/>
              <a:r>
                <a:rPr lang="en-US" altLang="zh-CN" sz="1400" dirty="0" smtClean="0"/>
                <a:t>.</a:t>
              </a:r>
              <a:endParaRPr lang="zh-CN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0992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89248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ACM</a:t>
            </a:r>
            <a:r>
              <a:rPr lang="zh-CN" altLang="en-US" dirty="0"/>
              <a:t>程序设计</a:t>
            </a:r>
            <a:r>
              <a:rPr lang="zh-CN" altLang="en-US" dirty="0" smtClean="0"/>
              <a:t>大赛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700" dirty="0" smtClean="0"/>
              <a:t>                                    --</a:t>
            </a:r>
            <a:r>
              <a:rPr lang="zh-CN" altLang="en-US" sz="2700" dirty="0"/>
              <a:t>“程序设计的奥林匹克”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5979"/>
            <a:ext cx="2376264" cy="23330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3419872" y="2348880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ACM</a:t>
            </a:r>
            <a:r>
              <a:rPr lang="zh-CN" altLang="en-US" dirty="0"/>
              <a:t>程序设计大赛是大学级别最高的脑力</a:t>
            </a:r>
            <a:r>
              <a:rPr lang="zh-CN" altLang="en-US" dirty="0" smtClean="0"/>
              <a:t>竞赛。大赛</a:t>
            </a:r>
            <a:r>
              <a:rPr lang="zh-CN" altLang="en-US" dirty="0"/>
              <a:t>至今已有近</a:t>
            </a:r>
            <a:r>
              <a:rPr lang="en-US" altLang="zh-CN" dirty="0"/>
              <a:t>40</a:t>
            </a:r>
            <a:r>
              <a:rPr lang="zh-CN" altLang="en-US" dirty="0"/>
              <a:t>年的历史，是世界范围内历史最悠久、规模最大的程序设计竞赛。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746" y="4077072"/>
            <a:ext cx="4020138" cy="26800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矩形 10"/>
          <p:cNvSpPr/>
          <p:nvPr/>
        </p:nvSpPr>
        <p:spPr>
          <a:xfrm>
            <a:off x="368348" y="475539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600" dirty="0" smtClean="0"/>
              <a:t>比赛</a:t>
            </a:r>
            <a:r>
              <a:rPr lang="zh-CN" altLang="en-US" sz="1600" dirty="0"/>
              <a:t>对参赛学生的逻辑分析能力、策略制定和脑力方面具有极大的挑战性。大赛提倡在压力较大的情况下，培养学生的创造力、团队</a:t>
            </a:r>
            <a:r>
              <a:rPr lang="zh-CN" altLang="en-US" sz="1600" dirty="0" smtClean="0"/>
              <a:t>合作精神</a:t>
            </a:r>
            <a:r>
              <a:rPr lang="zh-CN" altLang="en-US" sz="1600" dirty="0"/>
              <a:t>以解决竞赛的问题，从而挑选和发掘世界上最优秀的程序设计人才。</a:t>
            </a:r>
          </a:p>
        </p:txBody>
      </p:sp>
    </p:spTree>
    <p:extLst>
      <p:ext uri="{BB962C8B-B14F-4D97-AF65-F5344CB8AC3E}">
        <p14:creationId xmlns:p14="http://schemas.microsoft.com/office/powerpoint/2010/main" val="53361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231187" y="1075433"/>
            <a:ext cx="5904656" cy="1143000"/>
          </a:xfrm>
        </p:spPr>
        <p:txBody>
          <a:bodyPr>
            <a:no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关于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ACM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出版社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3937214" y="1988841"/>
            <a:ext cx="459522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ACM</a:t>
            </a:r>
            <a:r>
              <a:rPr lang="zh-CN" altLang="zh-CN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（</a:t>
            </a:r>
            <a:r>
              <a:rPr lang="en-US" altLang="zh-CN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Association for Computing Machinery</a:t>
            </a:r>
            <a:r>
              <a:rPr lang="zh-CN" altLang="zh-CN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）</a:t>
            </a:r>
            <a:endParaRPr lang="en-US" altLang="zh-CN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en-US" altLang="zh-CN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美国计算机学会</a:t>
            </a: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创立于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1947</a:t>
            </a: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年， 是全球历史最悠久和最大的计算机教育科研机构。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Font typeface="Wingdings" pitchFamily="2" charset="2"/>
              <a:buChar char="n"/>
            </a:pP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目前拥有会员</a:t>
            </a:r>
            <a:r>
              <a:rPr lang="en-US" altLang="zh-CN" sz="1400" dirty="0" smtClean="0">
                <a:solidFill>
                  <a:srgbClr val="C00000"/>
                </a:solidFill>
              </a:rPr>
              <a:t>10</a:t>
            </a:r>
            <a:r>
              <a:rPr lang="zh-CN" altLang="en-US" sz="1400" dirty="0" smtClean="0">
                <a:solidFill>
                  <a:srgbClr val="C00000"/>
                </a:solidFill>
              </a:rPr>
              <a:t>万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多名，遍布全球</a:t>
            </a:r>
            <a:r>
              <a:rPr lang="en-US" altLang="zh-CN" sz="1400" dirty="0">
                <a:solidFill>
                  <a:srgbClr val="C00000"/>
                </a:solidFill>
              </a:rPr>
              <a:t>100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多个国家。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n-US" altLang="zh-CN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Journals&amp;Transcations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出版计算机领域最权威和前瞻的文献。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Font typeface="Wingdings" pitchFamily="2" charset="2"/>
              <a:buChar char="n"/>
            </a:pP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Conference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--</a:t>
            </a: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每年主办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</a:t>
            </a: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多场会议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，每场会议都会出版相关会议录。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Font typeface="Wingdings" pitchFamily="2" charset="2"/>
              <a:buChar char="n"/>
            </a:pPr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Special Interest Groups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--  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根据计算机领域的每项专业设有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37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个特别兴趣组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(SIGs)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，针对其不同的研究方向有相应的出版物</a:t>
            </a:r>
            <a:r>
              <a:rPr lang="zh-CN" altLang="en-US" sz="1400" dirty="0" smtClean="0"/>
              <a:t>。</a:t>
            </a:r>
            <a:endParaRPr lang="en-US" altLang="zh-CN" sz="1400" dirty="0" smtClean="0"/>
          </a:p>
          <a:p>
            <a:endParaRPr lang="en-US" altLang="zh-CN" dirty="0" smtClean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239"/>
            <a:ext cx="3726406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3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-4763" y="1466850"/>
            <a:ext cx="9148763" cy="3340100"/>
          </a:xfrm>
          <a:prstGeom prst="rect">
            <a:avLst/>
          </a:prstGeom>
          <a:solidFill>
            <a:srgbClr val="3B568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2066925" cy="1905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419872" y="2587397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aseline="-25000" dirty="0" smtClean="0">
                <a:solidFill>
                  <a:schemeClr val="bg1"/>
                </a:solidFill>
              </a:rPr>
              <a:t>ACM DL </a:t>
            </a:r>
            <a:r>
              <a:rPr lang="zh-CN" altLang="en-US" sz="6000" baseline="-25000" dirty="0" smtClean="0">
                <a:solidFill>
                  <a:schemeClr val="bg1"/>
                </a:solidFill>
              </a:rPr>
              <a:t>内容介绍</a:t>
            </a:r>
            <a:endParaRPr lang="zh-CN" altLang="en-US" sz="60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39741" y="704997"/>
            <a:ext cx="8229600" cy="11024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700" dirty="0"/>
              <a:t>1999</a:t>
            </a:r>
            <a:r>
              <a:rPr lang="zh-CN" altLang="zh-CN" sz="2700" dirty="0"/>
              <a:t>年开始提供在线数据库</a:t>
            </a:r>
            <a:r>
              <a:rPr lang="zh-CN" altLang="zh-CN" sz="2700" dirty="0" smtClean="0"/>
              <a:t>服务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圆角矩形 10"/>
          <p:cNvSpPr/>
          <p:nvPr/>
        </p:nvSpPr>
        <p:spPr>
          <a:xfrm>
            <a:off x="4572000" y="2474823"/>
            <a:ext cx="1182541" cy="4440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9352" tIns="149352" rIns="149352" bIns="149352" numCol="1" spcCol="1270" anchor="ctr" anchorCtr="0">
            <a:noAutofit/>
          </a:bodyPr>
          <a:lstStyle/>
          <a:p>
            <a:pPr lvl="0" algn="ctr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/>
              <a:t>37</a:t>
            </a:r>
            <a:r>
              <a:rPr lang="zh-CN" sz="2100" kern="1200" dirty="0" smtClean="0"/>
              <a:t>种</a:t>
            </a:r>
            <a:r>
              <a:rPr lang="en-US" sz="2100" kern="1200" dirty="0" smtClean="0"/>
              <a:t>SIG</a:t>
            </a:r>
            <a:r>
              <a:rPr lang="zh-CN" sz="2100" kern="1200" dirty="0" smtClean="0"/>
              <a:t>时事通讯</a:t>
            </a:r>
            <a:endParaRPr lang="zh-CN" sz="2100" kern="1200" dirty="0"/>
          </a:p>
        </p:txBody>
      </p:sp>
      <p:graphicFrame>
        <p:nvGraphicFramePr>
          <p:cNvPr id="43" name="图示 42"/>
          <p:cNvGraphicFramePr/>
          <p:nvPr>
            <p:extLst>
              <p:ext uri="{D42A27DB-BD31-4B8C-83A1-F6EECF244321}">
                <p14:modId xmlns:p14="http://schemas.microsoft.com/office/powerpoint/2010/main" val="177752049"/>
              </p:ext>
            </p:extLst>
          </p:nvPr>
        </p:nvGraphicFramePr>
        <p:xfrm>
          <a:off x="457199" y="1628800"/>
          <a:ext cx="8412410" cy="471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图片 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967401"/>
            <a:ext cx="2165792" cy="58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-4763" y="1466850"/>
            <a:ext cx="9148763" cy="3340100"/>
          </a:xfrm>
          <a:prstGeom prst="rect">
            <a:avLst/>
          </a:prstGeom>
          <a:solidFill>
            <a:srgbClr val="3B568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19872" y="2587397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aseline="-25000" dirty="0" smtClean="0">
                <a:solidFill>
                  <a:schemeClr val="bg1"/>
                </a:solidFill>
              </a:rPr>
              <a:t>ACM DL </a:t>
            </a:r>
            <a:r>
              <a:rPr lang="zh-CN" altLang="en-US" sz="6000" baseline="-25000" dirty="0" smtClean="0">
                <a:solidFill>
                  <a:schemeClr val="bg1"/>
                </a:solidFill>
              </a:rPr>
              <a:t>内容品质</a:t>
            </a:r>
            <a:endParaRPr lang="zh-CN" altLang="en-US" sz="6000" baseline="-250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90" y="2246312"/>
            <a:ext cx="19431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2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2311</TotalTime>
  <Words>1875</Words>
  <Application>Microsoft Office PowerPoint</Application>
  <PresentationFormat>全屏显示(4:3)</PresentationFormat>
  <Paragraphs>254</Paragraphs>
  <Slides>35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5" baseType="lpstr">
      <vt:lpstr>Microsoft Yahei</vt:lpstr>
      <vt:lpstr>黑体</vt:lpstr>
      <vt:lpstr>宋体</vt:lpstr>
      <vt:lpstr>微软雅黑</vt:lpstr>
      <vt:lpstr>幼圆</vt:lpstr>
      <vt:lpstr>Arial</vt:lpstr>
      <vt:lpstr>Calibri</vt:lpstr>
      <vt:lpstr>Times New Roman</vt:lpstr>
      <vt:lpstr>Wingdings</vt:lpstr>
      <vt:lpstr>Office 主题</vt:lpstr>
      <vt:lpstr>PowerPoint 演示文稿</vt:lpstr>
      <vt:lpstr>Contents</vt:lpstr>
      <vt:lpstr>PowerPoint 演示文稿</vt:lpstr>
      <vt:lpstr>A.M. 图灵奖                                 --计算机界的“诺贝尔奖”</vt:lpstr>
      <vt:lpstr>ACM程序设计大赛                                     --“程序设计的奥林匹克”</vt:lpstr>
      <vt:lpstr>关于ACM出版社</vt:lpstr>
      <vt:lpstr>PowerPoint 演示文稿</vt:lpstr>
      <vt:lpstr>1999年开始提供在线数据库服务</vt:lpstr>
      <vt:lpstr>PowerPoint 演示文稿</vt:lpstr>
      <vt:lpstr>3. 1 ACM期刊被JCR收录概况</vt:lpstr>
      <vt:lpstr>PowerPoint 演示文稿</vt:lpstr>
      <vt:lpstr>PowerPoint 演示文稿</vt:lpstr>
      <vt:lpstr>PowerPoint 演示文稿</vt:lpstr>
      <vt:lpstr>PowerPoint 演示文稿</vt:lpstr>
      <vt:lpstr>3.5 ACM 会议录</vt:lpstr>
      <vt:lpstr>PowerPoint 演示文稿</vt:lpstr>
      <vt:lpstr>SIG newsletter</vt:lpstr>
      <vt:lpstr>PowerPoint 演示文稿</vt:lpstr>
      <vt:lpstr>登陆 http://dl.acm.org/</vt:lpstr>
      <vt:lpstr>PowerPoint 演示文稿</vt:lpstr>
      <vt:lpstr>PDF直接浏览、下载、打印</vt:lpstr>
      <vt:lpstr>PowerPoint 演示文稿</vt:lpstr>
      <vt:lpstr>ACM”在线计算机文献指南数据库”检索结果 </vt:lpstr>
      <vt:lpstr>搜索结果按出版物分类</vt:lpstr>
      <vt:lpstr>搜索结果按兴趣小组赞助方分类</vt:lpstr>
      <vt:lpstr>ACMDL高级检索界面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Angela-Shi</dc:creator>
  <cp:lastModifiedBy>Jenny Shi</cp:lastModifiedBy>
  <cp:revision>200</cp:revision>
  <dcterms:created xsi:type="dcterms:W3CDTF">2013-09-26T05:56:51Z</dcterms:created>
  <dcterms:modified xsi:type="dcterms:W3CDTF">2017-11-17T09:13:46Z</dcterms:modified>
</cp:coreProperties>
</file>