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32" r:id="rId4"/>
    <p:sldId id="258" r:id="rId5"/>
    <p:sldId id="259" r:id="rId6"/>
    <p:sldId id="305" r:id="rId7"/>
    <p:sldId id="318" r:id="rId8"/>
    <p:sldId id="263" r:id="rId9"/>
    <p:sldId id="262" r:id="rId10"/>
    <p:sldId id="304" r:id="rId11"/>
    <p:sldId id="306" r:id="rId12"/>
    <p:sldId id="260" r:id="rId13"/>
    <p:sldId id="331" r:id="rId14"/>
    <p:sldId id="307" r:id="rId15"/>
    <p:sldId id="333" r:id="rId16"/>
    <p:sldId id="265" r:id="rId17"/>
    <p:sldId id="266" r:id="rId18"/>
    <p:sldId id="267" r:id="rId19"/>
    <p:sldId id="320" r:id="rId20"/>
    <p:sldId id="268" r:id="rId21"/>
    <p:sldId id="308" r:id="rId22"/>
    <p:sldId id="269" r:id="rId23"/>
    <p:sldId id="270" r:id="rId24"/>
    <p:sldId id="271" r:id="rId25"/>
    <p:sldId id="272" r:id="rId26"/>
    <p:sldId id="334" r:id="rId27"/>
    <p:sldId id="273" r:id="rId28"/>
    <p:sldId id="274" r:id="rId29"/>
    <p:sldId id="275" r:id="rId30"/>
    <p:sldId id="276" r:id="rId31"/>
    <p:sldId id="277" r:id="rId32"/>
    <p:sldId id="278" r:id="rId33"/>
    <p:sldId id="335" r:id="rId34"/>
    <p:sldId id="279" r:id="rId35"/>
    <p:sldId id="280" r:id="rId36"/>
    <p:sldId id="313" r:id="rId37"/>
    <p:sldId id="281" r:id="rId38"/>
    <p:sldId id="282" r:id="rId39"/>
    <p:sldId id="283" r:id="rId40"/>
    <p:sldId id="336" r:id="rId41"/>
    <p:sldId id="284" r:id="rId42"/>
    <p:sldId id="285" r:id="rId43"/>
    <p:sldId id="286" r:id="rId44"/>
    <p:sldId id="287" r:id="rId45"/>
    <p:sldId id="288" r:id="rId46"/>
    <p:sldId id="337" r:id="rId47"/>
    <p:sldId id="289" r:id="rId48"/>
    <p:sldId id="290" r:id="rId49"/>
    <p:sldId id="317" r:id="rId50"/>
    <p:sldId id="291" r:id="rId51"/>
    <p:sldId id="292" r:id="rId52"/>
    <p:sldId id="293" r:id="rId53"/>
    <p:sldId id="338" r:id="rId54"/>
    <p:sldId id="294" r:id="rId55"/>
    <p:sldId id="319" r:id="rId56"/>
    <p:sldId id="295" r:id="rId57"/>
    <p:sldId id="296" r:id="rId58"/>
    <p:sldId id="297" r:id="rId59"/>
    <p:sldId id="298" r:id="rId60"/>
    <p:sldId id="299" r:id="rId61"/>
    <p:sldId id="300" r:id="rId62"/>
    <p:sldId id="339" r:id="rId63"/>
    <p:sldId id="301" r:id="rId64"/>
    <p:sldId id="327" r:id="rId65"/>
    <p:sldId id="302" r:id="rId66"/>
    <p:sldId id="340" r:id="rId67"/>
    <p:sldId id="325" r:id="rId68"/>
    <p:sldId id="322" r:id="rId69"/>
    <p:sldId id="328" r:id="rId70"/>
    <p:sldId id="329" r:id="rId71"/>
  </p:sldIdLst>
  <p:sldSz cx="10693400" cy="7562850"/>
  <p:notesSz cx="10693400" cy="75628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91" autoAdjust="0"/>
  </p:normalViewPr>
  <p:slideViewPr>
    <p:cSldViewPr showGuides="1">
      <p:cViewPr varScale="1">
        <p:scale>
          <a:sx n="58" d="100"/>
          <a:sy n="58" d="100"/>
        </p:scale>
        <p:origin x="1236" y="52"/>
      </p:cViewPr>
      <p:guideLst>
        <p:guide orient="horz" pos="2880"/>
        <p:guide pos="21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1548" y="2773046"/>
            <a:ext cx="7718861" cy="2495345"/>
          </a:xfrm>
        </p:spPr>
        <p:txBody>
          <a:bodyPr anchor="b">
            <a:normAutofit/>
          </a:bodyPr>
          <a:lstStyle>
            <a:lvl1pPr>
              <a:defRPr sz="59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1548" y="5268389"/>
            <a:ext cx="7718861" cy="12420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4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5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7093" y="4765277"/>
            <a:ext cx="1631928" cy="86213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5066" y="4995078"/>
            <a:ext cx="684099" cy="402652"/>
          </a:xfrm>
        </p:spPr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7" y="672254"/>
            <a:ext cx="7708960" cy="3437402"/>
          </a:xfrm>
        </p:spPr>
        <p:txBody>
          <a:bodyPr anchor="ctr">
            <a:normAutofit/>
          </a:bodyPr>
          <a:lstStyle>
            <a:lvl1pPr algn="l">
              <a:defRPr sz="5295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1547" y="4801545"/>
            <a:ext cx="7708960" cy="1715772"/>
          </a:xfrm>
        </p:spPr>
        <p:txBody>
          <a:bodyPr anchor="ctr">
            <a:normAutofit/>
          </a:bodyPr>
          <a:lstStyle>
            <a:lvl1pPr marL="0" indent="0" algn="l">
              <a:buNone/>
              <a:defRPr sz="198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419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3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3pPr>
            <a:lvl4pPr marL="151257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4pPr>
            <a:lvl5pPr marL="201676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5pPr>
            <a:lvl6pPr marL="252095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6pPr>
            <a:lvl7pPr marL="302514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7pPr>
            <a:lvl8pPr marL="352933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8pPr>
            <a:lvl9pPr marL="403352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3491976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853" y="3577566"/>
            <a:ext cx="684099" cy="402652"/>
          </a:xfrm>
        </p:spPr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889" y="672254"/>
            <a:ext cx="7144823" cy="3193203"/>
          </a:xfrm>
        </p:spPr>
        <p:txBody>
          <a:bodyPr anchor="ctr">
            <a:normAutofit/>
          </a:bodyPr>
          <a:lstStyle>
            <a:lvl1pPr algn="l">
              <a:defRPr sz="5295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25345" y="3865457"/>
            <a:ext cx="6611908" cy="42015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4190" indent="0">
              <a:buFontTx/>
              <a:buNone/>
              <a:defRPr/>
            </a:lvl2pPr>
            <a:lvl3pPr marL="1008380" indent="0">
              <a:buFontTx/>
              <a:buNone/>
              <a:defRPr/>
            </a:lvl3pPr>
            <a:lvl4pPr marL="1512570" indent="0">
              <a:buFontTx/>
              <a:buNone/>
              <a:defRPr/>
            </a:lvl4pPr>
            <a:lvl5pPr marL="201676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1547" y="4801545"/>
            <a:ext cx="7708960" cy="1715772"/>
          </a:xfrm>
        </p:spPr>
        <p:txBody>
          <a:bodyPr anchor="ctr">
            <a:normAutofit/>
          </a:bodyPr>
          <a:lstStyle>
            <a:lvl1pPr marL="0" indent="0" algn="l">
              <a:buNone/>
              <a:defRPr sz="198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419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3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3pPr>
            <a:lvl4pPr marL="151257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4pPr>
            <a:lvl5pPr marL="201676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5pPr>
            <a:lvl6pPr marL="252095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6pPr>
            <a:lvl7pPr marL="302514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7pPr>
            <a:lvl8pPr marL="352933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8pPr>
            <a:lvl9pPr marL="403352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68" y="3491976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853" y="3577566"/>
            <a:ext cx="684099" cy="402652"/>
          </a:xfrm>
        </p:spPr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  <p:sp>
        <p:nvSpPr>
          <p:cNvPr id="14" name="TextBox 13"/>
          <p:cNvSpPr txBox="1"/>
          <p:nvPr/>
        </p:nvSpPr>
        <p:spPr>
          <a:xfrm>
            <a:off x="2114726" y="714606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/>
            <a:r>
              <a:rPr lang="en-US" sz="882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82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53816" y="3203907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/>
            <a:r>
              <a:rPr lang="en-US" sz="882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82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7" y="2689015"/>
            <a:ext cx="7708960" cy="3004899"/>
          </a:xfrm>
        </p:spPr>
        <p:txBody>
          <a:bodyPr anchor="b">
            <a:normAutofit/>
          </a:bodyPr>
          <a:lstStyle>
            <a:lvl1pPr algn="l">
              <a:defRPr sz="5295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1547" y="5714153"/>
            <a:ext cx="7708960" cy="80461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8" y="5415367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7853" y="5495239"/>
            <a:ext cx="684099" cy="402652"/>
          </a:xfrm>
        </p:spPr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58889" y="672254"/>
            <a:ext cx="7144823" cy="3193203"/>
          </a:xfrm>
        </p:spPr>
        <p:txBody>
          <a:bodyPr anchor="ctr">
            <a:normAutofit/>
          </a:bodyPr>
          <a:lstStyle>
            <a:lvl1pPr algn="l">
              <a:defRPr sz="5295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71546" y="4789805"/>
            <a:ext cx="7821586" cy="9243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5">
                <a:solidFill>
                  <a:schemeClr val="accent1"/>
                </a:solidFill>
              </a:defRPr>
            </a:lvl1pPr>
            <a:lvl2pPr marL="504190" indent="0">
              <a:buFontTx/>
              <a:buNone/>
              <a:defRPr/>
            </a:lvl2pPr>
            <a:lvl3pPr marL="1008380" indent="0">
              <a:buFontTx/>
              <a:buNone/>
              <a:defRPr/>
            </a:lvl3pPr>
            <a:lvl4pPr marL="1512570" indent="0">
              <a:buFontTx/>
              <a:buNone/>
              <a:defRPr/>
            </a:lvl4pPr>
            <a:lvl5pPr marL="201676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1546" y="5714153"/>
            <a:ext cx="7821586" cy="80461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68" y="5415367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7853" y="5495239"/>
            <a:ext cx="684099" cy="402652"/>
          </a:xfrm>
        </p:spPr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  <p:sp>
        <p:nvSpPr>
          <p:cNvPr id="11" name="TextBox 10"/>
          <p:cNvSpPr txBox="1"/>
          <p:nvPr/>
        </p:nvSpPr>
        <p:spPr>
          <a:xfrm>
            <a:off x="2114726" y="714606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/>
            <a:r>
              <a:rPr lang="en-US" sz="882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82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53816" y="3203907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/>
            <a:r>
              <a:rPr lang="en-US" sz="882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82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8" y="691891"/>
            <a:ext cx="7708959" cy="3176022"/>
          </a:xfrm>
        </p:spPr>
        <p:txBody>
          <a:bodyPr anchor="ctr">
            <a:normAutofit/>
          </a:bodyPr>
          <a:lstStyle>
            <a:lvl1pPr algn="l">
              <a:defRPr sz="5295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71547" y="4789805"/>
            <a:ext cx="7708960" cy="9243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5">
                <a:solidFill>
                  <a:schemeClr val="accent1"/>
                </a:solidFill>
              </a:defRPr>
            </a:lvl1pPr>
            <a:lvl2pPr marL="504190" indent="0">
              <a:buFontTx/>
              <a:buNone/>
              <a:defRPr/>
            </a:lvl2pPr>
            <a:lvl3pPr marL="1008380" indent="0">
              <a:buFontTx/>
              <a:buNone/>
              <a:defRPr/>
            </a:lvl3pPr>
            <a:lvl4pPr marL="1512570" indent="0">
              <a:buFontTx/>
              <a:buNone/>
              <a:defRPr/>
            </a:lvl4pPr>
            <a:lvl5pPr marL="201676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1547" y="5714153"/>
            <a:ext cx="7708960" cy="80461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5415367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7853" y="5495239"/>
            <a:ext cx="684099" cy="402652"/>
          </a:xfrm>
        </p:spPr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784289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44065" y="691890"/>
            <a:ext cx="1936754" cy="5826876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1548" y="691890"/>
            <a:ext cx="5515507" cy="582687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784289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05" y="688255"/>
            <a:ext cx="7705702" cy="141253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1547" y="2352886"/>
            <a:ext cx="7708960" cy="41658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784289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7" y="2287781"/>
            <a:ext cx="7708960" cy="1619760"/>
          </a:xfrm>
        </p:spPr>
        <p:txBody>
          <a:bodyPr anchor="b"/>
          <a:lstStyle>
            <a:lvl1pPr algn="l">
              <a:defRPr sz="441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1547" y="3949488"/>
            <a:ext cx="7708960" cy="948830"/>
          </a:xfrm>
        </p:spPr>
        <p:txBody>
          <a:bodyPr anchor="t"/>
          <a:lstStyle>
            <a:lvl1pPr marL="0" indent="0" algn="l">
              <a:buNone/>
              <a:defRPr sz="220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419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3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3pPr>
            <a:lvl4pPr marL="151257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4pPr>
            <a:lvl5pPr marL="201676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5pPr>
            <a:lvl6pPr marL="252095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6pPr>
            <a:lvl7pPr marL="302514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7pPr>
            <a:lvl8pPr marL="352933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8pPr>
            <a:lvl9pPr marL="4033520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8" y="3491976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853" y="3577566"/>
            <a:ext cx="684099" cy="402652"/>
          </a:xfrm>
        </p:spPr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1548" y="2356312"/>
            <a:ext cx="3739335" cy="415460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1684" y="2356312"/>
            <a:ext cx="3738823" cy="415460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68" y="784289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853" y="868750"/>
            <a:ext cx="684099" cy="402652"/>
          </a:xfrm>
        </p:spPr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9203" y="2455474"/>
            <a:ext cx="3361680" cy="635489"/>
          </a:xfrm>
        </p:spPr>
        <p:txBody>
          <a:bodyPr anchor="b">
            <a:noAutofit/>
          </a:bodyPr>
          <a:lstStyle>
            <a:lvl1pPr marL="0" indent="0">
              <a:buNone/>
              <a:defRPr sz="2645" b="0"/>
            </a:lvl1pPr>
            <a:lvl2pPr marL="504190" indent="0">
              <a:buNone/>
              <a:defRPr sz="2205" b="1"/>
            </a:lvl2pPr>
            <a:lvl3pPr marL="1008380" indent="0">
              <a:buNone/>
              <a:defRPr sz="1985" b="1"/>
            </a:lvl3pPr>
            <a:lvl4pPr marL="1512570" indent="0">
              <a:buNone/>
              <a:defRPr sz="1765" b="1"/>
            </a:lvl4pPr>
            <a:lvl5pPr marL="2016760" indent="0">
              <a:buNone/>
              <a:defRPr sz="1765" b="1"/>
            </a:lvl5pPr>
            <a:lvl6pPr marL="2520950" indent="0">
              <a:buNone/>
              <a:defRPr sz="1765" b="1"/>
            </a:lvl6pPr>
            <a:lvl7pPr marL="3025140" indent="0">
              <a:buNone/>
              <a:defRPr sz="1765" b="1"/>
            </a:lvl7pPr>
            <a:lvl8pPr marL="3529330" indent="0">
              <a:buNone/>
              <a:defRPr sz="1765" b="1"/>
            </a:lvl8pPr>
            <a:lvl9pPr marL="4033520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71546" y="3090963"/>
            <a:ext cx="3739336" cy="342490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14559" y="2451914"/>
            <a:ext cx="3360093" cy="635489"/>
          </a:xfrm>
        </p:spPr>
        <p:txBody>
          <a:bodyPr anchor="b">
            <a:noAutofit/>
          </a:bodyPr>
          <a:lstStyle>
            <a:lvl1pPr marL="0" indent="0">
              <a:buNone/>
              <a:defRPr sz="2645" b="0"/>
            </a:lvl1pPr>
            <a:lvl2pPr marL="504190" indent="0">
              <a:buNone/>
              <a:defRPr sz="2205" b="1"/>
            </a:lvl2pPr>
            <a:lvl3pPr marL="1008380" indent="0">
              <a:buNone/>
              <a:defRPr sz="1985" b="1"/>
            </a:lvl3pPr>
            <a:lvl4pPr marL="1512570" indent="0">
              <a:buNone/>
              <a:defRPr sz="1765" b="1"/>
            </a:lvl4pPr>
            <a:lvl5pPr marL="2016760" indent="0">
              <a:buNone/>
              <a:defRPr sz="1765" b="1"/>
            </a:lvl5pPr>
            <a:lvl6pPr marL="2520950" indent="0">
              <a:buNone/>
              <a:defRPr sz="1765" b="1"/>
            </a:lvl6pPr>
            <a:lvl7pPr marL="3025140" indent="0">
              <a:buNone/>
              <a:defRPr sz="1765" b="1"/>
            </a:lvl7pPr>
            <a:lvl8pPr marL="3529330" indent="0">
              <a:buNone/>
              <a:defRPr sz="1765" b="1"/>
            </a:lvl8pPr>
            <a:lvl9pPr marL="4033520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7483" y="3087404"/>
            <a:ext cx="3737170" cy="342490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8" y="784289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853" y="868750"/>
            <a:ext cx="684099" cy="402652"/>
          </a:xfrm>
        </p:spPr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04" y="688255"/>
            <a:ext cx="7705703" cy="141253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68" y="784289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68" y="784289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7" y="491936"/>
            <a:ext cx="3075152" cy="1076655"/>
          </a:xfrm>
        </p:spPr>
        <p:txBody>
          <a:bodyPr anchor="b"/>
          <a:lstStyle>
            <a:lvl1pPr algn="l">
              <a:defRPr sz="2205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7253" y="491938"/>
            <a:ext cx="4433254" cy="5971501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1547" y="1762915"/>
            <a:ext cx="3075152" cy="4700520"/>
          </a:xfrm>
        </p:spPr>
        <p:txBody>
          <a:bodyPr/>
          <a:lstStyle>
            <a:lvl1pPr marL="0" indent="0">
              <a:buNone/>
              <a:defRPr sz="1545"/>
            </a:lvl1pPr>
            <a:lvl2pPr marL="504190" indent="0">
              <a:buNone/>
              <a:defRPr sz="1325"/>
            </a:lvl2pPr>
            <a:lvl3pPr marL="1008380" indent="0">
              <a:buNone/>
              <a:defRPr sz="1105"/>
            </a:lvl3pPr>
            <a:lvl4pPr marL="1512570" indent="0">
              <a:buNone/>
              <a:defRPr sz="995"/>
            </a:lvl4pPr>
            <a:lvl5pPr marL="2016760" indent="0">
              <a:buNone/>
              <a:defRPr sz="995"/>
            </a:lvl5pPr>
            <a:lvl6pPr marL="2520950" indent="0">
              <a:buNone/>
              <a:defRPr sz="995"/>
            </a:lvl6pPr>
            <a:lvl7pPr marL="3025140" indent="0">
              <a:buNone/>
              <a:defRPr sz="995"/>
            </a:lvl7pPr>
            <a:lvl8pPr marL="3529330" indent="0">
              <a:buNone/>
              <a:defRPr sz="995"/>
            </a:lvl8pPr>
            <a:lvl9pPr marL="4033520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784289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7" y="5293995"/>
            <a:ext cx="7708960" cy="624986"/>
          </a:xfrm>
        </p:spPr>
        <p:txBody>
          <a:bodyPr anchor="b">
            <a:normAutofit/>
          </a:bodyPr>
          <a:lstStyle>
            <a:lvl1pPr algn="l">
              <a:defRPr sz="2645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71547" y="700225"/>
            <a:ext cx="7708960" cy="4251175"/>
          </a:xfrm>
        </p:spPr>
        <p:txBody>
          <a:bodyPr anchor="t">
            <a:normAutofit/>
          </a:bodyPr>
          <a:lstStyle>
            <a:lvl1pPr marL="0" indent="0" algn="ctr">
              <a:buNone/>
              <a:defRPr sz="1765"/>
            </a:lvl1pPr>
            <a:lvl2pPr marL="504190" indent="0">
              <a:buNone/>
              <a:defRPr sz="1765"/>
            </a:lvl2pPr>
            <a:lvl3pPr marL="1008380" indent="0">
              <a:buNone/>
              <a:defRPr sz="1765"/>
            </a:lvl3pPr>
            <a:lvl4pPr marL="1512570" indent="0">
              <a:buNone/>
              <a:defRPr sz="1765"/>
            </a:lvl4pPr>
            <a:lvl5pPr marL="2016760" indent="0">
              <a:buNone/>
              <a:defRPr sz="1765"/>
            </a:lvl5pPr>
            <a:lvl6pPr marL="2520950" indent="0">
              <a:buNone/>
              <a:defRPr sz="1765"/>
            </a:lvl6pPr>
            <a:lvl7pPr marL="3025140" indent="0">
              <a:buNone/>
              <a:defRPr sz="1765"/>
            </a:lvl7pPr>
            <a:lvl8pPr marL="3529330" indent="0">
              <a:buNone/>
              <a:defRPr sz="1765"/>
            </a:lvl8pPr>
            <a:lvl9pPr marL="4033520" indent="0">
              <a:buNone/>
              <a:defRPr sz="176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1547" y="5918981"/>
            <a:ext cx="7708960" cy="544455"/>
          </a:xfrm>
        </p:spPr>
        <p:txBody>
          <a:bodyPr>
            <a:normAutofit/>
          </a:bodyPr>
          <a:lstStyle>
            <a:lvl1pPr marL="0" indent="0">
              <a:buNone/>
              <a:defRPr sz="1325"/>
            </a:lvl1pPr>
            <a:lvl2pPr marL="504190" indent="0">
              <a:buNone/>
              <a:defRPr sz="1325"/>
            </a:lvl2pPr>
            <a:lvl3pPr marL="1008380" indent="0">
              <a:buNone/>
              <a:defRPr sz="1105"/>
            </a:lvl3pPr>
            <a:lvl4pPr marL="1512570" indent="0">
              <a:buNone/>
              <a:defRPr sz="995"/>
            </a:lvl4pPr>
            <a:lvl5pPr marL="2016760" indent="0">
              <a:buNone/>
              <a:defRPr sz="995"/>
            </a:lvl5pPr>
            <a:lvl6pPr marL="2520950" indent="0">
              <a:buNone/>
              <a:defRPr sz="995"/>
            </a:lvl6pPr>
            <a:lvl7pPr marL="3025140" indent="0">
              <a:buNone/>
              <a:defRPr sz="995"/>
            </a:lvl7pPr>
            <a:lvl8pPr marL="3529330" indent="0">
              <a:buNone/>
              <a:defRPr sz="995"/>
            </a:lvl8pPr>
            <a:lvl9pPr marL="4033520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5415367"/>
            <a:ext cx="1588522" cy="560217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7853" y="5495239"/>
            <a:ext cx="684099" cy="402652"/>
          </a:xfrm>
        </p:spPr>
        <p:txBody>
          <a:bodyPr/>
          <a:lstStyle/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52095"/>
            <a:ext cx="2316903" cy="7320931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3881" y="314"/>
            <a:ext cx="2283074" cy="7557301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13868" cy="75628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74804" y="688255"/>
            <a:ext cx="7705703" cy="1412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1547" y="2352887"/>
            <a:ext cx="7708960" cy="4285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9390" y="6765641"/>
            <a:ext cx="896239" cy="4082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546" y="6766434"/>
            <a:ext cx="66851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97853" y="868750"/>
            <a:ext cx="684099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5">
                <a:solidFill>
                  <a:srgbClr val="FEFFFF"/>
                </a:solidFill>
              </a:defRPr>
            </a:lvl1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lang="en-US" altLang="zh-CN" smtClean="0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504190" rtl="0" eaLnBrk="1" latinLnBrk="0" hangingPunct="1">
        <a:spcBef>
          <a:spcPct val="0"/>
        </a:spcBef>
        <a:buNone/>
        <a:defRPr sz="397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8460" indent="-378460" algn="l" defTabSz="504190" rtl="0" eaLnBrk="1" latinLnBrk="0" hangingPunct="1">
        <a:spcBef>
          <a:spcPts val="1105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9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9150" indent="-314960" algn="l" defTabSz="504190" rtl="0" eaLnBrk="1" latinLnBrk="0" hangingPunct="1">
        <a:spcBef>
          <a:spcPts val="1105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76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0475" indent="-252095" algn="l" defTabSz="504190" rtl="0" eaLnBrk="1" latinLnBrk="0" hangingPunct="1">
        <a:spcBef>
          <a:spcPts val="1105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54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64665" indent="-252095" algn="l" defTabSz="504190" rtl="0" eaLnBrk="1" latinLnBrk="0" hangingPunct="1">
        <a:spcBef>
          <a:spcPts val="1105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3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68855" indent="-252095" algn="l" defTabSz="504190" rtl="0" eaLnBrk="1" latinLnBrk="0" hangingPunct="1">
        <a:spcBef>
          <a:spcPts val="1105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3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73045" indent="-252095" algn="l" defTabSz="504190" rtl="0" eaLnBrk="1" latinLnBrk="0" hangingPunct="1">
        <a:spcBef>
          <a:spcPts val="1105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3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7235" indent="-252095" algn="l" defTabSz="504190" rtl="0" eaLnBrk="1" latinLnBrk="0" hangingPunct="1">
        <a:spcBef>
          <a:spcPts val="1105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3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81425" indent="-252095" algn="l" defTabSz="504190" rtl="0" eaLnBrk="1" latinLnBrk="0" hangingPunct="1">
        <a:spcBef>
          <a:spcPts val="1105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3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5615" indent="-252095" algn="l" defTabSz="504190" rtl="0" eaLnBrk="1" latinLnBrk="0" hangingPunct="1">
        <a:spcBef>
          <a:spcPts val="1105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3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19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algn="l" defTabSz="50419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80" algn="l" defTabSz="50419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570" algn="l" defTabSz="50419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760" algn="l" defTabSz="50419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950" algn="l" defTabSz="50419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140" algn="l" defTabSz="50419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330" algn="l" defTabSz="50419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520" algn="l" defTabSz="50419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://www.dachengdata.com/" TargetMode="Externa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9.wmf"/><Relationship Id="rId2" Type="http://schemas.openxmlformats.org/officeDocument/2006/relationships/oleObject" Target="../embeddings/oleObject2.bin"/><Relationship Id="rId1" Type="http://schemas.openxmlformats.org/officeDocument/2006/relationships/hyperlink" Target="http://www.dachengdata.com/" TargetMode="Externa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0.wmf"/><Relationship Id="rId2" Type="http://schemas.openxmlformats.org/officeDocument/2006/relationships/oleObject" Target="../embeddings/oleObject3.bin"/><Relationship Id="rId1" Type="http://schemas.openxmlformats.org/officeDocument/2006/relationships/hyperlink" Target="http://www.dachengdata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1.jpeg"/><Relationship Id="rId1" Type="http://schemas.openxmlformats.org/officeDocument/2006/relationships/hyperlink" Target="http://www.dachengdata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hyperlink" Target="http://www.dachengdata.com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hyperlink" Target="http://www.dachengdata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hyperlink" Target="http://www.dachengdata.com/" TargetMode="Externa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hyperlink" Target="http://www.dachengdata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5.png"/><Relationship Id="rId1" Type="http://schemas.openxmlformats.org/officeDocument/2006/relationships/hyperlink" Target="http://www.dachengdata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6.png"/><Relationship Id="rId1" Type="http://schemas.openxmlformats.org/officeDocument/2006/relationships/hyperlink" Target="http://www.dachengdata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7.jpeg"/><Relationship Id="rId1" Type="http://schemas.openxmlformats.org/officeDocument/2006/relationships/hyperlink" Target="http://www.dachengdata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hyperlink" Target="http://www.dachengdata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8.png"/><Relationship Id="rId1" Type="http://schemas.openxmlformats.org/officeDocument/2006/relationships/hyperlink" Target="http://www.dachengdata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9.jpeg"/><Relationship Id="rId1" Type="http://schemas.openxmlformats.org/officeDocument/2006/relationships/hyperlink" Target="http://www.dachengdata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0.jpeg"/><Relationship Id="rId1" Type="http://schemas.openxmlformats.org/officeDocument/2006/relationships/hyperlink" Target="http://www.dachengdata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1.jpeg"/><Relationship Id="rId1" Type="http://schemas.openxmlformats.org/officeDocument/2006/relationships/hyperlink" Target="http://www.dachengdata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1.jpeg"/><Relationship Id="rId1" Type="http://schemas.openxmlformats.org/officeDocument/2006/relationships/hyperlink" Target="http://www.dachengdata.com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hyperlink" Target="http://www.dachengdata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hyperlink" Target="http://www.dachengdata.com/" TargetMode="Externa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hyperlink" Target="http://www.dachengdata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5.png"/><Relationship Id="rId1" Type="http://schemas.openxmlformats.org/officeDocument/2006/relationships/hyperlink" Target="http://www.dachengdata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6.jpeg"/><Relationship Id="rId1" Type="http://schemas.openxmlformats.org/officeDocument/2006/relationships/hyperlink" Target="http://www.dachengdat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hyperlink" Target="http://www.dachengdata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7.jpeg"/><Relationship Id="rId1" Type="http://schemas.openxmlformats.org/officeDocument/2006/relationships/hyperlink" Target="http://www.dachengdata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8.jpeg"/><Relationship Id="rId1" Type="http://schemas.openxmlformats.org/officeDocument/2006/relationships/hyperlink" Target="http://www.dachengdata.com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hyperlink" Target="http://www.dachengdata.com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hyperlink" Target="http://www.dachengdata.com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0.jpeg"/><Relationship Id="rId1" Type="http://schemas.openxmlformats.org/officeDocument/2006/relationships/hyperlink" Target="http://www.dachengdata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hyperlink" Target="http://www.dachengdata.com/" TargetMode="External"/><Relationship Id="rId1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2.jpeg"/><Relationship Id="rId1" Type="http://schemas.openxmlformats.org/officeDocument/2006/relationships/hyperlink" Target="http://www.dachengdata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3.png"/><Relationship Id="rId1" Type="http://schemas.openxmlformats.org/officeDocument/2006/relationships/hyperlink" Target="http://www.dachengdata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4.jpeg"/><Relationship Id="rId1" Type="http://schemas.openxmlformats.org/officeDocument/2006/relationships/hyperlink" Target="http://www.dachengdata.com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hyperlink" Target="http://www.dachengdata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1" Type="http://schemas.openxmlformats.org/officeDocument/2006/relationships/hyperlink" Target="http://www.dachengdata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hyperlink" Target="http://www.dachengdata.com/" TargetMode="Externa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38.pn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hyperlink" Target="http://www.dachengdata.com/" TargetMode="Externa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hyperlink" Target="http://www.dachengdata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1.png"/><Relationship Id="rId1" Type="http://schemas.openxmlformats.org/officeDocument/2006/relationships/hyperlink" Target="http://www.dachengdata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2.jpeg"/><Relationship Id="rId1" Type="http://schemas.openxmlformats.org/officeDocument/2006/relationships/hyperlink" Target="http://www.dachengdata.com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hyperlink" Target="http://www.dachengdata.com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hyperlink" Target="http://www.dachengdata.com/" TargetMode="Externa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hyperlink" Target="http://www.dachengdata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6.png"/><Relationship Id="rId1" Type="http://schemas.openxmlformats.org/officeDocument/2006/relationships/hyperlink" Target="http://www.dachengdata.com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7.png"/><Relationship Id="rId1" Type="http://schemas.openxmlformats.org/officeDocument/2006/relationships/hyperlink" Target="http://www.dachengdata.com/" TargetMode="Externa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hyperlink" Target="http://www.dachengdata.com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8.png"/><Relationship Id="rId1" Type="http://schemas.openxmlformats.org/officeDocument/2006/relationships/hyperlink" Target="http://www.dachengdata.com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9.jpeg"/><Relationship Id="rId1" Type="http://schemas.openxmlformats.org/officeDocument/2006/relationships/hyperlink" Target="http://www.dachengdata.com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hyperlink" Target="http://www.dachengdata.com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1" Type="http://schemas.openxmlformats.org/officeDocument/2006/relationships/hyperlink" Target="http://www.dachengdata.com/" TargetMode="Externa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hyperlink" Target="http://www.dachengdata.com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3.png"/><Relationship Id="rId1" Type="http://schemas.openxmlformats.org/officeDocument/2006/relationships/hyperlink" Target="http://www.dachengdata.com/" TargetMode="Externa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hyperlink" Target="http://www.dachengdata.com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6.jpeg"/><Relationship Id="rId1" Type="http://schemas.openxmlformats.org/officeDocument/2006/relationships/hyperlink" Target="http://www.dachengdata.com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7.jpeg"/><Relationship Id="rId1" Type="http://schemas.openxmlformats.org/officeDocument/2006/relationships/hyperlink" Target="http://www.dachengdata.com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8.jpeg"/><Relationship Id="rId1" Type="http://schemas.openxmlformats.org/officeDocument/2006/relationships/hyperlink" Target="http://www.dachengdata.com/" TargetMode="Externa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hyperlink" Target="http://www.dachengdata.com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9.jpeg"/><Relationship Id="rId1" Type="http://schemas.openxmlformats.org/officeDocument/2006/relationships/hyperlink" Target="http://www.dachengdata.com/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hyperlink" Target="http://www.dachengdata.com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1" Type="http://schemas.openxmlformats.org/officeDocument/2006/relationships/hyperlink" Target="http://www.dachengdata.com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1" Type="http://schemas.openxmlformats.org/officeDocument/2006/relationships/hyperlink" Target="http://www.dachengdata.com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62.png"/><Relationship Id="rId1" Type="http://schemas.openxmlformats.org/officeDocument/2006/relationships/hyperlink" Target="http://www.dachengdata.com/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hyperlink" Target="http://www.dachengdata.com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63.png"/><Relationship Id="rId1" Type="http://schemas.openxmlformats.org/officeDocument/2006/relationships/hyperlink" Target="http://www.dachengdata.com/" TargetMode="External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hyperlink" Target="http://www.dachengdata.com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67.png"/><Relationship Id="rId1" Type="http://schemas.openxmlformats.org/officeDocument/2006/relationships/hyperlink" Target="http://www.dachengdata.com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68.png"/><Relationship Id="rId1" Type="http://schemas.openxmlformats.org/officeDocument/2006/relationships/hyperlink" Target="http://www.dachengdata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1" Type="http://schemas.openxmlformats.org/officeDocument/2006/relationships/hyperlink" Target="http://www.dachengdata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7.jpeg"/><Relationship Id="rId1" Type="http://schemas.openxmlformats.org/officeDocument/2006/relationships/hyperlink" Target="http://www.dachengdata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1" Type="http://schemas.openxmlformats.org/officeDocument/2006/relationships/hyperlink" Target="http://www.dachengdata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09806" y="2505784"/>
            <a:ext cx="7952678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大成故纸堆全文数据库使用说明</a:t>
            </a:r>
            <a:endParaRPr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431915" y="4711779"/>
          <a:ext cx="3334385" cy="16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34385"/>
              </a:tblGrid>
              <a:tr h="220075">
                <a:tc>
                  <a:txBody>
                    <a:bodyPr/>
                    <a:lstStyle/>
                    <a:p>
                      <a:pPr marL="393700" indent="-267335">
                        <a:lnSpc>
                          <a:spcPct val="100000"/>
                        </a:lnSpc>
                        <a:spcBef>
                          <a:spcPts val="70"/>
                        </a:spcBef>
                        <a:buFont typeface="Wingdings" panose="05000000000000000000"/>
                        <a:buChar char=""/>
                        <a:tabLst>
                          <a:tab pos="393700" algn="l"/>
                          <a:tab pos="394335" algn="l"/>
                        </a:tabLst>
                      </a:pPr>
                      <a:r>
                        <a:rPr sz="1600" spc="-5" dirty="0">
                          <a:latin typeface="+mn-ea"/>
                          <a:cs typeface="微软雅黑" panose="020B0503020204020204" charset="-122"/>
                        </a:rPr>
                        <a:t>北京尚品大成数据技术有限公司</a:t>
                      </a:r>
                      <a:endParaRPr sz="1600" spc="-5" dirty="0">
                        <a:latin typeface="+mn-ea"/>
                        <a:cs typeface="微软雅黑" panose="020B0503020204020204" charset="-122"/>
                      </a:endParaRPr>
                    </a:p>
                  </a:txBody>
                  <a:tcPr marL="0" marR="0" marT="8890" marB="0"/>
                </a:tc>
              </a:tr>
              <a:tr h="339585">
                <a:tc>
                  <a:txBody>
                    <a:bodyPr/>
                    <a:lstStyle/>
                    <a:p>
                      <a:pPr marL="393700" indent="-267335">
                        <a:lnSpc>
                          <a:spcPct val="100000"/>
                        </a:lnSpc>
                        <a:spcBef>
                          <a:spcPts val="890"/>
                        </a:spcBef>
                        <a:buFont typeface="Wingdings" panose="05000000000000000000"/>
                        <a:buChar char=""/>
                        <a:tabLst>
                          <a:tab pos="393700" algn="l"/>
                          <a:tab pos="394335" algn="l"/>
                        </a:tabLst>
                      </a:pPr>
                      <a:r>
                        <a:rPr sz="1600" spc="-5" dirty="0" err="1">
                          <a:latin typeface="+mn-ea"/>
                          <a:cs typeface="微软雅黑" panose="020B0503020204020204" charset="-122"/>
                        </a:rPr>
                        <a:t>大成故纸堆全文数据库</a:t>
                      </a:r>
                      <a:endParaRPr sz="1600" spc="-5" dirty="0" err="1">
                        <a:latin typeface="+mn-ea"/>
                        <a:cs typeface="微软雅黑" panose="020B0503020204020204" charset="-122"/>
                      </a:endParaRPr>
                    </a:p>
                  </a:txBody>
                  <a:tcPr marL="0" marR="0" marT="113030" marB="0"/>
                </a:tc>
              </a:tr>
              <a:tr h="345415">
                <a:tc>
                  <a:txBody>
                    <a:bodyPr/>
                    <a:lstStyle/>
                    <a:p>
                      <a:pPr marL="393700" indent="-267335">
                        <a:lnSpc>
                          <a:spcPct val="100000"/>
                        </a:lnSpc>
                        <a:spcBef>
                          <a:spcPts val="930"/>
                        </a:spcBef>
                        <a:buFont typeface="Wingdings" panose="05000000000000000000"/>
                        <a:buChar char=""/>
                        <a:tabLst>
                          <a:tab pos="393700" algn="l"/>
                          <a:tab pos="394335" algn="l"/>
                        </a:tabLst>
                      </a:pPr>
                      <a:r>
                        <a:rPr sz="1600" spc="-5" dirty="0">
                          <a:solidFill>
                            <a:schemeClr val="tx1"/>
                          </a:solidFill>
                          <a:latin typeface="+mn-ea"/>
                          <a:cs typeface="微软雅黑" panose="020B0503020204020204" charset="-122"/>
                          <a:hlinkClick r:id="rId1"/>
                        </a:rPr>
                        <a:t>http://www.dachengdata.com</a:t>
                      </a:r>
                      <a:endParaRPr sz="1600" spc="-5" dirty="0">
                        <a:solidFill>
                          <a:schemeClr val="tx1"/>
                        </a:solidFill>
                        <a:latin typeface="+mn-ea"/>
                        <a:cs typeface="微软雅黑" panose="020B0503020204020204" charset="-122"/>
                        <a:hlinkClick r:id="rId1"/>
                      </a:endParaRPr>
                    </a:p>
                  </a:txBody>
                  <a:tcPr marL="0" marR="0" marT="118110" marB="0"/>
                </a:tc>
              </a:tr>
              <a:tr h="679170">
                <a:tc>
                  <a:txBody>
                    <a:bodyPr/>
                    <a:lstStyle/>
                    <a:p>
                      <a:pPr marL="126365" indent="0">
                        <a:lnSpc>
                          <a:spcPct val="100000"/>
                        </a:lnSpc>
                        <a:spcBef>
                          <a:spcPts val="890"/>
                        </a:spcBef>
                        <a:buFont typeface="Wingdings" panose="05000000000000000000"/>
                        <a:buNone/>
                        <a:tabLst>
                          <a:tab pos="393700" algn="l"/>
                          <a:tab pos="394335" algn="l"/>
                        </a:tabLst>
                      </a:pPr>
                      <a:endParaRPr sz="1600" dirty="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303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49934" y="149288"/>
            <a:ext cx="9244966" cy="768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1050" i="1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-80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da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1"/>
              </a:rPr>
              <a:t>c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h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1"/>
              </a:rPr>
              <a:t>e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ngda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1"/>
              </a:rPr>
              <a:t>t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a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1"/>
              </a:rPr>
              <a:t>c</a:t>
            </a:r>
            <a:r>
              <a:rPr sz="1050" i="1" spc="-15" dirty="0">
                <a:latin typeface="Calibri" panose="020F0502020204030204"/>
                <a:cs typeface="Calibri" panose="020F0502020204030204"/>
                <a:hlinkClick r:id="rId1"/>
              </a:rPr>
              <a:t>o</a:t>
            </a:r>
            <a:r>
              <a:rPr sz="1050" i="1" dirty="0">
                <a:latin typeface="Calibri" panose="020F0502020204030204"/>
                <a:cs typeface="Calibri" panose="020F0502020204030204"/>
                <a:hlinkClick r:id="rId1"/>
              </a:rPr>
              <a:t>m</a:t>
            </a:r>
            <a:endParaRPr sz="105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Times New Roman" panose="02020603050405020304"/>
              <a:cs typeface="Times New Roman" panose="02020603050405020304"/>
            </a:endParaRPr>
          </a:p>
          <a:p>
            <a:pPr marL="279400" indent="-267335">
              <a:lnSpc>
                <a:spcPct val="100000"/>
              </a:lnSpc>
              <a:spcBef>
                <a:spcPts val="1190"/>
              </a:spcBef>
              <a:buFont typeface="Wingdings" panose="05000000000000000000"/>
              <a:buChar char=""/>
              <a:tabLst>
                <a:tab pos="279400" algn="l"/>
                <a:tab pos="280035" algn="l"/>
              </a:tabLst>
            </a:pPr>
            <a:r>
              <a:rPr lang="zh-CN" altLang="zh-CN" sz="1400" b="1" spc="-10" dirty="0">
                <a:latin typeface="宋体" panose="02010600030101010101" pitchFamily="2" charset="-122"/>
              </a:rPr>
              <a:t>中国俗文学</a:t>
            </a:r>
            <a:endParaRPr lang="zh-CN" altLang="en-US" sz="1400" b="1" spc="-10" dirty="0">
              <a:latin typeface="宋体" panose="02010600030101010101" pitchFamily="2" charset="-122"/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774700" y="1495425"/>
          <a:ext cx="9115834" cy="42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2" imgW="11400790" imgH="5695950" progId="Paint.Picture">
                  <p:embed/>
                </p:oleObj>
              </mc:Choice>
              <mc:Fallback>
                <p:oleObj name="" r:id="rId2" imgW="11400790" imgH="56959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74700" y="1495425"/>
                        <a:ext cx="9115834" cy="42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1994" y="578548"/>
            <a:ext cx="3286125" cy="3467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spc="25" dirty="0">
                <a:ea typeface="微软雅黑" panose="020B0503020204020204" charset="-122"/>
              </a:rPr>
              <a:t>二</a:t>
            </a:r>
            <a:r>
              <a:rPr sz="2150" spc="100" dirty="0">
                <a:ea typeface="微软雅黑" panose="020B0503020204020204" charset="-122"/>
              </a:rPr>
              <a:t>、</a:t>
            </a:r>
            <a:r>
              <a:rPr sz="2150" spc="785" dirty="0">
                <a:ea typeface="微软雅黑" panose="020B0503020204020204" charset="-122"/>
              </a:rPr>
              <a:t> </a:t>
            </a:r>
            <a:r>
              <a:rPr sz="2150" spc="25" dirty="0" err="1">
                <a:ea typeface="微软雅黑" panose="020B0503020204020204" charset="-122"/>
              </a:rPr>
              <a:t>检索结</a:t>
            </a:r>
            <a:r>
              <a:rPr sz="2150" spc="95" dirty="0" err="1">
                <a:ea typeface="微软雅黑" panose="020B0503020204020204" charset="-122"/>
              </a:rPr>
              <a:t>果</a:t>
            </a:r>
            <a:r>
              <a:rPr sz="2150" spc="25" dirty="0" err="1">
                <a:ea typeface="微软雅黑" panose="020B0503020204020204" charset="-122"/>
              </a:rPr>
              <a:t>页面</a:t>
            </a:r>
            <a:r>
              <a:rPr sz="2150" spc="95" dirty="0" err="1">
                <a:ea typeface="微软雅黑" panose="020B0503020204020204" charset="-122"/>
              </a:rPr>
              <a:t>功</a:t>
            </a:r>
            <a:r>
              <a:rPr sz="2150" spc="25" dirty="0" err="1">
                <a:ea typeface="微软雅黑" panose="020B0503020204020204" charset="-122"/>
              </a:rPr>
              <a:t>能</a:t>
            </a:r>
            <a:r>
              <a:rPr sz="2150" spc="25" dirty="0">
                <a:ea typeface="微软雅黑" panose="020B0503020204020204" charset="-122"/>
              </a:rPr>
              <a:t>：</a:t>
            </a:r>
            <a:endParaRPr sz="2150" dirty="0">
              <a:ea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9935" y="1224280"/>
            <a:ext cx="9518015" cy="33528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检索结果页面具有三个功</a:t>
            </a:r>
            <a:r>
              <a:rPr sz="1400" b="1" spc="10" dirty="0" err="1">
                <a:latin typeface="宋体" panose="02010600030101010101" pitchFamily="2" charset="-122"/>
                <a:cs typeface="宋体" panose="02010600030101010101" pitchFamily="2" charset="-122"/>
              </a:rPr>
              <a:t>能</a:t>
            </a:r>
            <a:r>
              <a:rPr sz="14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sz="1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检</a:t>
            </a:r>
            <a:r>
              <a:rPr sz="14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sz="1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功</a:t>
            </a:r>
            <a:r>
              <a:rPr sz="14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能</a:t>
            </a:r>
            <a:r>
              <a:rPr sz="14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返</a:t>
            </a:r>
            <a:r>
              <a:rPr sz="14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回</a:t>
            </a:r>
            <a:r>
              <a:rPr sz="1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首</a:t>
            </a:r>
            <a:r>
              <a:rPr sz="14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页</a:t>
            </a:r>
            <a:r>
              <a:rPr sz="1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功</a:t>
            </a:r>
            <a:r>
              <a:rPr sz="14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能</a:t>
            </a:r>
            <a:r>
              <a:rPr sz="14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检</a:t>
            </a:r>
            <a:r>
              <a:rPr sz="14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sz="1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结</a:t>
            </a:r>
            <a:r>
              <a:rPr sz="1400" b="1" spc="15" dirty="0" err="1">
                <a:latin typeface="宋体" panose="02010600030101010101" pitchFamily="2" charset="-122"/>
                <a:cs typeface="宋体" panose="02010600030101010101" pitchFamily="2" charset="-122"/>
              </a:rPr>
              <a:t>果</a:t>
            </a:r>
            <a:r>
              <a:rPr sz="1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列表</a:t>
            </a:r>
            <a:r>
              <a:rPr sz="14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。使用说明如下：</a:t>
            </a:r>
            <a:endParaRPr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749935" y="1727625"/>
          <a:ext cx="8405811" cy="50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" r:id="rId2" imgW="9601200" imgH="5740400" progId="Paint.Picture">
                  <p:embed/>
                </p:oleObj>
              </mc:Choice>
              <mc:Fallback>
                <p:oleObj name="" r:id="rId2" imgW="9601200" imgH="5740400" progId="Paint.Picture">
                  <p:embed/>
                  <p:pic>
                    <p:nvPicPr>
                      <p:cNvPr id="0" name="对象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9935" y="1727625"/>
                        <a:ext cx="8405811" cy="502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74189" y="1133208"/>
            <a:ext cx="7459979" cy="5809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4"/>
          <p:cNvSpPr txBox="1"/>
          <p:nvPr/>
        </p:nvSpPr>
        <p:spPr>
          <a:xfrm>
            <a:off x="721994" y="578548"/>
            <a:ext cx="3286125" cy="3467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 algn="l" defTabSz="504190" rtl="0" eaLnBrk="1" latinLnBrk="0" hangingPunct="1">
              <a:spcBef>
                <a:spcPct val="0"/>
              </a:spcBef>
              <a:buNone/>
              <a:defRPr sz="397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25"/>
              </a:spcBef>
            </a:pPr>
            <a:r>
              <a:rPr lang="zh-CN" altLang="en-US" sz="2150" b="1" spc="25" dirty="0"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lang="zh-CN" altLang="en-US" sz="2150" b="1" spc="10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150" b="1" spc="785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50" b="1" spc="25" dirty="0">
                <a:latin typeface="微软雅黑" panose="020B0503020204020204" charset="-122"/>
                <a:ea typeface="微软雅黑" panose="020B0503020204020204" charset="-122"/>
              </a:rPr>
              <a:t>文章阅读页面</a:t>
            </a:r>
            <a:r>
              <a:rPr lang="zh-CN" altLang="en-US" sz="2150" b="1" spc="95" dirty="0">
                <a:latin typeface="微软雅黑" panose="020B0503020204020204" charset="-122"/>
                <a:ea typeface="微软雅黑" panose="020B0503020204020204" charset="-122"/>
              </a:rPr>
              <a:t>功</a:t>
            </a:r>
            <a:r>
              <a:rPr lang="zh-CN" altLang="en-US" sz="2150" b="1" spc="25" dirty="0">
                <a:latin typeface="微软雅黑" panose="020B0503020204020204" charset="-122"/>
                <a:ea typeface="微软雅黑" panose="020B0503020204020204" charset="-122"/>
              </a:rPr>
              <a:t>能：</a:t>
            </a:r>
            <a:endParaRPr lang="zh-CN" altLang="en-US" sz="21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09806" y="2505784"/>
            <a:ext cx="7952678" cy="13805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504190" rtl="0" eaLnBrk="1" latinLnBrk="0" hangingPunct="1">
              <a:spcBef>
                <a:spcPct val="0"/>
              </a:spcBef>
              <a:buNone/>
              <a:defRPr sz="397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105"/>
              </a:spcBef>
            </a:pP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大成故纸堆全文数据库</a:t>
            </a:r>
            <a:endParaRPr lang="en-US" altLang="zh-CN"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spcBef>
                <a:spcPts val="105"/>
              </a:spcBef>
            </a:pP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子库</a:t>
            </a: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· 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使用说明</a:t>
            </a:r>
            <a:endParaRPr lang="zh-CN" altLang="en-US"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431915" y="4711779"/>
          <a:ext cx="3334385" cy="16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34385"/>
              </a:tblGrid>
              <a:tr h="220075">
                <a:tc>
                  <a:txBody>
                    <a:bodyPr/>
                    <a:lstStyle/>
                    <a:p>
                      <a:pPr marL="393700" indent="-267335">
                        <a:lnSpc>
                          <a:spcPct val="100000"/>
                        </a:lnSpc>
                        <a:spcBef>
                          <a:spcPts val="70"/>
                        </a:spcBef>
                        <a:buFont typeface="Wingdings" panose="05000000000000000000"/>
                        <a:buChar char=""/>
                        <a:tabLst>
                          <a:tab pos="393700" algn="l"/>
                          <a:tab pos="394335" algn="l"/>
                        </a:tabLst>
                      </a:pPr>
                      <a:r>
                        <a:rPr sz="1600" spc="-5" dirty="0">
                          <a:latin typeface="+mn-ea"/>
                          <a:cs typeface="微软雅黑" panose="020B0503020204020204" charset="-122"/>
                        </a:rPr>
                        <a:t>北京尚品大成数据技术有限公司</a:t>
                      </a:r>
                      <a:endParaRPr sz="1600" spc="-5" dirty="0">
                        <a:latin typeface="+mn-ea"/>
                        <a:cs typeface="微软雅黑" panose="020B0503020204020204" charset="-122"/>
                      </a:endParaRPr>
                    </a:p>
                  </a:txBody>
                  <a:tcPr marL="0" marR="0" marT="8890" marB="0"/>
                </a:tc>
              </a:tr>
              <a:tr h="339585">
                <a:tc>
                  <a:txBody>
                    <a:bodyPr/>
                    <a:lstStyle/>
                    <a:p>
                      <a:pPr marL="393700" indent="-267335">
                        <a:lnSpc>
                          <a:spcPct val="100000"/>
                        </a:lnSpc>
                        <a:spcBef>
                          <a:spcPts val="890"/>
                        </a:spcBef>
                        <a:buFont typeface="Wingdings" panose="05000000000000000000"/>
                        <a:buChar char=""/>
                        <a:tabLst>
                          <a:tab pos="393700" algn="l"/>
                          <a:tab pos="394335" algn="l"/>
                        </a:tabLst>
                      </a:pPr>
                      <a:r>
                        <a:rPr sz="1600" spc="-5" dirty="0" err="1">
                          <a:latin typeface="+mn-ea"/>
                          <a:cs typeface="微软雅黑" panose="020B0503020204020204" charset="-122"/>
                        </a:rPr>
                        <a:t>大成故纸堆全文数据库</a:t>
                      </a:r>
                      <a:endParaRPr sz="1600" spc="-5" dirty="0" err="1">
                        <a:latin typeface="+mn-ea"/>
                        <a:cs typeface="微软雅黑" panose="020B0503020204020204" charset="-122"/>
                      </a:endParaRPr>
                    </a:p>
                  </a:txBody>
                  <a:tcPr marL="0" marR="0" marT="113030" marB="0"/>
                </a:tc>
              </a:tr>
              <a:tr h="345415">
                <a:tc>
                  <a:txBody>
                    <a:bodyPr/>
                    <a:lstStyle/>
                    <a:p>
                      <a:pPr marL="393700" indent="-267335">
                        <a:lnSpc>
                          <a:spcPct val="100000"/>
                        </a:lnSpc>
                        <a:spcBef>
                          <a:spcPts val="930"/>
                        </a:spcBef>
                        <a:buFont typeface="Wingdings" panose="05000000000000000000"/>
                        <a:buChar char=""/>
                        <a:tabLst>
                          <a:tab pos="393700" algn="l"/>
                          <a:tab pos="394335" algn="l"/>
                        </a:tabLst>
                      </a:pPr>
                      <a:r>
                        <a:rPr sz="1600" spc="-5" dirty="0">
                          <a:solidFill>
                            <a:schemeClr val="tx1"/>
                          </a:solidFill>
                          <a:latin typeface="+mn-ea"/>
                          <a:cs typeface="微软雅黑" panose="020B0503020204020204" charset="-122"/>
                          <a:hlinkClick r:id="rId1"/>
                        </a:rPr>
                        <a:t>http://www.dachengdata.com</a:t>
                      </a:r>
                      <a:endParaRPr sz="1600" spc="-5" dirty="0">
                        <a:solidFill>
                          <a:schemeClr val="tx1"/>
                        </a:solidFill>
                        <a:latin typeface="+mn-ea"/>
                        <a:cs typeface="微软雅黑" panose="020B0503020204020204" charset="-122"/>
                        <a:hlinkClick r:id="rId1"/>
                      </a:endParaRPr>
                    </a:p>
                  </a:txBody>
                  <a:tcPr marL="0" marR="0" marT="118110" marB="0"/>
                </a:tc>
              </a:tr>
              <a:tr h="679170">
                <a:tc>
                  <a:txBody>
                    <a:bodyPr/>
                    <a:lstStyle/>
                    <a:p>
                      <a:pPr marL="126365" indent="0">
                        <a:lnSpc>
                          <a:spcPct val="100000"/>
                        </a:lnSpc>
                        <a:spcBef>
                          <a:spcPts val="890"/>
                        </a:spcBef>
                        <a:buFont typeface="Wingdings" panose="05000000000000000000"/>
                        <a:buNone/>
                        <a:tabLst>
                          <a:tab pos="393700" algn="l"/>
                          <a:tab pos="394335" algn="l"/>
                        </a:tabLst>
                      </a:pPr>
                      <a:endParaRPr sz="1600" dirty="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303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09806" y="1804143"/>
            <a:ext cx="7952678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子库一</a:t>
            </a: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b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大成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老旧刊</a:t>
            </a: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全文数据库使用说明</a:t>
            </a:r>
            <a:endParaRPr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6545" y="3982932"/>
            <a:ext cx="1219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END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41500" y="607060"/>
            <a:ext cx="7292975" cy="55245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32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3200" spc="7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大成老</a:t>
            </a:r>
            <a:r>
              <a:rPr sz="3200" spc="9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旧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刊全</a:t>
            </a:r>
            <a:r>
              <a:rPr sz="3200" spc="9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数据库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使用说明</a:t>
            </a:r>
            <a:endParaRPr lang="zh-CN" sz="3200" spc="25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6100" y="1278596"/>
            <a:ext cx="22631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（一）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首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95468" y="2671789"/>
            <a:ext cx="2670175" cy="2600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>
              <a:lnSpc>
                <a:spcPct val="200000"/>
              </a:lnSpc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首页分为五个功能。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25425">
              <a:lnSpc>
                <a:spcPct val="200000"/>
              </a:lnSpc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功能一：跨库跳转功能； 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25425">
              <a:lnSpc>
                <a:spcPct val="200000"/>
              </a:lnSpc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功能二：检索功能；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25425">
              <a:lnSpc>
                <a:spcPct val="200000"/>
              </a:lnSpc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功能三：名刊推荐功能；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25425">
              <a:lnSpc>
                <a:spcPct val="200000"/>
              </a:lnSpc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功能四：分类功能；  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25425">
              <a:lnSpc>
                <a:spcPct val="200000"/>
              </a:lnSpc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功能五：辅助工具区；</a:t>
            </a:r>
            <a:endParaRPr lang="zh-CN" altLang="en-US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67" y="1944986"/>
            <a:ext cx="6705952" cy="4237200"/>
          </a:xfrm>
          <a:prstGeom prst="rect">
            <a:avLst/>
          </a:prstGeom>
        </p:spPr>
      </p:pic>
      <p:sp>
        <p:nvSpPr>
          <p:cNvPr id="12" name="箭头: 左 11"/>
          <p:cNvSpPr/>
          <p:nvPr/>
        </p:nvSpPr>
        <p:spPr>
          <a:xfrm>
            <a:off x="7175500" y="3781425"/>
            <a:ext cx="381000" cy="38099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 i="1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4" name="object 4"/>
          <p:cNvSpPr txBox="1"/>
          <p:nvPr/>
        </p:nvSpPr>
        <p:spPr>
          <a:xfrm>
            <a:off x="749933" y="549973"/>
            <a:ext cx="4507739" cy="74699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跨</a:t>
            </a:r>
            <a:r>
              <a:rPr sz="1400" b="1" spc="1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库</a:t>
            </a:r>
            <a:r>
              <a:rPr sz="1400" b="1" spc="-5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跳</a:t>
            </a:r>
            <a:r>
              <a:rPr sz="1400" b="1" spc="2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转</a:t>
            </a:r>
            <a:r>
              <a:rPr sz="1400" b="1" spc="1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功</a:t>
            </a:r>
            <a:r>
              <a:rPr sz="1400" b="1" spc="2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能</a:t>
            </a:r>
            <a:endParaRPr sz="1400" b="1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点击不同图标自左至右分别可以跳转</a:t>
            </a:r>
            <a:r>
              <a:rPr sz="1200" b="1" spc="15" dirty="0">
                <a:latin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以下</a:t>
            </a:r>
            <a:r>
              <a:rPr lang="en-US" altLang="zh-CN"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个库的主页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934" y="2848292"/>
            <a:ext cx="7088505" cy="13627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二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检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索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30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（其他页面相同检索功能不再赘述）</a:t>
            </a:r>
            <a:endParaRPr sz="12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279400" indent="-267335">
              <a:lnSpc>
                <a:spcPct val="100000"/>
              </a:lnSpc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检索范围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大成老旧刊全文数据库中所有的老旧期刊内容。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1035"/>
              </a:spcBef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检索条件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分为【按篇检索】和【按刊检索】两大</a:t>
            </a:r>
            <a:r>
              <a:rPr sz="1200" b="1" spc="10" dirty="0">
                <a:latin typeface="宋体" panose="02010600030101010101" pitchFamily="2" charset="-122"/>
                <a:cs typeface="宋体" panose="02010600030101010101" pitchFamily="2" charset="-122"/>
              </a:rPr>
              <a:t>类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检索结果为刊名列表页面或文章名列表页面。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965"/>
              </a:spcBef>
              <a:buFont typeface="Wingdings" panose="05000000000000000000"/>
              <a:buChar char="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第一步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选择一级检索条件。点击下拉箭头，点选【按篇检索】或【按刊检索</a:t>
            </a:r>
            <a:r>
              <a:rPr sz="12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sz="1200" b="1" spc="25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具体条件截图如下：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9934" y="5661723"/>
            <a:ext cx="4864735" cy="11362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7335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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第二步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选择二级检索条件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具体条件截图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如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右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侧：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>
              <a:lnSpc>
                <a:spcPct val="100000"/>
              </a:lnSpc>
              <a:spcBef>
                <a:spcPts val="1040"/>
              </a:spcBef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【按篇检索】的条件下，选择“题名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作者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刊名</a:t>
            </a:r>
            <a:r>
              <a:rPr sz="1200" b="1" spc="-300" dirty="0">
                <a:latin typeface="宋体" panose="02010600030101010101" pitchFamily="2" charset="-122"/>
                <a:cs typeface="宋体" panose="02010600030101010101" pitchFamily="2" charset="-122"/>
              </a:rPr>
              <a:t>”；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>
              <a:lnSpc>
                <a:spcPct val="100000"/>
              </a:lnSpc>
              <a:spcBef>
                <a:spcPts val="965"/>
              </a:spcBef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【按刊检索】的条件下，选择“刊名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年代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创刊地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出版者</a:t>
            </a:r>
            <a:r>
              <a:rPr sz="12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  <a:tabLst>
                <a:tab pos="279400" algn="l"/>
              </a:tabLst>
            </a:pPr>
            <a:r>
              <a:rPr sz="1200" b="1" spc="-5" dirty="0">
                <a:latin typeface="Calibri" panose="020F0502020204030204"/>
                <a:cs typeface="Calibri" panose="020F0502020204030204"/>
              </a:rPr>
              <a:t>3)	</a:t>
            </a:r>
            <a:r>
              <a:rPr sz="1200" b="1" spc="-10" dirty="0" err="1">
                <a:latin typeface="宋体" panose="02010600030101010101" pitchFamily="2" charset="-122"/>
                <a:cs typeface="宋体" panose="02010600030101010101" pitchFamily="2" charset="-122"/>
              </a:rPr>
              <a:t>检索关键词</a:t>
            </a:r>
            <a:r>
              <a:rPr sz="1200" b="1" spc="70" dirty="0" err="1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简体字和繁体字都可以实现检索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sz="12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1050" y="4267543"/>
            <a:ext cx="4476623" cy="1028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9" name="object 9"/>
          <p:cNvSpPr/>
          <p:nvPr/>
        </p:nvSpPr>
        <p:spPr>
          <a:xfrm>
            <a:off x="5924554" y="4886325"/>
            <a:ext cx="3973811" cy="1495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003299" y="1397571"/>
          <a:ext cx="5517179" cy="135012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43201"/>
                <a:gridCol w="2773978"/>
              </a:tblGrid>
              <a:tr h="2634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 </a:t>
                      </a:r>
                      <a:r>
                        <a:rPr lang="zh-CN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《大成故纸堆全文数据库》</a:t>
                      </a:r>
                      <a:endParaRPr lang="zh-CN" sz="1050" b="1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 </a:t>
                      </a:r>
                      <a:r>
                        <a:rPr lang="zh-CN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《大成民国图书全文数据库》</a:t>
                      </a:r>
                      <a:endParaRPr lang="zh-CN" sz="1050" b="1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19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《大成近现代报纸数据库》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 </a:t>
                      </a:r>
                      <a:r>
                        <a:rPr lang="zh-CN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《中国各地古方志集》</a:t>
                      </a:r>
                      <a:endParaRPr lang="zh-CN" sz="1050" b="1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</a:tr>
              <a:tr h="3363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《大成古籍文献全文数据库》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6. </a:t>
                      </a:r>
                      <a:r>
                        <a:rPr lang="zh-CN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《中共党史期刊数据库（</a:t>
                      </a:r>
                      <a:r>
                        <a:rPr lang="en-US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-1949</a:t>
                      </a:r>
                      <a:r>
                        <a:rPr lang="zh-CN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）》</a:t>
                      </a:r>
                      <a:endParaRPr lang="zh-CN" sz="1050" b="1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</a:tr>
              <a:tr h="408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《大成老照片数据库》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《大成旧族谱总库》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49934" y="735522"/>
            <a:ext cx="9252585" cy="129330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035"/>
              </a:spcBef>
              <a:tabLst>
                <a:tab pos="279400" algn="l"/>
              </a:tabLst>
            </a:pPr>
            <a:r>
              <a:rPr lang="en-US" altLang="zh-CN" sz="1400" b="1" spc="-5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/>
              </a:rPr>
              <a:t>4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/>
              </a:rPr>
              <a:t>）检索方式： 普通检索和高级检索。</a:t>
            </a:r>
            <a:endParaRPr lang="zh-CN" altLang="en-US" sz="1400" b="1" spc="-5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/>
            </a:endParaRPr>
          </a:p>
          <a:p>
            <a:pPr marL="279400" indent="-267335">
              <a:lnSpc>
                <a:spcPct val="100000"/>
              </a:lnSpc>
              <a:spcBef>
                <a:spcPts val="1035"/>
              </a:spcBef>
              <a:buFont typeface="Wingdings" panose="05000000000000000000"/>
              <a:buChar char=""/>
              <a:tabLst>
                <a:tab pos="279400" algn="l"/>
                <a:tab pos="280035" algn="l"/>
              </a:tabLst>
            </a:pPr>
            <a:r>
              <a:rPr lang="zh-CN" altLang="en-US" sz="1400" b="1" spc="-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普通检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lang="zh-CN" altLang="en-US" sz="1400" b="1" spc="6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选择检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条件、填入检索关键词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后，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点击</a:t>
            </a:r>
            <a:r>
              <a:rPr lang="en-US" altLang="zh-CN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搜索</a:t>
            </a:r>
            <a:r>
              <a:rPr lang="en-US" altLang="zh-CN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按钮。</a:t>
            </a:r>
            <a:endParaRPr lang="zh-CN" altLang="en-US" sz="1400" b="1" spc="-5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1035"/>
              </a:spcBef>
              <a:buFont typeface="Wingdings" panose="05000000000000000000"/>
              <a:buChar char=""/>
              <a:tabLst>
                <a:tab pos="279400" algn="l"/>
                <a:tab pos="280035" algn="l"/>
              </a:tabLst>
            </a:pP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高级检索：点击</a:t>
            </a:r>
            <a:r>
              <a:rPr lang="en-US" altLang="zh-CN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高级检索</a:t>
            </a:r>
            <a:r>
              <a:rPr lang="en-US" altLang="zh-CN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按钮可实现在</a:t>
            </a:r>
            <a:r>
              <a:rPr lang="en-US" altLang="zh-CN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按篇检索</a:t>
            </a:r>
            <a:r>
              <a:rPr lang="en-US" altLang="zh-CN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下，或</a:t>
            </a:r>
            <a:r>
              <a:rPr lang="en-US" altLang="zh-CN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按刊检索</a:t>
            </a:r>
            <a:r>
              <a:rPr lang="en-US" altLang="zh-CN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4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下的逻辑组合检索。截图如下：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  <a:tabLst>
                <a:tab pos="279400" algn="l"/>
              </a:tabLst>
            </a:pPr>
            <a:endParaRPr lang="zh-CN" altLang="en-US" sz="14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26" y="2104971"/>
            <a:ext cx="9936000" cy="28194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49934" y="549973"/>
            <a:ext cx="9252585" cy="79605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三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名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刊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推</a:t>
            </a:r>
            <a:r>
              <a:rPr sz="1400" b="1" spc="30" dirty="0">
                <a:latin typeface="微软雅黑" panose="020B0503020204020204" charset="-122"/>
                <a:cs typeface="微软雅黑" panose="020B0503020204020204" charset="-122"/>
              </a:rPr>
              <a:t>荐</a:t>
            </a:r>
            <a:r>
              <a:rPr sz="1400" b="1" spc="20" dirty="0">
                <a:latin typeface="微软雅黑" panose="020B0503020204020204" charset="-122"/>
                <a:cs typeface="微软雅黑" panose="020B0503020204020204" charset="-122"/>
              </a:rPr>
              <a:t>功能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点击【名刊推荐列表】区域的期刊封面，即可跳转到该期刊的期列表页面。比如点</a:t>
            </a:r>
            <a:r>
              <a:rPr sz="1200" b="1" spc="3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击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东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方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杂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志</a:t>
            </a:r>
            <a:r>
              <a:rPr sz="1200" b="1" spc="-60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即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跳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转到其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期列表页面。截图如下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lang="en-US" sz="1200" b="1" spc="-5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95" y="1952625"/>
            <a:ext cx="9157461" cy="4298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49934" y="549973"/>
            <a:ext cx="8348980" cy="742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0" dirty="0">
                <a:latin typeface="微软雅黑" panose="020B0503020204020204" charset="-122"/>
                <a:cs typeface="微软雅黑" panose="020B0503020204020204" charset="-122"/>
              </a:rPr>
              <a:t>功能四</a:t>
            </a:r>
            <a:r>
              <a:rPr sz="1400" b="1" spc="-50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0" dirty="0">
                <a:latin typeface="微软雅黑" panose="020B0503020204020204" charset="-122"/>
                <a:cs typeface="微软雅黑" panose="020B0503020204020204" charset="-122"/>
              </a:rPr>
              <a:t>分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类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功能</a:t>
            </a:r>
            <a:endParaRPr sz="14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分类检索功能是按</a:t>
            </a:r>
            <a:r>
              <a:rPr sz="12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照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中国图书馆图书分类法进行分类</a:t>
            </a:r>
            <a:r>
              <a:rPr sz="1200" b="1" spc="10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。共</a:t>
            </a:r>
            <a:r>
              <a:rPr sz="1200" b="1" spc="-29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b="1" spc="-5" dirty="0">
                <a:latin typeface="Calibri" panose="020F0502020204030204"/>
                <a:cs typeface="Calibri" panose="020F0502020204030204"/>
              </a:rPr>
              <a:t>21</a:t>
            </a:r>
            <a:r>
              <a:rPr sz="1200" b="1" spc="3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大类。点击分类后即可跳转到该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类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的刊名列</a:t>
            </a:r>
            <a:r>
              <a:rPr sz="1200" b="1" spc="15" dirty="0">
                <a:latin typeface="宋体" panose="02010600030101010101" pitchFamily="2" charset="-122"/>
                <a:cs typeface="宋体" panose="02010600030101010101" pitchFamily="2" charset="-122"/>
              </a:rPr>
              <a:t>表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页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。如下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图：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1050" y="1369656"/>
            <a:ext cx="8360283" cy="5524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09806" y="2505784"/>
            <a:ext cx="7952678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大成故纸堆全文数据库使用说明</a:t>
            </a:r>
            <a:endParaRPr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41900" y="3933825"/>
            <a:ext cx="15347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微软雅黑" panose="020B0503020204020204" charset="-122"/>
                <a:ea typeface="微软雅黑" panose="020B0503020204020204" charset="-122"/>
              </a:rPr>
              <a:t>END</a:t>
            </a:r>
            <a:endParaRPr lang="en-US" altLang="zh-CN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4"/>
          <p:cNvSpPr txBox="1"/>
          <p:nvPr/>
        </p:nvSpPr>
        <p:spPr>
          <a:xfrm>
            <a:off x="749934" y="549973"/>
            <a:ext cx="8348980" cy="21238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0" dirty="0" err="1">
                <a:latin typeface="微软雅黑" panose="020B0503020204020204" charset="-122"/>
                <a:ea typeface="微软雅黑" panose="020B0503020204020204" charset="-122"/>
              </a:rPr>
              <a:t>功能</a:t>
            </a:r>
            <a:r>
              <a:rPr lang="zh-CN" altLang="en-US" sz="1400" b="1" spc="20" dirty="0">
                <a:latin typeface="微软雅黑" panose="020B0503020204020204" charset="-122"/>
                <a:ea typeface="微软雅黑" panose="020B0503020204020204" charset="-122"/>
              </a:rPr>
              <a:t>五</a:t>
            </a:r>
            <a:r>
              <a:rPr sz="1400" b="1" spc="2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400" b="1" spc="20" dirty="0">
                <a:latin typeface="微软雅黑" panose="020B0503020204020204" charset="-122"/>
                <a:ea typeface="微软雅黑" panose="020B0503020204020204" charset="-122"/>
              </a:rPr>
              <a:t>辅助工具区</a:t>
            </a:r>
            <a:r>
              <a:rPr lang="zh-CN" altLang="en-US" sz="1100" b="1" spc="20" dirty="0">
                <a:latin typeface="微软雅黑" panose="020B0503020204020204" charset="-122"/>
                <a:ea typeface="微软雅黑" panose="020B0503020204020204" charset="-122"/>
              </a:rPr>
              <a:t>（前面有功能介绍，此处不在赘述）</a:t>
            </a:r>
            <a:endParaRPr lang="zh-CN" altLang="en-US" sz="1100" b="1" spc="2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12700">
              <a:lnSpc>
                <a:spcPct val="200000"/>
              </a:lnSpc>
              <a:spcBef>
                <a:spcPts val="5"/>
              </a:spcBef>
            </a:pPr>
            <a:endParaRPr lang="en-US" altLang="zh-CN" sz="70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200000"/>
              </a:lnSpc>
              <a:spcBef>
                <a:spcPts val="5"/>
              </a:spcBef>
            </a:pPr>
            <a:r>
              <a:rPr lang="en-US" altLang="zh-CN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大成老旧刊全文数据库</a:t>
            </a:r>
            <a:r>
              <a:rPr lang="en-US" altLang="zh-CN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的辅助工具包括：</a:t>
            </a:r>
            <a:endParaRPr lang="en-US" altLang="zh-CN" sz="1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indent="-342900">
              <a:lnSpc>
                <a:spcPct val="200000"/>
              </a:lnSpc>
              <a:spcBef>
                <a:spcPts val="5"/>
              </a:spcBef>
              <a:buFont typeface="+mj-ea"/>
              <a:buAutoNum type="circleNumDbPlain"/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中国历代地图</a:t>
            </a:r>
            <a:endParaRPr lang="en-US" altLang="zh-CN" sz="1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indent="-342900">
              <a:lnSpc>
                <a:spcPct val="200000"/>
              </a:lnSpc>
              <a:spcBef>
                <a:spcPts val="5"/>
              </a:spcBef>
              <a:buFont typeface="+mj-ea"/>
              <a:buAutoNum type="circleNumDbPlain"/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年号查询器</a:t>
            </a:r>
            <a:endParaRPr lang="en-US" altLang="zh-CN" sz="1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indent="-342900">
              <a:lnSpc>
                <a:spcPct val="200000"/>
              </a:lnSpc>
              <a:spcBef>
                <a:spcPts val="5"/>
              </a:spcBef>
              <a:buFont typeface="+mj-ea"/>
              <a:buAutoNum type="circleNumDbPlain"/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中华民国日史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190" y="1038225"/>
            <a:ext cx="4854611" cy="4053600"/>
          </a:xfrm>
          <a:prstGeom prst="rect">
            <a:avLst/>
          </a:prstGeom>
        </p:spPr>
      </p:pic>
      <p:sp>
        <p:nvSpPr>
          <p:cNvPr id="9" name="箭头: 右 8"/>
          <p:cNvSpPr/>
          <p:nvPr/>
        </p:nvSpPr>
        <p:spPr>
          <a:xfrm>
            <a:off x="3594100" y="1800225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8"/>
            <a:ext cx="33299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（二）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刊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名列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能说明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97989" y="1049667"/>
            <a:ext cx="7609840" cy="5751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9"/>
            <a:ext cx="29489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（三</a:t>
            </a:r>
            <a:r>
              <a:rPr b="1" spc="2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期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列</a:t>
            </a:r>
            <a:r>
              <a:rPr b="1" spc="20" dirty="0"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页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面功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88414" y="1062672"/>
            <a:ext cx="8430768" cy="5744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9" y="540448"/>
            <a:ext cx="35585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（四）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文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章名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列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表页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面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功能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说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07489" y="1124572"/>
            <a:ext cx="8006080" cy="5623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8"/>
            <a:ext cx="32537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b="1" spc="25" dirty="0" err="1">
                <a:latin typeface="微软雅黑" panose="020B0503020204020204" charset="-122"/>
                <a:cs typeface="微软雅黑" panose="020B0503020204020204" charset="-122"/>
              </a:rPr>
              <a:t>五）</a:t>
            </a:r>
            <a:r>
              <a:rPr b="1" spc="95" dirty="0" err="1">
                <a:latin typeface="微软雅黑" panose="020B0503020204020204" charset="-122"/>
              </a:rPr>
              <a:t>文章阅读页面功能说明</a:t>
            </a:r>
            <a:endParaRPr b="1" spc="95" dirty="0">
              <a:latin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74189" y="1133208"/>
            <a:ext cx="7459979" cy="5809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hlinkClick r:id="rId1"/>
              </a:rPr>
              <a:t>www.dachengdata.com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9298" y="1800225"/>
            <a:ext cx="8713694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子库二</a:t>
            </a: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b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大成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民国图书</a:t>
            </a: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全文数据库使用说明</a:t>
            </a:r>
            <a:endParaRPr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6545" y="3982932"/>
            <a:ext cx="1219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END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68958" y="1360488"/>
            <a:ext cx="23393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latin typeface="微软雅黑" panose="020B0503020204020204" charset="-122"/>
                <a:cs typeface="微软雅黑" panose="020B0503020204020204" charset="-122"/>
              </a:rPr>
              <a:t>（一）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首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sz="155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4"/>
          <p:cNvSpPr txBox="1">
            <a:spLocks noGrp="1"/>
          </p:cNvSpPr>
          <p:nvPr/>
        </p:nvSpPr>
        <p:spPr>
          <a:xfrm>
            <a:off x="1841500" y="607060"/>
            <a:ext cx="7292975" cy="552450"/>
          </a:xfrm>
          <a:prstGeom prst="rect">
            <a:avLst/>
          </a:prstGeom>
        </p:spPr>
        <p:txBody>
          <a:bodyPr vert="horz" wrap="square" lIns="0" tIns="15875" rIns="0" bIns="0" rtlCol="0" anchor="t">
            <a:noAutofit/>
          </a:bodyPr>
          <a:lstStyle>
            <a:lvl1pPr algn="l" defTabSz="504190" rtl="0" eaLnBrk="1" latinLnBrk="0" hangingPunct="1">
              <a:spcBef>
                <a:spcPct val="0"/>
              </a:spcBef>
              <a:buNone/>
              <a:defRPr sz="397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zh-CN" sz="32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sz="32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3200" spc="7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大成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民国图书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spc="9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数据库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使用说明</a:t>
            </a:r>
            <a:endParaRPr lang="zh-CN" sz="3200" spc="25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00" y="1816023"/>
            <a:ext cx="8774399" cy="4935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</a:t>
            </a:r>
            <a:r>
              <a:rPr sz="1050" b="1" i="1" spc="-1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dachengdata</a:t>
            </a:r>
            <a:r>
              <a:rPr sz="1050" b="1" i="1" spc="-1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com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4" name="object 4"/>
          <p:cNvSpPr txBox="1"/>
          <p:nvPr/>
        </p:nvSpPr>
        <p:spPr>
          <a:xfrm>
            <a:off x="749934" y="549973"/>
            <a:ext cx="3835400" cy="742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跨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库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跳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转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endParaRPr sz="14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点击不同图标自左至右分别可以跳转到以下</a:t>
            </a:r>
            <a:r>
              <a:rPr lang="en-US"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个库的主页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934" y="2848292"/>
            <a:ext cx="5182870" cy="10572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二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检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索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30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（其他页面相同检索功能不再赘述）</a:t>
            </a:r>
            <a:endParaRPr sz="12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279400" indent="-267335">
              <a:lnSpc>
                <a:spcPct val="100000"/>
              </a:lnSpc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检索范围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大成民国图书全文数据</a:t>
            </a:r>
            <a:r>
              <a:rPr sz="12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库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中所有的民国图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书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内容。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1035"/>
              </a:spcBef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检索条件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点击下拉框选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择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“书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名</a:t>
            </a:r>
            <a:r>
              <a:rPr sz="1200" b="1" spc="-300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作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者</a:t>
            </a:r>
            <a:r>
              <a:rPr sz="1200" b="1" spc="-300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代</a:t>
            </a:r>
            <a:r>
              <a:rPr sz="1200" b="1" spc="-300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出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版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社</a:t>
            </a:r>
            <a:r>
              <a:rPr sz="1200" b="1" spc="-595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如下图：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9934" y="5251767"/>
            <a:ext cx="4875530" cy="51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7335">
              <a:lnSpc>
                <a:spcPct val="100000"/>
              </a:lnSpc>
              <a:spcBef>
                <a:spcPts val="100"/>
              </a:spcBef>
              <a:buFont typeface="Calibri" panose="020F0502020204030204"/>
              <a:buAutoNum type="arabicParenR" startAt="3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检索关键词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简体字和繁体字都可以实现检索。</a:t>
            </a:r>
            <a:endParaRPr sz="12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965"/>
              </a:spcBef>
              <a:buFont typeface="Calibri" panose="020F0502020204030204"/>
              <a:buAutoNum type="arabicParenR" startAt="3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检索方式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普通检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。检索后就会跳转到检索结果的书名列表页面。</a:t>
            </a:r>
            <a:endParaRPr sz="12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8069" y="3979798"/>
            <a:ext cx="4533900" cy="1190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9" name="object 9"/>
          <p:cNvSpPr/>
          <p:nvPr/>
        </p:nvSpPr>
        <p:spPr>
          <a:xfrm>
            <a:off x="800100" y="5908611"/>
            <a:ext cx="4562475" cy="41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003299" y="1397571"/>
          <a:ext cx="5517179" cy="135012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43201"/>
                <a:gridCol w="2773978"/>
              </a:tblGrid>
              <a:tr h="2634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 </a:t>
                      </a:r>
                      <a:r>
                        <a:rPr lang="zh-CN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《大成故纸堆全文数据库》</a:t>
                      </a:r>
                      <a:endParaRPr lang="zh-CN" sz="1050" b="1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</a:t>
                      </a:r>
                      <a:r>
                        <a:rPr lang="zh-CN" alt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老旧刊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全文数据库》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19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 </a:t>
                      </a:r>
                      <a:r>
                        <a:rPr lang="zh-CN" alt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《中国各地古方志集》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 </a:t>
                      </a:r>
                      <a:r>
                        <a:rPr lang="zh-CN" alt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《大成古籍文献全文数据库》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</a:tr>
              <a:tr h="3363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 </a:t>
                      </a:r>
                      <a:r>
                        <a:rPr lang="zh-CN" alt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《中共党史期刊数据库（</a:t>
                      </a:r>
                      <a:r>
                        <a:rPr lang="en-US" alt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-1949</a:t>
                      </a:r>
                      <a:r>
                        <a:rPr lang="zh-CN" alt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6. </a:t>
                      </a:r>
                      <a:r>
                        <a:rPr lang="zh-CN" alt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《大成近现代报纸数据库》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</a:tr>
              <a:tr h="408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《大成老照片数据库》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《大成旧族谱总库》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49934" y="549973"/>
            <a:ext cx="8345170" cy="524823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三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中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图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法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分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类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检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索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endParaRPr sz="14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分类检索功能是按</a:t>
            </a:r>
            <a:r>
              <a:rPr sz="12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照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中国图书馆图书分类法进行分类</a:t>
            </a:r>
            <a:r>
              <a:rPr sz="1200" b="1" spc="10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。共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b="1" spc="-5" dirty="0">
                <a:latin typeface="Calibri" panose="020F0502020204030204"/>
                <a:cs typeface="Calibri" panose="020F0502020204030204"/>
              </a:rPr>
              <a:t>21</a:t>
            </a:r>
            <a:r>
              <a:rPr sz="1200" b="1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大类。点击分类后即可跳转到该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类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的书名列表页面。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1300" b="1" dirty="0">
              <a:latin typeface="Times New Roman" panose="02020603050405020304"/>
              <a:cs typeface="Times New Roman" panose="02020603050405020304"/>
            </a:endParaRPr>
          </a:p>
          <a:p>
            <a:pPr marL="60325">
              <a:lnSpc>
                <a:spcPct val="100000"/>
              </a:lnSpc>
              <a:spcBef>
                <a:spcPts val="1145"/>
              </a:spcBef>
            </a:pP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四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首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字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母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检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索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endParaRPr sz="14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首字母检索功能是按照图书书名第一个字的首字母进行分类的。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共</a:t>
            </a:r>
            <a:r>
              <a:rPr sz="1200" b="1" spc="-2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b="1" spc="-5" dirty="0">
                <a:latin typeface="Calibri" panose="020F0502020204030204"/>
                <a:cs typeface="Calibri" panose="020F0502020204030204"/>
              </a:rPr>
              <a:t>26</a:t>
            </a:r>
            <a:r>
              <a:rPr sz="1200" b="1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个大类。点击分类后即可</a:t>
            </a:r>
            <a:r>
              <a:rPr sz="1200" b="1" spc="70" dirty="0" err="1">
                <a:latin typeface="宋体" panose="02010600030101010101" pitchFamily="2" charset="-122"/>
                <a:cs typeface="宋体" panose="02010600030101010101" pitchFamily="2" charset="-122"/>
              </a:rPr>
              <a:t>跳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转到该类的书名列表页面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sz="12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</a:pPr>
            <a:endParaRPr lang="en-US" sz="12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60325">
              <a:spcBef>
                <a:spcPts val="1145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</a:rPr>
              <a:t>功能五：辅助工具区</a:t>
            </a:r>
            <a:endParaRPr lang="en-US" altLang="zh-CN" sz="1400" b="1" spc="25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12700">
              <a:lnSpc>
                <a:spcPct val="200000"/>
              </a:lnSpc>
              <a:spcBef>
                <a:spcPts val="5"/>
              </a:spcBef>
            </a:pPr>
            <a:r>
              <a:rPr lang="en-US" altLang="zh-CN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大成民国图书全文数据库</a:t>
            </a:r>
            <a:r>
              <a:rPr lang="en-US" altLang="zh-CN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的辅助工具包括：</a:t>
            </a:r>
            <a:endParaRPr lang="en-US" altLang="zh-CN" sz="1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indent="-342900">
              <a:lnSpc>
                <a:spcPct val="200000"/>
              </a:lnSpc>
              <a:spcBef>
                <a:spcPts val="5"/>
              </a:spcBef>
              <a:buFont typeface="+mj-ea"/>
              <a:buAutoNum type="circleNumDbPlain"/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中国历代地图</a:t>
            </a:r>
            <a:endParaRPr lang="en-US" altLang="zh-CN" sz="1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indent="-342900">
              <a:lnSpc>
                <a:spcPct val="200000"/>
              </a:lnSpc>
              <a:spcBef>
                <a:spcPts val="5"/>
              </a:spcBef>
              <a:buFont typeface="+mj-ea"/>
              <a:buAutoNum type="circleNumDbPlain"/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年号查询器</a:t>
            </a:r>
            <a:endParaRPr lang="en-US" altLang="zh-CN" sz="1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indent="-342900">
              <a:lnSpc>
                <a:spcPct val="200000"/>
              </a:lnSpc>
              <a:spcBef>
                <a:spcPts val="5"/>
              </a:spcBef>
              <a:buFont typeface="+mj-ea"/>
              <a:buAutoNum type="circleNumDbPlain"/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中华民国日史</a:t>
            </a:r>
            <a:endParaRPr lang="en-US" altLang="zh-CN" sz="1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indent="-342900">
              <a:lnSpc>
                <a:spcPct val="200000"/>
              </a:lnSpc>
              <a:spcBef>
                <a:spcPts val="5"/>
              </a:spcBef>
              <a:buFont typeface="+mj-ea"/>
              <a:buAutoNum type="circleNumDbPlain"/>
            </a:pP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民国教科书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60325">
              <a:spcBef>
                <a:spcPts val="1145"/>
              </a:spcBef>
            </a:pPr>
            <a:endParaRPr lang="en-US" altLang="zh-CN" sz="1400" b="1" spc="25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12700"/>
            <a:endParaRPr lang="en-US" sz="1200" b="1" spc="25" dirty="0">
              <a:latin typeface="微软雅黑" panose="020B0503020204020204" charset="-122"/>
              <a:cs typeface="宋体" panose="02010600030101010101" pitchFamily="2" charset="-122"/>
            </a:endParaRPr>
          </a:p>
          <a:p>
            <a:pPr marL="12700"/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0" y="3038475"/>
            <a:ext cx="2257425" cy="257175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7" name="箭头: 右 6"/>
          <p:cNvSpPr/>
          <p:nvPr/>
        </p:nvSpPr>
        <p:spPr>
          <a:xfrm>
            <a:off x="4127500" y="3629025"/>
            <a:ext cx="702690" cy="381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9"/>
            <a:ext cx="34061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latin typeface="微软雅黑" panose="020B0503020204020204" charset="-122"/>
                <a:cs typeface="微软雅黑" panose="020B0503020204020204" charset="-122"/>
              </a:rPr>
              <a:t>（二）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书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名列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能说明</a:t>
            </a:r>
            <a:endParaRPr sz="155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1050" y="1054455"/>
            <a:ext cx="8087995" cy="57599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5794" y="578548"/>
            <a:ext cx="5996306" cy="3468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b="1" spc="2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sz="2150" b="1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sz="2150" b="1" spc="79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sz="2150" b="1" spc="25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大成故</a:t>
            </a:r>
            <a:r>
              <a:rPr sz="2150" b="1" spc="95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纸</a:t>
            </a:r>
            <a:r>
              <a:rPr sz="2150" b="1" spc="25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堆全</a:t>
            </a:r>
            <a:r>
              <a:rPr sz="2150" b="1" spc="95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文</a:t>
            </a:r>
            <a:r>
              <a:rPr sz="2150" b="1" spc="25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数据</a:t>
            </a:r>
            <a:r>
              <a:rPr sz="2150" b="1" spc="1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库</a:t>
            </a:r>
            <a:r>
              <a:rPr sz="2150" b="1" spc="25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首页</a:t>
            </a:r>
            <a:r>
              <a:rPr lang="zh-CN" altLang="en-US" sz="2150" b="1" spc="2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sz="215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9934" y="1360487"/>
            <a:ext cx="9296052" cy="83933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（一</a:t>
            </a:r>
            <a:r>
              <a:rPr b="1" spc="-73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数据库登录</a:t>
            </a:r>
            <a:r>
              <a:rPr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方法：</a:t>
            </a:r>
            <a:endParaRPr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在浏览器地址栏输入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sz="1400" b="1" spc="-15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r>
              <a:rPr sz="14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即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可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进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入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大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故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纸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堆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全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文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数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据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库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首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页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400" b="1" spc="65" dirty="0">
                <a:latin typeface="宋体" panose="02010600030101010101" pitchFamily="2" charset="-122"/>
                <a:cs typeface="宋体" panose="02010600030101010101" pitchFamily="2" charset="-122"/>
              </a:rPr>
              <a:t>如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下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图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2409825"/>
            <a:ext cx="9907102" cy="469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8"/>
            <a:ext cx="31775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（三）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集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册列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能说明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1050" y="1093355"/>
            <a:ext cx="9707372" cy="5258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8"/>
            <a:ext cx="31775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（四）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文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章阅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读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能说明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1050" y="1119035"/>
            <a:ext cx="7459980" cy="5837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hlinkClick r:id="rId1"/>
              </a:rPr>
              <a:t>www.dachengdata.com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9298" y="1800225"/>
            <a:ext cx="8713694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子库三</a:t>
            </a: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b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大成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近现代报纸</a:t>
            </a: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数据库使用说明</a:t>
            </a:r>
            <a:endParaRPr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6545" y="3982932"/>
            <a:ext cx="1219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END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68959" y="1360487"/>
            <a:ext cx="22631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（一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b="1" spc="-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首页功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4"/>
          <p:cNvSpPr txBox="1">
            <a:spLocks noGrp="1"/>
          </p:cNvSpPr>
          <p:nvPr/>
        </p:nvSpPr>
        <p:spPr>
          <a:xfrm>
            <a:off x="1841500" y="607060"/>
            <a:ext cx="7292975" cy="552450"/>
          </a:xfrm>
          <a:prstGeom prst="rect">
            <a:avLst/>
          </a:prstGeom>
        </p:spPr>
        <p:txBody>
          <a:bodyPr vert="horz" wrap="square" lIns="0" tIns="15875" rIns="0" bIns="0" rtlCol="0" anchor="t">
            <a:noAutofit/>
          </a:bodyPr>
          <a:lstStyle>
            <a:lvl1pPr algn="l" defTabSz="504190" rtl="0" eaLnBrk="1" latinLnBrk="0" hangingPunct="1">
              <a:spcBef>
                <a:spcPct val="0"/>
              </a:spcBef>
              <a:buNone/>
              <a:defRPr sz="397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</a:t>
            </a:r>
            <a:r>
              <a:rPr sz="32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3200" spc="7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大成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近现代报纸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数据库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使用说明</a:t>
            </a:r>
            <a:endParaRPr lang="zh-CN" sz="3200" spc="25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00" y="1952625"/>
            <a:ext cx="9972000" cy="469729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49934" y="149288"/>
            <a:ext cx="5392420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050" i="1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-80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da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1"/>
              </a:rPr>
              <a:t>c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h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1"/>
              </a:rPr>
              <a:t>e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ngda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1"/>
              </a:rPr>
              <a:t>t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a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1"/>
              </a:rPr>
              <a:t>c</a:t>
            </a:r>
            <a:r>
              <a:rPr sz="1050" i="1" spc="-15" dirty="0">
                <a:latin typeface="Calibri" panose="020F0502020204030204"/>
                <a:cs typeface="Calibri" panose="020F0502020204030204"/>
                <a:hlinkClick r:id="rId1"/>
              </a:rPr>
              <a:t>o</a:t>
            </a:r>
            <a:r>
              <a:rPr sz="1050" i="1" dirty="0">
                <a:latin typeface="Calibri" panose="020F0502020204030204"/>
                <a:cs typeface="Calibri" panose="020F0502020204030204"/>
                <a:hlinkClick r:id="rId1"/>
              </a:rPr>
              <a:t>m</a:t>
            </a:r>
            <a:endParaRPr sz="105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 panose="02020603050405020304"/>
              <a:cs typeface="Times New Roman" panose="02020603050405020304"/>
            </a:endParaRPr>
          </a:p>
          <a:p>
            <a:pPr marL="60325">
              <a:lnSpc>
                <a:spcPct val="100000"/>
              </a:lnSpc>
              <a:spcBef>
                <a:spcPts val="770"/>
              </a:spcBef>
            </a:pP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检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索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30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（其他页面相同检索功能不再赘述）</a:t>
            </a:r>
            <a:endParaRPr sz="1200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dirty="0">
              <a:latin typeface="Times New Roman" panose="02020603050405020304"/>
              <a:cs typeface="Times New Roman" panose="02020603050405020304"/>
            </a:endParaRPr>
          </a:p>
          <a:p>
            <a:pPr marL="279400" indent="-267335">
              <a:lnSpc>
                <a:spcPct val="100000"/>
              </a:lnSpc>
              <a:spcBef>
                <a:spcPts val="5"/>
              </a:spcBef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检索范围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大成近现代报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纸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数据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库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中所有的内容</a:t>
            </a:r>
            <a:r>
              <a:rPr sz="1200" spc="-5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2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960"/>
              </a:spcBef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检索条件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点击下拉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框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可选择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题名</a:t>
            </a:r>
            <a:r>
              <a:rPr sz="12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”、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刊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名</a:t>
            </a:r>
            <a:r>
              <a:rPr sz="12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sz="1200" b="1" spc="-600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“作者</a:t>
            </a:r>
            <a:r>
              <a:rPr sz="1200" b="1" spc="-600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。如下图：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9934" y="3363277"/>
            <a:ext cx="7347584" cy="7104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7335">
              <a:lnSpc>
                <a:spcPct val="100000"/>
              </a:lnSpc>
              <a:spcBef>
                <a:spcPts val="100"/>
              </a:spcBef>
              <a:buFont typeface="Calibri" panose="020F0502020204030204"/>
              <a:buAutoNum type="arabicParenR" startAt="3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检索关键词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简体字和繁体字都可以实现检索。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965"/>
              </a:spcBef>
              <a:buFont typeface="Calibri" panose="020F0502020204030204"/>
              <a:buAutoNum type="arabicParenR" startAt="3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检索方式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普通检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，检索后就会跳转到检索结果列表页面。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13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9019" y="1734820"/>
            <a:ext cx="7746365" cy="1501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/>
          <p:nvPr/>
        </p:nvSpPr>
        <p:spPr>
          <a:xfrm>
            <a:off x="749934" y="437649"/>
            <a:ext cx="7347584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50" b="1" dirty="0">
              <a:latin typeface="Times New Roman" panose="02020603050405020304"/>
              <a:cs typeface="Times New Roman" panose="02020603050405020304"/>
            </a:endParaRPr>
          </a:p>
          <a:p>
            <a:pPr marL="60325">
              <a:lnSpc>
                <a:spcPct val="100000"/>
              </a:lnSpc>
            </a:pPr>
            <a:r>
              <a:rPr sz="1400" b="1" spc="20" dirty="0" err="1">
                <a:latin typeface="微软雅黑" panose="020B0503020204020204" charset="-122"/>
                <a:cs typeface="微软雅黑" panose="020B0503020204020204" charset="-122"/>
              </a:rPr>
              <a:t>功能二</a:t>
            </a:r>
            <a:r>
              <a:rPr sz="1400" b="1" spc="-50" dirty="0" err="1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</a:t>
            </a:r>
            <a:r>
              <a:rPr sz="1400" b="1" spc="1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纸</a:t>
            </a: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</a:rPr>
              <a:t>页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跳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转</a:t>
            </a:r>
            <a:r>
              <a:rPr lang="zh-CN" altLang="en-US" sz="1400" b="1" spc="15" dirty="0">
                <a:latin typeface="微软雅黑" panose="020B0503020204020204" charset="-122"/>
                <a:ea typeface="微软雅黑" panose="020B0503020204020204" charset="-122"/>
              </a:rPr>
              <a:t>功能</a:t>
            </a:r>
            <a:endParaRPr sz="1400" b="1" spc="15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点击主页的申报简</a:t>
            </a:r>
            <a:r>
              <a:rPr sz="12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介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或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顺天时报简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介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，或近现代报纸资源列表中的报纸</a:t>
            </a:r>
            <a:r>
              <a:rPr sz="1200" b="1" spc="10" dirty="0">
                <a:latin typeface="宋体" panose="02010600030101010101" pitchFamily="2" charset="-122"/>
                <a:cs typeface="宋体" panose="02010600030101010101" pitchFamily="2" charset="-122"/>
              </a:rPr>
              <a:t>名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，就可以跳转到对应的报纸子</a:t>
            </a:r>
            <a:r>
              <a:rPr sz="1200" b="1" spc="10" dirty="0">
                <a:latin typeface="宋体" panose="02010600030101010101" pitchFamily="2" charset="-122"/>
                <a:cs typeface="宋体" panose="02010600030101010101" pitchFamily="2" charset="-122"/>
              </a:rPr>
              <a:t>库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700" y="1571629"/>
            <a:ext cx="9576000" cy="4071263"/>
          </a:xfrm>
          <a:prstGeom prst="rect">
            <a:avLst/>
          </a:prstGeom>
        </p:spPr>
      </p:pic>
      <p:sp>
        <p:nvSpPr>
          <p:cNvPr id="5" name="object 2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3"/>
          <p:cNvSpPr txBox="1"/>
          <p:nvPr/>
        </p:nvSpPr>
        <p:spPr>
          <a:xfrm>
            <a:off x="749934" y="149288"/>
            <a:ext cx="5392420" cy="328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050" i="1" dirty="0">
                <a:latin typeface="Calibri" panose="020F0502020204030204"/>
                <a:cs typeface="Calibri" panose="020F0502020204030204"/>
                <a:hlinkClick r:id="rId2"/>
              </a:rPr>
              <a:t>w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2"/>
              </a:rPr>
              <a:t>w</a:t>
            </a:r>
            <a:r>
              <a:rPr sz="1050" i="1" spc="-80" dirty="0">
                <a:latin typeface="Calibri" panose="020F0502020204030204"/>
                <a:cs typeface="Calibri" panose="020F0502020204030204"/>
                <a:hlinkClick r:id="rId2"/>
              </a:rPr>
              <a:t>w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2"/>
              </a:rPr>
              <a:t>.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2"/>
              </a:rPr>
              <a:t>da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2"/>
              </a:rPr>
              <a:t>c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2"/>
              </a:rPr>
              <a:t>h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2"/>
              </a:rPr>
              <a:t>e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2"/>
              </a:rPr>
              <a:t>ngda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2"/>
              </a:rPr>
              <a:t>t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2"/>
              </a:rPr>
              <a:t>a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2"/>
              </a:rPr>
              <a:t>.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2"/>
              </a:rPr>
              <a:t>c</a:t>
            </a:r>
            <a:r>
              <a:rPr sz="1050" i="1" spc="-15" dirty="0">
                <a:latin typeface="Calibri" panose="020F0502020204030204"/>
                <a:cs typeface="Calibri" panose="020F0502020204030204"/>
                <a:hlinkClick r:id="rId2"/>
              </a:rPr>
              <a:t>o</a:t>
            </a:r>
            <a:r>
              <a:rPr sz="1050" i="1" dirty="0">
                <a:latin typeface="Calibri" panose="020F0502020204030204"/>
                <a:cs typeface="Calibri" panose="020F0502020204030204"/>
                <a:hlinkClick r:id="rId2"/>
              </a:rPr>
              <a:t>m</a:t>
            </a:r>
            <a:endParaRPr sz="105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2300" y="5916355"/>
            <a:ext cx="5346700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325">
              <a:lnSpc>
                <a:spcPct val="100000"/>
              </a:lnSpc>
              <a:spcBef>
                <a:spcPts val="770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</a:rPr>
              <a:t>功能三：跨库跳转功能</a:t>
            </a:r>
            <a:r>
              <a:rPr lang="zh-CN" altLang="en-US" sz="1200" b="1" spc="25" dirty="0">
                <a:latin typeface="微软雅黑" panose="020B0503020204020204" charset="-122"/>
                <a:ea typeface="微软雅黑" panose="020B0503020204020204" charset="-122"/>
              </a:rPr>
              <a:t>（前面有功能介绍，此处不在赘述）</a:t>
            </a:r>
            <a:endParaRPr lang="en-US" altLang="zh-CN" sz="1200" b="1" spc="25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60325">
              <a:lnSpc>
                <a:spcPct val="100000"/>
              </a:lnSpc>
              <a:spcBef>
                <a:spcPts val="770"/>
              </a:spcBef>
            </a:pPr>
            <a:endParaRPr lang="zh-CN" altLang="en-US" sz="1200" b="1" spc="25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60325">
              <a:lnSpc>
                <a:spcPct val="100000"/>
              </a:lnSpc>
              <a:spcBef>
                <a:spcPts val="770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</a:rPr>
              <a:t>功能四：辅助工具区</a:t>
            </a:r>
            <a:r>
              <a:rPr lang="zh-CN" altLang="en-US" sz="1200" b="1" spc="25" dirty="0">
                <a:latin typeface="微软雅黑" panose="020B0503020204020204" charset="-122"/>
                <a:ea typeface="微软雅黑" panose="020B0503020204020204" charset="-122"/>
              </a:rPr>
              <a:t>（前面有功能介绍，此处不在赘述）</a:t>
            </a:r>
            <a:endParaRPr lang="zh-CN" altLang="en-US" sz="1400" b="1" spc="2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68959" y="149288"/>
            <a:ext cx="5573395" cy="6950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050" i="1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-80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da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1"/>
              </a:rPr>
              <a:t>c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h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1"/>
              </a:rPr>
              <a:t>e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ngda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1"/>
              </a:rPr>
              <a:t>t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a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1"/>
              </a:rPr>
              <a:t>c</a:t>
            </a:r>
            <a:r>
              <a:rPr sz="1050" i="1" spc="-15" dirty="0">
                <a:latin typeface="Calibri" panose="020F0502020204030204"/>
                <a:cs typeface="Calibri" panose="020F0502020204030204"/>
                <a:hlinkClick r:id="rId1"/>
              </a:rPr>
              <a:t>o</a:t>
            </a:r>
            <a:r>
              <a:rPr sz="1050" i="1" dirty="0">
                <a:latin typeface="Calibri" panose="020F0502020204030204"/>
                <a:cs typeface="Calibri" panose="020F0502020204030204"/>
                <a:hlinkClick r:id="rId1"/>
              </a:rPr>
              <a:t>m</a:t>
            </a:r>
            <a:endParaRPr sz="105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b="1" spc="2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b="1" spc="2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b="1" spc="9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</a:t>
            </a:r>
            <a:r>
              <a:rPr b="1" spc="2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纸</a:t>
            </a:r>
            <a:r>
              <a:rPr lang="zh-CN" altLang="en-US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</a:t>
            </a:r>
            <a:r>
              <a:rPr b="1" spc="2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</a:t>
            </a:r>
            <a:r>
              <a:rPr b="1" spc="2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</a:t>
            </a:r>
            <a:r>
              <a:rPr b="1" spc="9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2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能说</a:t>
            </a:r>
            <a:r>
              <a:rPr b="1" spc="2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</a:t>
            </a:r>
            <a:r>
              <a:rPr sz="1400" b="1" dirty="0" err="1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400" b="1" spc="-5" dirty="0" err="1">
                <a:latin typeface="微软雅黑" panose="020B0503020204020204" charset="-122"/>
                <a:cs typeface="微软雅黑" panose="020B0503020204020204" charset="-122"/>
              </a:rPr>
              <a:t>以</a:t>
            </a:r>
            <a:r>
              <a:rPr sz="1400" b="1" spc="70" dirty="0" err="1">
                <a:latin typeface="微软雅黑" panose="020B0503020204020204" charset="-122"/>
                <a:cs typeface="微软雅黑" panose="020B0503020204020204" charset="-122"/>
              </a:rPr>
              <a:t>申</a:t>
            </a:r>
            <a:r>
              <a:rPr sz="1400" b="1" dirty="0" err="1">
                <a:latin typeface="微软雅黑" panose="020B0503020204020204" charset="-122"/>
                <a:cs typeface="微软雅黑" panose="020B0503020204020204" charset="-122"/>
              </a:rPr>
              <a:t>报</a:t>
            </a:r>
            <a:r>
              <a:rPr sz="1400" b="1" spc="-5" dirty="0" err="1">
                <a:latin typeface="微软雅黑" panose="020B0503020204020204" charset="-122"/>
                <a:cs typeface="微软雅黑" panose="020B0503020204020204" charset="-122"/>
              </a:rPr>
              <a:t>为</a:t>
            </a:r>
            <a:r>
              <a:rPr sz="1400" b="1" dirty="0" err="1">
                <a:latin typeface="微软雅黑" panose="020B0503020204020204" charset="-122"/>
                <a:cs typeface="微软雅黑" panose="020B0503020204020204" charset="-122"/>
              </a:rPr>
              <a:t>例</a:t>
            </a: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2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19554" y="1044613"/>
            <a:ext cx="6980808" cy="5782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9" y="540448"/>
            <a:ext cx="6154420" cy="79316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（三</a:t>
            </a:r>
            <a:r>
              <a:rPr b="1" spc="2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b="1" spc="100" dirty="0">
                <a:latin typeface="微软雅黑" panose="020B0503020204020204" charset="-122"/>
                <a:cs typeface="微软雅黑" panose="020B0503020204020204" charset="-122"/>
              </a:rPr>
              <a:t>卷</a:t>
            </a:r>
            <a:r>
              <a:rPr b="1" spc="20" dirty="0">
                <a:latin typeface="微软雅黑" panose="020B0503020204020204" charset="-122"/>
                <a:cs typeface="微软雅黑" panose="020B0503020204020204" charset="-122"/>
              </a:rPr>
              <a:t>期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文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章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名</a:t>
            </a:r>
            <a:r>
              <a:rPr b="1" spc="20" dirty="0">
                <a:latin typeface="微软雅黑" panose="020B0503020204020204" charset="-122"/>
                <a:cs typeface="微软雅黑" panose="020B0503020204020204" charset="-122"/>
              </a:rPr>
              <a:t>列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</a:t>
            </a:r>
            <a:r>
              <a:rPr b="1" spc="20" dirty="0">
                <a:latin typeface="微软雅黑" panose="020B0503020204020204" charset="-122"/>
                <a:cs typeface="微软雅黑" panose="020B0503020204020204" charset="-122"/>
              </a:rPr>
              <a:t>面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 b="1" dirty="0">
              <a:latin typeface="Times New Roman" panose="02020603050405020304"/>
              <a:cs typeface="Times New Roman" panose="02020603050405020304"/>
            </a:endParaRPr>
          </a:p>
          <a:p>
            <a:pPr marL="193675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检索功能不多做说</a:t>
            </a:r>
            <a:r>
              <a:rPr sz="12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明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。点击文章名列表中的题名如下图，对应的文</a:t>
            </a:r>
            <a:r>
              <a:rPr sz="1200" b="1" spc="20" dirty="0">
                <a:latin typeface="宋体" panose="02010600030101010101" pitchFamily="2" charset="-122"/>
                <a:cs typeface="宋体" panose="02010600030101010101" pitchFamily="2" charset="-122"/>
              </a:rPr>
              <a:t>章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阅读页面即可显示。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34" y="1420515"/>
            <a:ext cx="9024131" cy="4644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8"/>
            <a:ext cx="34061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（四）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文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章阅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读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能说明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1050" y="1056005"/>
            <a:ext cx="9777730" cy="4307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hlinkClick r:id="rId1"/>
              </a:rPr>
              <a:t>www.dachengdata.com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9298" y="1800225"/>
            <a:ext cx="8713694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子库四</a:t>
            </a: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b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中国各地古方志集数</a:t>
            </a: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据库使用说明</a:t>
            </a:r>
            <a:endParaRPr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6545" y="3982932"/>
            <a:ext cx="1219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END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49934" y="540448"/>
            <a:ext cx="7644766" cy="18583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（二</a:t>
            </a:r>
            <a:r>
              <a:rPr b="1" spc="-73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b="1" spc="2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b="1" spc="2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首页</a:t>
            </a:r>
            <a:r>
              <a:rPr b="1" spc="2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9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介绍</a:t>
            </a:r>
            <a:r>
              <a:rPr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sz="205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endParaRPr lang="en-US" sz="14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1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首页具有</a:t>
            </a: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三</a:t>
            </a:r>
            <a:r>
              <a:rPr sz="1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个功能</a:t>
            </a: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lang="en-US" sz="14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功能一：检索功能</a:t>
            </a:r>
            <a:endParaRPr lang="zh-CN" altLang="en-US" sz="14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功能二：子库跳转功能</a:t>
            </a:r>
            <a:endParaRPr lang="zh-CN" altLang="en-US" sz="14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功能三：辅助工具区</a:t>
            </a:r>
            <a:endParaRPr lang="en-US" sz="14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45" y="2484664"/>
            <a:ext cx="9864000" cy="463463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68958" y="1360488"/>
            <a:ext cx="24155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（一）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首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4"/>
          <p:cNvSpPr txBox="1">
            <a:spLocks noGrp="1"/>
          </p:cNvSpPr>
          <p:nvPr/>
        </p:nvSpPr>
        <p:spPr>
          <a:xfrm>
            <a:off x="1841500" y="607060"/>
            <a:ext cx="7292975" cy="552450"/>
          </a:xfrm>
          <a:prstGeom prst="rect">
            <a:avLst/>
          </a:prstGeom>
        </p:spPr>
        <p:txBody>
          <a:bodyPr vert="horz" wrap="square" lIns="0" tIns="15875" rIns="0" bIns="0" rtlCol="0" anchor="t">
            <a:noAutofit/>
          </a:bodyPr>
          <a:lstStyle>
            <a:lvl1pPr algn="l" defTabSz="504190" rtl="0" eaLnBrk="1" latinLnBrk="0" hangingPunct="1">
              <a:spcBef>
                <a:spcPct val="0"/>
              </a:spcBef>
              <a:buNone/>
              <a:defRPr sz="397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</a:t>
            </a:r>
            <a:r>
              <a:rPr sz="32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3200" spc="7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中国各地古方志集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数据库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使用说明</a:t>
            </a:r>
            <a:endParaRPr lang="zh-CN" sz="3200" spc="25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03" y="1876425"/>
            <a:ext cx="9941794" cy="4644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4" name="object 4"/>
          <p:cNvSpPr txBox="1"/>
          <p:nvPr/>
        </p:nvSpPr>
        <p:spPr>
          <a:xfrm>
            <a:off x="749934" y="549973"/>
            <a:ext cx="5892166" cy="6197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spcBef>
                <a:spcPts val="125"/>
              </a:spcBef>
            </a:pP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跨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库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跳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转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（其他页面相同功能不再赘述）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60325">
              <a:lnSpc>
                <a:spcPct val="100000"/>
              </a:lnSpc>
              <a:spcBef>
                <a:spcPts val="125"/>
              </a:spcBef>
            </a:pPr>
            <a:endParaRPr sz="1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934" y="2045838"/>
            <a:ext cx="4648835" cy="10579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二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检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索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30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（其他页面相同检索功能不再赘述）</a:t>
            </a:r>
            <a:endParaRPr sz="12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279400" indent="-267335">
              <a:lnSpc>
                <a:spcPct val="100000"/>
              </a:lnSpc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检索范围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中国各地古方志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集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中所有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古方志内容。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1035"/>
              </a:spcBef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检索条件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点击下拉框选择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书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名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编纂者</a:t>
            </a:r>
            <a:r>
              <a:rPr sz="1200" b="1" spc="-300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区域</a:t>
            </a:r>
            <a:r>
              <a:rPr sz="1200" b="1" spc="-600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。如下图：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9934" y="4449059"/>
            <a:ext cx="6247765" cy="523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7335">
              <a:lnSpc>
                <a:spcPct val="100000"/>
              </a:lnSpc>
              <a:spcBef>
                <a:spcPts val="100"/>
              </a:spcBef>
              <a:buFont typeface="Calibri" panose="020F0502020204030204"/>
              <a:buAutoNum type="arabicParenR" startAt="3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检索关键词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简体字和繁体字都可以实现检索。</a:t>
            </a:r>
            <a:endParaRPr sz="12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1040"/>
              </a:spcBef>
              <a:buFont typeface="Calibri" panose="020F0502020204030204"/>
              <a:buAutoNum type="arabicParenR" startAt="3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检索方式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分为普通检索和高级检</a:t>
            </a:r>
            <a:r>
              <a:rPr sz="12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。检索后就会跳转到检索结果的方志书名列表页面。</a:t>
            </a:r>
            <a:endParaRPr sz="12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9934" y="5488935"/>
            <a:ext cx="4876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7335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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普通检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sz="1200" b="1" spc="6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选择检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条件、填入检索关键词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后，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点击【搜索】按钮。</a:t>
            </a:r>
            <a:endParaRPr sz="12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49019" y="3195886"/>
            <a:ext cx="6029325" cy="1162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10" name="object 10"/>
          <p:cNvSpPr/>
          <p:nvPr/>
        </p:nvSpPr>
        <p:spPr>
          <a:xfrm>
            <a:off x="781050" y="5049705"/>
            <a:ext cx="5991225" cy="352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02" y="1038225"/>
            <a:ext cx="5785373" cy="792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49934" y="149288"/>
            <a:ext cx="8841740" cy="561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9920" algn="ctr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Times New Roman" panose="02020603050405020304"/>
              <a:cs typeface="Times New Roman" panose="02020603050405020304"/>
            </a:endParaRPr>
          </a:p>
          <a:p>
            <a:pPr marL="279400" indent="-267335">
              <a:lnSpc>
                <a:spcPct val="100000"/>
              </a:lnSpc>
              <a:buFont typeface="Wingdings" panose="05000000000000000000"/>
              <a:buChar char="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高级检索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点击【高级搜索】按钮后跳转到高级检索页面，可通过逻辑的</a:t>
            </a:r>
            <a:r>
              <a:rPr sz="1200" b="1" spc="25" dirty="0"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并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且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”和“或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者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”的关系进行精准检索。截图如下：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7559" y="3506406"/>
            <a:ext cx="2415541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20" dirty="0">
                <a:latin typeface="微软雅黑" panose="020B0503020204020204" charset="-122"/>
                <a:cs typeface="微软雅黑" panose="020B0503020204020204" charset="-122"/>
              </a:rPr>
              <a:t>功能三</a:t>
            </a:r>
            <a:r>
              <a:rPr sz="1400" b="1" spc="-50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区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域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划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分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检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索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功能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7750" y="817757"/>
            <a:ext cx="4057775" cy="2366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478271" y="4669790"/>
            <a:ext cx="3288029" cy="1219886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100330" marR="93345" indent="304800">
              <a:lnSpc>
                <a:spcPts val="2400"/>
              </a:lnSpc>
              <a:spcBef>
                <a:spcPts val="210"/>
              </a:spcBef>
            </a:pP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据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200" b="1" spc="6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现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200" b="1" spc="6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行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政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区</a:t>
            </a:r>
            <a:r>
              <a:rPr sz="1200" b="1" spc="7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域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划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</a:t>
            </a:r>
            <a:r>
              <a:rPr sz="1200" b="1" spc="7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击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区域 名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称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即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</a:t>
            </a:r>
            <a:r>
              <a:rPr sz="1200" b="1" spc="7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跳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转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该</a:t>
            </a:r>
            <a:r>
              <a:rPr sz="1200" b="1" spc="6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区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域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200" b="1" spc="7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方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志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书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名</a:t>
            </a:r>
            <a:r>
              <a:rPr sz="1200" b="1" spc="6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列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页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面。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00330" marR="93345">
              <a:lnSpc>
                <a:spcPts val="2400"/>
              </a:lnSpc>
              <a:spcBef>
                <a:spcPts val="80"/>
              </a:spcBef>
            </a:pP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比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想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要</a:t>
            </a:r>
            <a:r>
              <a:rPr sz="1200" b="1" spc="7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查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找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江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苏</a:t>
            </a:r>
            <a:r>
              <a:rPr sz="1200" b="1" spc="6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古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方</a:t>
            </a:r>
            <a:r>
              <a:rPr sz="1200" b="1" spc="7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志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即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</a:t>
            </a:r>
            <a:r>
              <a:rPr sz="1200" b="1" spc="6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上找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江苏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然后点击即可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59756" y="5412740"/>
            <a:ext cx="447675" cy="371475"/>
          </a:xfrm>
          <a:custGeom>
            <a:avLst/>
            <a:gdLst/>
            <a:ahLst/>
            <a:cxnLst/>
            <a:rect l="l" t="t" r="r" b="b"/>
            <a:pathLst>
              <a:path w="447675" h="371475">
                <a:moveTo>
                  <a:pt x="111887" y="371475"/>
                </a:moveTo>
                <a:lnTo>
                  <a:pt x="111887" y="278638"/>
                </a:lnTo>
                <a:lnTo>
                  <a:pt x="447675" y="278638"/>
                </a:lnTo>
                <a:lnTo>
                  <a:pt x="447675" y="92837"/>
                </a:lnTo>
                <a:lnTo>
                  <a:pt x="111887" y="92837"/>
                </a:lnTo>
                <a:lnTo>
                  <a:pt x="111887" y="0"/>
                </a:lnTo>
                <a:lnTo>
                  <a:pt x="0" y="185801"/>
                </a:lnTo>
                <a:lnTo>
                  <a:pt x="111887" y="3714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55" y="3824971"/>
            <a:ext cx="4560245" cy="3492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9"/>
            <a:ext cx="5996942" cy="1080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0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b="1" spc="25" dirty="0" err="1">
                <a:latin typeface="微软雅黑" panose="020B0503020204020204" charset="-122"/>
                <a:cs typeface="微软雅黑" panose="020B0503020204020204" charset="-122"/>
              </a:rPr>
              <a:t>二</a:t>
            </a:r>
            <a:r>
              <a:rPr b="1" spc="20" dirty="0" err="1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b="1" spc="95" dirty="0" err="1">
                <a:latin typeface="微软雅黑" panose="020B0503020204020204" charset="-122"/>
                <a:cs typeface="微软雅黑" panose="020B0503020204020204" charset="-122"/>
              </a:rPr>
              <a:t>方</a:t>
            </a:r>
            <a:r>
              <a:rPr b="1" spc="25" dirty="0" err="1">
                <a:latin typeface="微软雅黑" panose="020B0503020204020204" charset="-122"/>
                <a:cs typeface="微软雅黑" panose="020B0503020204020204" charset="-122"/>
              </a:rPr>
              <a:t>志书</a:t>
            </a:r>
            <a:r>
              <a:rPr b="1" spc="95" dirty="0" err="1">
                <a:latin typeface="微软雅黑" panose="020B0503020204020204" charset="-122"/>
                <a:cs typeface="微软雅黑" panose="020B0503020204020204" charset="-122"/>
              </a:rPr>
              <a:t>名</a:t>
            </a:r>
            <a:r>
              <a:rPr b="1" spc="25" dirty="0" err="1">
                <a:latin typeface="微软雅黑" panose="020B0503020204020204" charset="-122"/>
                <a:cs typeface="微软雅黑" panose="020B0503020204020204" charset="-122"/>
              </a:rPr>
              <a:t>列表</a:t>
            </a:r>
            <a:r>
              <a:rPr b="1" spc="95" dirty="0" err="1">
                <a:latin typeface="微软雅黑" panose="020B0503020204020204" charset="-122"/>
                <a:cs typeface="微软雅黑" panose="020B0503020204020204" charset="-122"/>
              </a:rPr>
              <a:t>页</a:t>
            </a:r>
            <a:r>
              <a:rPr b="1" spc="20" dirty="0" err="1">
                <a:latin typeface="微软雅黑" panose="020B0503020204020204" charset="-122"/>
                <a:cs typeface="微软雅黑" panose="020B0503020204020204" charset="-122"/>
              </a:rPr>
              <a:t>面</a:t>
            </a:r>
            <a:r>
              <a:rPr b="1" spc="2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9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 err="1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lang="en-US" b="1" spc="25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endParaRPr lang="en-US" sz="1550" b="1" spc="25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第一步：在方志书名列表中点击想要阅读的书名，就会显示该方志书的下拉卷名列表。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第二步：点击卷名列表中的卷名，就会跳转到卷阅读页面。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2028825"/>
            <a:ext cx="9668075" cy="4716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9" y="540448"/>
            <a:ext cx="29489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（三）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卷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阅读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页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面功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93151" y="1201985"/>
            <a:ext cx="7507097" cy="5809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hlinkClick r:id="rId1"/>
              </a:rPr>
              <a:t>www.dachengdata.com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9298" y="1800225"/>
            <a:ext cx="8713694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子库五</a:t>
            </a: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b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大成古籍文献全文数</a:t>
            </a: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据库使用说明</a:t>
            </a:r>
            <a:endParaRPr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6545" y="3982932"/>
            <a:ext cx="1219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END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68959" y="1323023"/>
            <a:ext cx="25679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（一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b="1" spc="-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首页功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4"/>
          <p:cNvSpPr txBox="1">
            <a:spLocks noGrp="1"/>
          </p:cNvSpPr>
          <p:nvPr/>
        </p:nvSpPr>
        <p:spPr>
          <a:xfrm>
            <a:off x="1841500" y="607060"/>
            <a:ext cx="7292975" cy="552450"/>
          </a:xfrm>
          <a:prstGeom prst="rect">
            <a:avLst/>
          </a:prstGeom>
        </p:spPr>
        <p:txBody>
          <a:bodyPr vert="horz" wrap="square" lIns="0" tIns="15875" rIns="0" bIns="0" rtlCol="0" anchor="t">
            <a:noAutofit/>
          </a:bodyPr>
          <a:lstStyle>
            <a:lvl1pPr algn="l" defTabSz="504190" rtl="0" eaLnBrk="1" latinLnBrk="0" hangingPunct="1">
              <a:spcBef>
                <a:spcPct val="0"/>
              </a:spcBef>
              <a:buNone/>
              <a:defRPr sz="397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</a:t>
            </a:r>
            <a:r>
              <a:rPr sz="32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3200" spc="7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大成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古籍文献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spc="9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数据库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使用说明</a:t>
            </a:r>
            <a:endParaRPr lang="zh-CN" sz="3200" spc="25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2" y="1803544"/>
            <a:ext cx="7826375" cy="550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4" name="object 4"/>
          <p:cNvSpPr txBox="1"/>
          <p:nvPr/>
        </p:nvSpPr>
        <p:spPr>
          <a:xfrm>
            <a:off x="749934" y="549973"/>
            <a:ext cx="5587366" cy="4597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spcBef>
                <a:spcPts val="125"/>
              </a:spcBef>
            </a:pP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跨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库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跳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转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lang="zh-CN" altLang="en-US" sz="1200" b="1" spc="-5" dirty="0">
                <a:latin typeface="微软雅黑" panose="020B0503020204020204" charset="-122"/>
                <a:cs typeface="微软雅黑" panose="020B0503020204020204" charset="-122"/>
              </a:rPr>
              <a:t>（其他页面相同检索功能不再赘述）</a:t>
            </a:r>
            <a:endParaRPr lang="zh-CN" altLang="en-US" sz="12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60325">
              <a:lnSpc>
                <a:spcPct val="100000"/>
              </a:lnSpc>
              <a:spcBef>
                <a:spcPts val="125"/>
              </a:spcBef>
            </a:pPr>
            <a:endParaRPr sz="1400" b="1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934" y="2257425"/>
            <a:ext cx="4496435" cy="10579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二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检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索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30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200" b="1" spc="-5" dirty="0" err="1">
                <a:latin typeface="微软雅黑" panose="020B0503020204020204" charset="-122"/>
                <a:cs typeface="微软雅黑" panose="020B0503020204020204" charset="-122"/>
              </a:rPr>
              <a:t>（其他页面相同检索功能不再赘述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12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zh-CN" altLang="en-US" sz="2150" b="1" dirty="0">
              <a:latin typeface="Times New Roman" panose="02020603050405020304"/>
              <a:cs typeface="Times New Roman" panose="02020603050405020304"/>
            </a:endParaRPr>
          </a:p>
          <a:p>
            <a:pPr marL="279400" indent="-267335">
              <a:lnSpc>
                <a:spcPct val="100000"/>
              </a:lnSpc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 err="1">
                <a:latin typeface="宋体" panose="02010600030101010101" pitchFamily="2" charset="-122"/>
                <a:cs typeface="宋体" panose="02010600030101010101" pitchFamily="2" charset="-122"/>
              </a:rPr>
              <a:t>检索范围</a:t>
            </a:r>
            <a:r>
              <a:rPr sz="1200" b="1" spc="70" dirty="0" err="1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大成古籍文献全文数据</a:t>
            </a:r>
            <a:r>
              <a:rPr sz="1200" b="1" spc="5" dirty="0" err="1">
                <a:latin typeface="宋体" panose="02010600030101010101" pitchFamily="2" charset="-122"/>
                <a:cs typeface="宋体" panose="02010600030101010101" pitchFamily="2" charset="-122"/>
              </a:rPr>
              <a:t>库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中所有的古籍文</a:t>
            </a:r>
            <a:r>
              <a:rPr sz="12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献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内容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1035"/>
              </a:spcBef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检索条件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点击下拉框选择“书名</a:t>
            </a:r>
            <a:r>
              <a:rPr sz="12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“作者</a:t>
            </a:r>
            <a:r>
              <a:rPr sz="12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“年代</a:t>
            </a:r>
            <a:r>
              <a:rPr sz="1200" b="1" spc="-590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如下图：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9934" y="4727257"/>
            <a:ext cx="8406766" cy="8233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7335">
              <a:lnSpc>
                <a:spcPct val="100000"/>
              </a:lnSpc>
              <a:spcBef>
                <a:spcPts val="100"/>
              </a:spcBef>
              <a:buFont typeface="Calibri" panose="020F0502020204030204"/>
              <a:buAutoNum type="arabicParenR" startAt="3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检索关键词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简体字和繁体字都可以实现检索。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1040"/>
              </a:spcBef>
              <a:buFont typeface="Calibri" panose="020F0502020204030204"/>
              <a:buAutoNum type="arabicParenR" startAt="3"/>
              <a:tabLst>
                <a:tab pos="279400" algn="l"/>
                <a:tab pos="280035" algn="l"/>
              </a:tabLst>
            </a:pPr>
            <a:r>
              <a:rPr sz="1200" b="1" spc="-10" dirty="0" err="1">
                <a:latin typeface="宋体" panose="02010600030101010101" pitchFamily="2" charset="-122"/>
                <a:cs typeface="宋体" panose="02010600030101010101" pitchFamily="2" charset="-122"/>
              </a:rPr>
              <a:t>检索方式</a:t>
            </a:r>
            <a:r>
              <a:rPr sz="1200" b="1" spc="70" dirty="0" err="1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普通检</a:t>
            </a:r>
            <a:r>
              <a:rPr sz="12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lang="zh-CN" altLang="en-US" sz="1200" b="1" dirty="0">
                <a:latin typeface="宋体" panose="02010600030101010101" pitchFamily="2" charset="-122"/>
                <a:cs typeface="宋体" panose="02010600030101010101" pitchFamily="2" charset="-122"/>
              </a:rPr>
              <a:t>和高级检索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检索后就会跳转到检索结果</a:t>
            </a:r>
            <a:r>
              <a:rPr sz="1200" b="1" spc="5" dirty="0" err="1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古</a:t>
            </a:r>
            <a:r>
              <a:rPr sz="12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籍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名列表页面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sz="12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065">
              <a:lnSpc>
                <a:spcPct val="100000"/>
              </a:lnSpc>
              <a:spcBef>
                <a:spcPts val="1040"/>
              </a:spcBef>
              <a:tabLst>
                <a:tab pos="279400" algn="l"/>
                <a:tab pos="280035" algn="l"/>
              </a:tabLst>
            </a:pP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66" y="1059995"/>
            <a:ext cx="6600000" cy="8571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66" y="3525927"/>
            <a:ext cx="8532000" cy="95082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4" name="object 4"/>
          <p:cNvSpPr txBox="1"/>
          <p:nvPr/>
        </p:nvSpPr>
        <p:spPr>
          <a:xfrm>
            <a:off x="749934" y="6369684"/>
            <a:ext cx="5587366" cy="4597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spcBef>
                <a:spcPts val="125"/>
              </a:spcBef>
            </a:pP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lang="zh-CN" altLang="en-US" sz="1400" b="1" spc="2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四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1400" b="1" spc="-55" dirty="0">
                <a:latin typeface="微软雅黑" panose="020B0503020204020204" charset="-122"/>
                <a:cs typeface="微软雅黑" panose="020B0503020204020204" charset="-122"/>
              </a:rPr>
              <a:t>辅助工具区</a:t>
            </a:r>
            <a:r>
              <a:rPr lang="zh-CN" altLang="en-US" sz="1200" b="1" spc="-5" dirty="0">
                <a:latin typeface="微软雅黑" panose="020B0503020204020204" charset="-122"/>
                <a:cs typeface="微软雅黑" panose="020B0503020204020204" charset="-122"/>
              </a:rPr>
              <a:t>（其他页面相同检索功能不再赘述）</a:t>
            </a:r>
            <a:endParaRPr lang="zh-CN" altLang="en-US" sz="12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60325">
              <a:lnSpc>
                <a:spcPct val="100000"/>
              </a:lnSpc>
              <a:spcBef>
                <a:spcPts val="125"/>
              </a:spcBef>
            </a:pPr>
            <a:endParaRPr sz="1400" b="1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9934" y="5248275"/>
            <a:ext cx="8500110" cy="742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0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lang="zh-CN" altLang="en-US" sz="1400" b="1" spc="25" dirty="0">
                <a:latin typeface="微软雅黑" panose="020B0503020204020204" charset="-122"/>
                <a:cs typeface="微软雅黑" panose="020B0503020204020204" charset="-122"/>
              </a:rPr>
              <a:t>三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首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字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母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检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索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endParaRPr sz="14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首字母检索功能是按</a:t>
            </a:r>
            <a:r>
              <a:rPr sz="1200" b="1" spc="5" dirty="0" err="1">
                <a:latin typeface="宋体" panose="02010600030101010101" pitchFamily="2" charset="-122"/>
                <a:cs typeface="宋体" panose="02010600030101010101" pitchFamily="2" charset="-122"/>
              </a:rPr>
              <a:t>照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古</a:t>
            </a:r>
            <a:r>
              <a:rPr sz="12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籍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书名第一个字的首字母进行分类的。</a:t>
            </a:r>
            <a:r>
              <a:rPr sz="12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共</a:t>
            </a:r>
            <a:r>
              <a:rPr sz="1200" b="1" spc="-28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b="1" spc="-5" dirty="0">
                <a:latin typeface="Calibri" panose="020F0502020204030204"/>
                <a:cs typeface="Calibri" panose="020F0502020204030204"/>
              </a:rPr>
              <a:t>26</a:t>
            </a:r>
            <a:r>
              <a:rPr sz="1200" b="1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个大类。点击分类后即可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跳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转到该类</a:t>
            </a:r>
            <a:r>
              <a:rPr sz="1200" b="1" spc="15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古籍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名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列表页面。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277" y="687228"/>
            <a:ext cx="7072188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9" y="540448"/>
            <a:ext cx="35585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（二</a:t>
            </a:r>
            <a:r>
              <a:rPr b="1" spc="2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古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籍名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列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表页</a:t>
            </a:r>
            <a:r>
              <a:rPr b="1" spc="90" dirty="0">
                <a:latin typeface="微软雅黑" panose="020B0503020204020204" charset="-122"/>
                <a:cs typeface="微软雅黑" panose="020B0503020204020204" charset="-122"/>
              </a:rPr>
              <a:t>面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功能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说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12" y="1022625"/>
            <a:ext cx="7048156" cy="626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文本框 4"/>
          <p:cNvSpPr txBox="1"/>
          <p:nvPr/>
        </p:nvSpPr>
        <p:spPr>
          <a:xfrm>
            <a:off x="1079500" y="581025"/>
            <a:ext cx="8409940" cy="1045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17475">
              <a:lnSpc>
                <a:spcPct val="150000"/>
              </a:lnSpc>
              <a:spcBef>
                <a:spcPts val="125"/>
              </a:spcBef>
            </a:pPr>
            <a:r>
              <a:rPr lang="zh-CN" altLang="en-US" sz="1550" b="1" spc="2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功能一：检索功能</a:t>
            </a:r>
            <a:endParaRPr sz="205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lang="zh-CN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检索功能具有四个检索条件，分别是全部、题名、作者、全文。</a:t>
            </a:r>
            <a:r>
              <a:rPr lang="en-US" altLang="zh-CN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en-US" altLang="zh-CN" sz="1400" b="1" spc="-5" dirty="0" err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lang="zh-CN" altLang="en-US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检索的操作步骤是：选择检索条件</a:t>
            </a:r>
            <a:r>
              <a:rPr lang="en-US" altLang="zh-CN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→</a:t>
            </a:r>
            <a:r>
              <a:rPr lang="zh-CN" altLang="en-US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输入框中输入检索关键词</a:t>
            </a:r>
            <a:r>
              <a:rPr lang="en-US" altLang="zh-CN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→</a:t>
            </a:r>
            <a:r>
              <a:rPr lang="zh-CN" altLang="en-US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点击检索按钮</a:t>
            </a:r>
            <a:r>
              <a:rPr lang="en-US" altLang="zh-CN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→</a:t>
            </a: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跳转到</a:t>
            </a:r>
            <a:r>
              <a:rPr lang="en-US" altLang="zh-CN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【</a:t>
            </a: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检索结果页面</a:t>
            </a:r>
            <a:r>
              <a:rPr lang="en-US" altLang="zh-CN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】</a:t>
            </a: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1400" b="1" spc="-60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8865" y="4467225"/>
            <a:ext cx="8319135" cy="20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>
              <a:lnSpc>
                <a:spcPct val="150000"/>
              </a:lnSpc>
              <a:spcBef>
                <a:spcPts val="5"/>
              </a:spcBef>
              <a:buClrTx/>
              <a:buSzTx/>
              <a:buNone/>
            </a:pPr>
            <a:r>
              <a:rPr lang="zh-CN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检索特别说明</a:t>
            </a:r>
            <a:endParaRPr lang="zh-CN" sz="1400" b="1" spc="-5" dirty="0" err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algn="l" defTabSz="914400">
              <a:lnSpc>
                <a:spcPct val="150000"/>
              </a:lnSpc>
              <a:spcBef>
                <a:spcPts val="5"/>
              </a:spcBef>
              <a:buClrTx/>
              <a:buSzTx/>
              <a:buFont typeface="Wingdings" panose="05000000000000000000"/>
              <a:buChar char=""/>
            </a:pPr>
            <a:r>
              <a:rPr lang="zh-CN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检索范围：【首页的检索框】和【检索结果页面的检索框】的检索范围是除老照片库外所有子库内容。</a:t>
            </a:r>
            <a:endParaRPr lang="zh-CN" sz="1400" b="1" spc="-5" dirty="0" err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algn="l" defTabSz="914400">
              <a:lnSpc>
                <a:spcPct val="150000"/>
              </a:lnSpc>
              <a:spcBef>
                <a:spcPts val="5"/>
              </a:spcBef>
              <a:buClrTx/>
              <a:buSzTx/>
              <a:buFont typeface="Wingdings" panose="05000000000000000000"/>
              <a:buChar char=""/>
            </a:pPr>
            <a:r>
              <a:rPr lang="zh-CN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检索条件：如果选择【全部】则检索的关键词包涵了文章名、作者名、文章来源等。如果选择【全文】，则检索范围只适用于【古籍文献】。</a:t>
            </a:r>
            <a:endParaRPr lang="zh-CN" sz="1400" b="1" spc="-5" dirty="0" err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algn="l" defTabSz="914400">
              <a:lnSpc>
                <a:spcPct val="150000"/>
              </a:lnSpc>
              <a:spcBef>
                <a:spcPts val="5"/>
              </a:spcBef>
              <a:buClrTx/>
              <a:buSzTx/>
              <a:buFont typeface="Wingdings" panose="05000000000000000000"/>
              <a:buChar char=""/>
            </a:pPr>
            <a:r>
              <a:rPr lang="zh-CN" sz="1400" b="1" spc="-5" dirty="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检索关键词：检索关键词可以使用单个检索关键词，如【民国】，也可以使用复合检索关键词，如【民国 北平】。</a:t>
            </a:r>
            <a:endParaRPr lang="zh-CN" sz="1400" b="1" spc="-5" dirty="0" err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7" name="对象 6"/>
          <p:cNvGraphicFramePr/>
          <p:nvPr/>
        </p:nvGraphicFramePr>
        <p:xfrm>
          <a:off x="1143000" y="2157730"/>
          <a:ext cx="8255000" cy="2179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2" imgW="8248650" imgH="2178050" progId="Paint.Picture">
                  <p:embed/>
                </p:oleObj>
              </mc:Choice>
              <mc:Fallback>
                <p:oleObj name="" r:id="rId2" imgW="8248650" imgH="21780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3000" y="2157730"/>
                        <a:ext cx="8255000" cy="2179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9"/>
            <a:ext cx="31013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（三</a:t>
            </a:r>
            <a:r>
              <a:rPr b="1" spc="2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b="1" spc="100" dirty="0">
                <a:latin typeface="微软雅黑" panose="020B0503020204020204" charset="-122"/>
                <a:cs typeface="微软雅黑" panose="020B0503020204020204" charset="-122"/>
              </a:rPr>
              <a:t>卷</a:t>
            </a:r>
            <a:r>
              <a:rPr b="1" spc="20" dirty="0">
                <a:latin typeface="微软雅黑" panose="020B0503020204020204" charset="-122"/>
                <a:cs typeface="微软雅黑" panose="020B0503020204020204" charset="-122"/>
              </a:rPr>
              <a:t>列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页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面功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85" y="1266825"/>
            <a:ext cx="10085830" cy="6552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9"/>
            <a:ext cx="34061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（四）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文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章阅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读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能说明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25422" y="1139139"/>
            <a:ext cx="7431278" cy="5797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hlinkClick r:id="rId1"/>
              </a:rPr>
              <a:t>www.dachengdata.com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4744" y="1800225"/>
            <a:ext cx="9322802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子库六</a:t>
            </a: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b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中共党史期刊数</a:t>
            </a: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据库</a:t>
            </a:r>
            <a: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(-1949)</a:t>
            </a: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使用说明</a:t>
            </a:r>
            <a:endParaRPr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6545" y="3982932"/>
            <a:ext cx="1219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END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68958" y="1360488"/>
            <a:ext cx="23393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（一）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首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4"/>
          <p:cNvSpPr txBox="1">
            <a:spLocks noGrp="1"/>
          </p:cNvSpPr>
          <p:nvPr/>
        </p:nvSpPr>
        <p:spPr>
          <a:xfrm>
            <a:off x="1490345" y="625475"/>
            <a:ext cx="7955915" cy="552450"/>
          </a:xfrm>
          <a:prstGeom prst="rect">
            <a:avLst/>
          </a:prstGeom>
        </p:spPr>
        <p:txBody>
          <a:bodyPr vert="horz" wrap="square" lIns="0" tIns="15875" rIns="0" bIns="0" rtlCol="0" anchor="t">
            <a:noAutofit/>
          </a:bodyPr>
          <a:lstStyle>
            <a:lvl1pPr algn="l" defTabSz="504190" rtl="0" eaLnBrk="1" latinLnBrk="0" hangingPunct="1">
              <a:spcBef>
                <a:spcPct val="0"/>
              </a:spcBef>
              <a:buNone/>
              <a:defRPr sz="397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六</a:t>
            </a:r>
            <a:r>
              <a:rPr sz="32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中共党史期刊数据库</a:t>
            </a:r>
            <a:r>
              <a:rPr lang="en-US" alt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(-1949)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使用说明</a:t>
            </a:r>
            <a:endParaRPr lang="zh-CN" sz="3200" spc="25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484" y="1797562"/>
            <a:ext cx="7846531" cy="5544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4" name="object 4"/>
          <p:cNvSpPr txBox="1"/>
          <p:nvPr/>
        </p:nvSpPr>
        <p:spPr>
          <a:xfrm>
            <a:off x="749934" y="549973"/>
            <a:ext cx="4977766" cy="79060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spcBef>
                <a:spcPts val="125"/>
              </a:spcBef>
            </a:pP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跨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库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跳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转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（其他页面相同功能不再赘述）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60325">
              <a:lnSpc>
                <a:spcPct val="100000"/>
              </a:lnSpc>
              <a:spcBef>
                <a:spcPts val="125"/>
              </a:spcBef>
            </a:pPr>
            <a:endParaRPr sz="14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934" y="2257425"/>
            <a:ext cx="7084695" cy="20489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二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检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索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30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（其他页面相同检索功能不再赘述）</a:t>
            </a:r>
            <a:endParaRPr sz="12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ts val="30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279400" indent="-267335">
              <a:lnSpc>
                <a:spcPct val="150000"/>
              </a:lnSpc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检索范围</a:t>
            </a:r>
            <a:r>
              <a:rPr sz="1200" b="1" spc="-53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《中共党史期刊数据库</a:t>
            </a:r>
            <a:r>
              <a:rPr sz="1200" b="1" spc="-90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1200" b="1" spc="-90" dirty="0">
                <a:latin typeface="Calibri" panose="020F0502020204030204"/>
                <a:cs typeface="Calibri" panose="020F0502020204030204"/>
              </a:rPr>
              <a:t>-1949</a:t>
            </a:r>
            <a:r>
              <a:rPr sz="1200" b="1" spc="-90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》中所有的党史期刊内容。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50000"/>
              </a:lnSpc>
              <a:spcBef>
                <a:spcPts val="1035"/>
              </a:spcBef>
              <a:buFont typeface="Calibri" panose="020F0502020204030204"/>
              <a:buAutoNum type="arabicParenR"/>
              <a:tabLst>
                <a:tab pos="279400" algn="l"/>
                <a:tab pos="280035" algn="l"/>
              </a:tabLst>
            </a:pPr>
            <a:r>
              <a:rPr sz="1200" b="1" spc="-10" dirty="0" err="1">
                <a:latin typeface="宋体" panose="02010600030101010101" pitchFamily="2" charset="-122"/>
                <a:cs typeface="宋体" panose="02010600030101010101" pitchFamily="2" charset="-122"/>
              </a:rPr>
              <a:t>检索条件</a:t>
            </a:r>
            <a:r>
              <a:rPr sz="1200" b="1" spc="70" dirty="0" err="1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分为【按篇检索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按刊检索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全文检索</a:t>
            </a:r>
            <a:r>
              <a:rPr lang="en-US" altLang="zh-CN"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三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大类</a:t>
            </a:r>
            <a:r>
              <a:rPr sz="1200" b="1" spc="15" dirty="0" err="1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检索结果为刊名列表页面或文章名列表页面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50000"/>
              </a:lnSpc>
              <a:spcBef>
                <a:spcPts val="1040"/>
              </a:spcBef>
              <a:buFont typeface="Wingdings" panose="05000000000000000000"/>
              <a:buChar char=""/>
              <a:tabLst>
                <a:tab pos="279400" algn="l"/>
                <a:tab pos="280035" algn="l"/>
              </a:tabLst>
            </a:pPr>
            <a:r>
              <a:rPr sz="1200" b="1" spc="-10" dirty="0" err="1">
                <a:latin typeface="宋体" panose="02010600030101010101" pitchFamily="2" charset="-122"/>
                <a:cs typeface="宋体" panose="02010600030101010101" pitchFamily="2" charset="-122"/>
              </a:rPr>
              <a:t>第一步</a:t>
            </a:r>
            <a:r>
              <a:rPr sz="1200" b="1" spc="70" dirty="0" err="1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选择一级检索条件。点击下拉箭头，点选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按篇检索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按刊检索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全文检索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009650"/>
            <a:ext cx="8505825" cy="8667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4572000"/>
            <a:ext cx="7705725" cy="164782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7" name="object 7"/>
          <p:cNvSpPr txBox="1"/>
          <p:nvPr/>
        </p:nvSpPr>
        <p:spPr>
          <a:xfrm>
            <a:off x="749934" y="657225"/>
            <a:ext cx="4712335" cy="11362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7335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"/>
              <a:tabLst>
                <a:tab pos="279400" algn="l"/>
                <a:tab pos="280035" algn="l"/>
              </a:tabLst>
            </a:pPr>
            <a:r>
              <a:rPr sz="1200" b="1" spc="-10" dirty="0" err="1">
                <a:latin typeface="宋体" panose="02010600030101010101" pitchFamily="2" charset="-122"/>
                <a:cs typeface="宋体" panose="02010600030101010101" pitchFamily="2" charset="-122"/>
              </a:rPr>
              <a:t>第二步</a:t>
            </a:r>
            <a:r>
              <a:rPr sz="1200" b="1" spc="70" dirty="0" err="1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选择二级检索条件。具体条件截图如</a:t>
            </a:r>
            <a:r>
              <a:rPr lang="zh-CN" altLang="en-US"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下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>
              <a:lnSpc>
                <a:spcPct val="100000"/>
              </a:lnSpc>
              <a:spcBef>
                <a:spcPts val="1040"/>
              </a:spcBef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【按篇检索】的条件下，选择“题名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作者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刊名</a:t>
            </a:r>
            <a:r>
              <a:rPr sz="1200" b="1" spc="-300" dirty="0">
                <a:latin typeface="宋体" panose="02010600030101010101" pitchFamily="2" charset="-122"/>
                <a:cs typeface="宋体" panose="02010600030101010101" pitchFamily="2" charset="-122"/>
              </a:rPr>
              <a:t>”；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>
              <a:lnSpc>
                <a:spcPct val="100000"/>
              </a:lnSpc>
              <a:spcBef>
                <a:spcPts val="1040"/>
              </a:spcBef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【按刊检索】的条件下，选择“刊名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年代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创刊地</a:t>
            </a:r>
            <a:r>
              <a:rPr sz="1200" b="1" spc="-305" dirty="0">
                <a:latin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sz="1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单位</a:t>
            </a:r>
            <a:r>
              <a:rPr sz="12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79400">
              <a:lnSpc>
                <a:spcPct val="100000"/>
              </a:lnSpc>
              <a:spcBef>
                <a:spcPts val="1040"/>
              </a:spcBef>
            </a:pPr>
            <a:r>
              <a: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全文检索</a:t>
            </a:r>
            <a:r>
              <a: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的条件下，选择“正文”“标题”“作者”。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035732"/>
            <a:ext cx="7168810" cy="1872000"/>
          </a:xfrm>
          <a:prstGeom prst="rect">
            <a:avLst/>
          </a:prstGeom>
        </p:spPr>
      </p:pic>
      <p:sp>
        <p:nvSpPr>
          <p:cNvPr id="18" name="object 7"/>
          <p:cNvSpPr txBox="1"/>
          <p:nvPr/>
        </p:nvSpPr>
        <p:spPr>
          <a:xfrm>
            <a:off x="774700" y="4321617"/>
            <a:ext cx="47123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7335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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第</a:t>
            </a:r>
            <a:r>
              <a:rPr lang="zh-CN" altLang="en-US"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三</a:t>
            </a:r>
            <a:r>
              <a:rPr sz="12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步</a:t>
            </a:r>
            <a:r>
              <a:rPr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点击</a:t>
            </a:r>
            <a:r>
              <a:rPr lang="en-US" altLang="zh-CN"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搜索</a:t>
            </a:r>
            <a:r>
              <a:rPr lang="en-US" altLang="zh-CN" sz="1200" b="1" spc="70" dirty="0">
                <a:latin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按钮，跳转到检索结果页面。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object 4"/>
          <p:cNvSpPr txBox="1"/>
          <p:nvPr/>
        </p:nvSpPr>
        <p:spPr>
          <a:xfrm>
            <a:off x="749934" y="4873307"/>
            <a:ext cx="7915274" cy="11362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7335">
              <a:lnSpc>
                <a:spcPct val="100000"/>
              </a:lnSpc>
              <a:spcBef>
                <a:spcPts val="100"/>
              </a:spcBef>
              <a:buFont typeface="Calibri" panose="020F0502020204030204"/>
              <a:buAutoNum type="arabicParenR" startAt="3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检索关键词</a:t>
            </a:r>
            <a:r>
              <a:rPr sz="1200" b="1" spc="7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简体字和繁体字都可以实现检索。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965"/>
              </a:spcBef>
              <a:buFont typeface="Calibri" panose="020F0502020204030204"/>
              <a:buAutoNum type="arabicParenR" startAt="3"/>
              <a:tabLst>
                <a:tab pos="279400" algn="l"/>
                <a:tab pos="280035" algn="l"/>
              </a:tabLst>
            </a:pPr>
            <a:r>
              <a:rPr sz="1200" b="1" spc="-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检索方式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6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普通检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和高级检索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1035"/>
              </a:spcBef>
              <a:buFont typeface="Wingdings" panose="05000000000000000000"/>
              <a:buChar char=""/>
              <a:tabLst>
                <a:tab pos="279400" algn="l"/>
                <a:tab pos="280035" algn="l"/>
              </a:tabLst>
            </a:pPr>
            <a:r>
              <a:rPr sz="1200" b="1" spc="-1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普通检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sz="1200" b="1" spc="6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选择检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索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条件、填入检索关键词</a:t>
            </a:r>
            <a:r>
              <a:rPr sz="12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后，</a:t>
            </a:r>
            <a:r>
              <a:rPr sz="1200" b="1" spc="-5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点击【搜索】按钮</a:t>
            </a:r>
            <a:r>
              <a:rPr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sz="1200" b="1" spc="-5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79400" indent="-267335">
              <a:lnSpc>
                <a:spcPct val="100000"/>
              </a:lnSpc>
              <a:spcBef>
                <a:spcPts val="1035"/>
              </a:spcBef>
              <a:buFont typeface="Wingdings" panose="05000000000000000000"/>
              <a:buChar char=""/>
              <a:tabLst>
                <a:tab pos="279400" algn="l"/>
                <a:tab pos="280035" algn="l"/>
              </a:tabLst>
            </a:pP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高级检索：点击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高级检索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按钮可实现在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按篇检索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下，或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按刊检索</a:t>
            </a:r>
            <a:r>
              <a:rPr lang="en-US" altLang="zh-CN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</a:t>
            </a:r>
            <a:r>
              <a:rPr lang="zh-CN" altLang="en-US" sz="1200" b="1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下的逻辑组合检索。截图如下：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5" name="object 5"/>
          <p:cNvSpPr txBox="1"/>
          <p:nvPr/>
        </p:nvSpPr>
        <p:spPr>
          <a:xfrm>
            <a:off x="655481" y="3781425"/>
            <a:ext cx="9100185" cy="742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三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名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刊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推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荐</a:t>
            </a:r>
            <a:r>
              <a:rPr sz="1400" b="1" spc="15" dirty="0">
                <a:latin typeface="微软雅黑" panose="020B0503020204020204" charset="-122"/>
                <a:cs typeface="微软雅黑" panose="020B0503020204020204" charset="-122"/>
              </a:rPr>
              <a:t>列</a:t>
            </a:r>
            <a:r>
              <a:rPr sz="1400" b="1" spc="25" dirty="0">
                <a:latin typeface="微软雅黑" panose="020B0503020204020204" charset="-122"/>
                <a:cs typeface="微软雅黑" panose="020B0503020204020204" charset="-122"/>
              </a:rPr>
              <a:t>表</a:t>
            </a:r>
            <a:endParaRPr sz="140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点击【名刊推荐列表】区域的期刊封面，即可跳转到该期刊的期列表页面。比如点击</a:t>
            </a:r>
            <a:r>
              <a:rPr sz="1200" b="1" spc="35" dirty="0">
                <a:latin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解放</a:t>
            </a:r>
            <a:r>
              <a:rPr sz="1200" b="1" spc="-605" dirty="0">
                <a:latin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即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可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跳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转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解</a:t>
            </a:r>
            <a:r>
              <a:rPr sz="1200" b="1" dirty="0">
                <a:latin typeface="宋体" panose="02010600030101010101" pitchFamily="2" charset="-122"/>
                <a:cs typeface="宋体" panose="02010600030101010101" pitchFamily="2" charset="-122"/>
              </a:rPr>
              <a:t>放</a:t>
            </a:r>
            <a:r>
              <a:rPr sz="12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》杂志的期列表页面。</a:t>
            </a: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44" y="657225"/>
            <a:ext cx="8895061" cy="2844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67" y="4750560"/>
            <a:ext cx="9922160" cy="262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9"/>
            <a:ext cx="31775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（二）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刊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名列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能说明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25982" y="1294765"/>
            <a:ext cx="8640318" cy="4467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9" y="540448"/>
            <a:ext cx="30251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（三）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期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列表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页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面功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9500" y="1053211"/>
            <a:ext cx="8614029" cy="55553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9" y="540448"/>
            <a:ext cx="3710941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（四）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文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章名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列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表页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面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功能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说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52244" y="1040968"/>
            <a:ext cx="7052056" cy="57478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文本框 4"/>
          <p:cNvSpPr txBox="1"/>
          <p:nvPr/>
        </p:nvSpPr>
        <p:spPr>
          <a:xfrm>
            <a:off x="1079500" y="581025"/>
            <a:ext cx="8409940" cy="7356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17475">
              <a:lnSpc>
                <a:spcPct val="150000"/>
              </a:lnSpc>
              <a:spcBef>
                <a:spcPts val="125"/>
              </a:spcBef>
            </a:pPr>
            <a:r>
              <a:rPr lang="zh-CN" altLang="en-US" sz="1550" b="1" spc="2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功能二：子库跳转功能</a:t>
            </a:r>
            <a:endParaRPr lang="en-US" altLang="zh-CN" sz="1550" b="1" spc="25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  <a:p>
            <a:pPr marL="117475">
              <a:lnSpc>
                <a:spcPct val="150000"/>
              </a:lnSpc>
              <a:spcBef>
                <a:spcPts val="125"/>
              </a:spcBef>
            </a:pP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点击不同图标自左至右分别可以跳转到以下</a:t>
            </a:r>
            <a:r>
              <a:rPr lang="en-US" altLang="zh-CN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8</a:t>
            </a: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个子库的主页。</a:t>
            </a:r>
            <a:endParaRPr lang="zh-CN" altLang="en-US" sz="1400" b="1" spc="-60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308100" y="2703600"/>
          <a:ext cx="5517179" cy="135012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43201"/>
                <a:gridCol w="2773978"/>
              </a:tblGrid>
              <a:tr h="2634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</a:t>
                      </a:r>
                      <a:r>
                        <a:rPr lang="zh-CN" alt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老旧刊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全文数据库》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 </a:t>
                      </a:r>
                      <a:r>
                        <a:rPr lang="zh-CN" sz="1050" b="1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《大成民国图书全文数据库》</a:t>
                      </a:r>
                      <a:endParaRPr lang="zh-CN" sz="1050" b="1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19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《大成近现代报纸数据库》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《中国各地古方志集》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</a:tr>
              <a:tr h="3363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《大成古籍文献全文数据库》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《中共党史期刊数据库（</a:t>
                      </a: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-1949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</a:tr>
              <a:tr h="408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《大成老照片数据库》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8. </a:t>
                      </a:r>
                      <a:r>
                        <a:rPr lang="zh-CN" sz="105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《大成旧族谱总库》</a:t>
                      </a:r>
                      <a:endParaRPr lang="zh-CN" sz="105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51435" marB="0" anchor="ctr"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079500" y="4704806"/>
            <a:ext cx="8409940" cy="17436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17475">
              <a:lnSpc>
                <a:spcPct val="150000"/>
              </a:lnSpc>
              <a:spcBef>
                <a:spcPts val="125"/>
              </a:spcBef>
            </a:pPr>
            <a:r>
              <a:rPr lang="zh-CN" altLang="en-US" sz="1550" b="1" spc="2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功能三：辅助工具区</a:t>
            </a:r>
            <a:endParaRPr lang="en-US" altLang="zh-CN" sz="1550" b="1" spc="25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  <a:p>
            <a:pPr marL="460375" indent="-342900">
              <a:lnSpc>
                <a:spcPct val="150000"/>
              </a:lnSpc>
              <a:spcBef>
                <a:spcPts val="125"/>
              </a:spcBef>
              <a:buFont typeface="+mj-ea"/>
              <a:buAutoNum type="circleNumDbPlain"/>
            </a:pP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中国历代地图</a:t>
            </a:r>
            <a:endParaRPr lang="zh-CN" altLang="en-US" sz="1400" b="1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460375" indent="-342900">
              <a:lnSpc>
                <a:spcPct val="150000"/>
              </a:lnSpc>
              <a:spcBef>
                <a:spcPts val="125"/>
              </a:spcBef>
              <a:buFont typeface="+mj-ea"/>
              <a:buAutoNum type="circleNumDbPlain"/>
            </a:pP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年号查询器</a:t>
            </a:r>
            <a:endParaRPr lang="zh-CN" altLang="en-US" sz="1400" b="1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460375" indent="-342900">
              <a:lnSpc>
                <a:spcPct val="150000"/>
              </a:lnSpc>
              <a:spcBef>
                <a:spcPts val="125"/>
              </a:spcBef>
              <a:buFont typeface="+mj-ea"/>
              <a:buAutoNum type="circleNumDbPlain"/>
            </a:pP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中华民国日史</a:t>
            </a:r>
            <a:endParaRPr lang="zh-CN" altLang="en-US" sz="1400" b="1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460375" indent="-342900">
              <a:lnSpc>
                <a:spcPct val="150000"/>
              </a:lnSpc>
              <a:spcBef>
                <a:spcPts val="125"/>
              </a:spcBef>
              <a:buFont typeface="+mj-ea"/>
              <a:buAutoNum type="circleNumDbPlain"/>
            </a:pPr>
            <a:r>
              <a:rPr lang="zh-CN" altLang="en-US"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中国俗文学</a:t>
            </a:r>
            <a:endParaRPr lang="zh-CN" altLang="en-US" sz="1400" b="1" spc="-60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00" y="1350510"/>
            <a:ext cx="9036000" cy="12181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00" y="4565149"/>
            <a:ext cx="2600325" cy="2628900"/>
          </a:xfrm>
          <a:prstGeom prst="rect">
            <a:avLst/>
          </a:prstGeom>
        </p:spPr>
      </p:pic>
      <p:sp>
        <p:nvSpPr>
          <p:cNvPr id="13" name="箭头: 右 12"/>
          <p:cNvSpPr/>
          <p:nvPr/>
        </p:nvSpPr>
        <p:spPr>
          <a:xfrm>
            <a:off x="3594100" y="5534025"/>
            <a:ext cx="85509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8"/>
            <a:ext cx="35585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（五）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文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章阅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读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能说明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5300" y="1038225"/>
            <a:ext cx="7441057" cy="5809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hlinkClick r:id="rId1"/>
              </a:rPr>
              <a:t>www.dachengdata.com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4744" y="1800225"/>
            <a:ext cx="9322802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子库七</a:t>
            </a: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b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大成老照片数</a:t>
            </a: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据库使用说明</a:t>
            </a:r>
            <a:endParaRPr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6545" y="3982932"/>
            <a:ext cx="1219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END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68958" y="1367813"/>
            <a:ext cx="21869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（一）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首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4"/>
          <p:cNvSpPr txBox="1">
            <a:spLocks noGrp="1"/>
          </p:cNvSpPr>
          <p:nvPr/>
        </p:nvSpPr>
        <p:spPr>
          <a:xfrm>
            <a:off x="1841500" y="607060"/>
            <a:ext cx="7292975" cy="552450"/>
          </a:xfrm>
          <a:prstGeom prst="rect">
            <a:avLst/>
          </a:prstGeom>
        </p:spPr>
        <p:txBody>
          <a:bodyPr vert="horz" wrap="square" lIns="0" tIns="15875" rIns="0" bIns="0" rtlCol="0" anchor="t">
            <a:noAutofit/>
          </a:bodyPr>
          <a:lstStyle>
            <a:lvl1pPr algn="l" defTabSz="504190" rtl="0" eaLnBrk="1" latinLnBrk="0" hangingPunct="1">
              <a:spcBef>
                <a:spcPct val="0"/>
              </a:spcBef>
              <a:buNone/>
              <a:defRPr sz="397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zh-CN" sz="32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七</a:t>
            </a:r>
            <a:r>
              <a:rPr sz="32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3200" spc="7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大成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老照片</a:t>
            </a:r>
            <a:r>
              <a:rPr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数据库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使用说明</a:t>
            </a:r>
            <a:endParaRPr lang="zh-CN" sz="3200" spc="25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58" y="1952623"/>
            <a:ext cx="9769756" cy="5004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</a:t>
            </a:r>
            <a:r>
              <a:rPr sz="1050" b="1" i="1" spc="-1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dachengdata</a:t>
            </a:r>
            <a:r>
              <a:rPr sz="1050" b="1" i="1" spc="-1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com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4" name="object 4"/>
          <p:cNvSpPr txBox="1"/>
          <p:nvPr/>
        </p:nvSpPr>
        <p:spPr>
          <a:xfrm>
            <a:off x="749934" y="549973"/>
            <a:ext cx="4977766" cy="74699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1400" b="1" spc="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跨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库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跳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转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lang="zh-CN" altLang="en-US" sz="12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（其他页面相同功能不再赘述）</a:t>
            </a:r>
            <a:endParaRPr sz="1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934" y="1952625"/>
            <a:ext cx="8025766" cy="5857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功能二：照片显示方式选择按钮</a:t>
            </a:r>
            <a:endParaRPr lang="en-US" altLang="zh-CN" sz="1400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照片显示的方式有两种，分别是</a:t>
            </a:r>
            <a:r>
              <a:rPr lang="en-US" altLang="zh-CN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【</a:t>
            </a: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随机</a:t>
            </a:r>
            <a:r>
              <a:rPr lang="en-US" altLang="zh-CN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】</a:t>
            </a: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和</a:t>
            </a:r>
            <a:r>
              <a:rPr lang="en-US" altLang="zh-CN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【</a:t>
            </a: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顺序</a:t>
            </a:r>
            <a:r>
              <a:rPr lang="en-US" altLang="zh-CN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】</a:t>
            </a: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。点击按钮，控制照片显示列表中照片的显示方式。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95" y="1093605"/>
            <a:ext cx="9072000" cy="501705"/>
          </a:xfrm>
          <a:prstGeom prst="rect">
            <a:avLst/>
          </a:prstGeom>
        </p:spPr>
      </p:pic>
      <p:sp>
        <p:nvSpPr>
          <p:cNvPr id="12" name="object 6"/>
          <p:cNvSpPr txBox="1"/>
          <p:nvPr/>
        </p:nvSpPr>
        <p:spPr>
          <a:xfrm>
            <a:off x="749934" y="2790825"/>
            <a:ext cx="8025766" cy="5857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功能三：检索功能</a:t>
            </a:r>
            <a:endParaRPr lang="en-US" altLang="zh-CN" sz="1400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输入检索关键词（支持简体</a:t>
            </a:r>
            <a:r>
              <a:rPr lang="en-US" altLang="zh-CN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/</a:t>
            </a: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繁体输入），点击检索按钮。即可跳转到检索结果页面。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3" name="object 6"/>
          <p:cNvSpPr txBox="1"/>
          <p:nvPr/>
        </p:nvSpPr>
        <p:spPr>
          <a:xfrm>
            <a:off x="785895" y="3705225"/>
            <a:ext cx="8025766" cy="30110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功能四：辅助工具区</a:t>
            </a:r>
            <a:r>
              <a:rPr lang="zh-CN" altLang="en-US" sz="12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（其他页面相同功能不再赘述）</a:t>
            </a:r>
            <a:endParaRPr lang="en-US" altLang="zh-CN" sz="1400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817307" y="4467225"/>
            <a:ext cx="8025766" cy="5857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功能五：照片显示列表</a:t>
            </a:r>
            <a:endParaRPr lang="zh-CN" altLang="en-US" sz="1400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点击照片显示列表中的照片，就可以跳转到该照片的详细介绍页面。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8"/>
            <a:ext cx="9502142" cy="10342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b="1" spc="25" dirty="0" err="1">
                <a:latin typeface="微软雅黑" panose="020B0503020204020204" charset="-122"/>
                <a:cs typeface="微软雅黑" panose="020B0503020204020204" charset="-122"/>
              </a:rPr>
              <a:t>二）</a:t>
            </a:r>
            <a:r>
              <a:rPr b="1" spc="95" dirty="0" err="1">
                <a:latin typeface="微软雅黑" panose="020B0503020204020204" charset="-122"/>
                <a:cs typeface="微软雅黑" panose="020B0503020204020204" charset="-122"/>
              </a:rPr>
              <a:t>照</a:t>
            </a:r>
            <a:r>
              <a:rPr b="1" spc="25" dirty="0" err="1">
                <a:latin typeface="微软雅黑" panose="020B0503020204020204" charset="-122"/>
                <a:cs typeface="微软雅黑" panose="020B0503020204020204" charset="-122"/>
              </a:rPr>
              <a:t>片详</a:t>
            </a:r>
            <a:r>
              <a:rPr b="1" spc="95" dirty="0" err="1">
                <a:latin typeface="微软雅黑" panose="020B0503020204020204" charset="-122"/>
                <a:cs typeface="微软雅黑" panose="020B0503020204020204" charset="-122"/>
              </a:rPr>
              <a:t>细</a:t>
            </a:r>
            <a:r>
              <a:rPr b="1" spc="25" dirty="0" err="1">
                <a:latin typeface="微软雅黑" panose="020B0503020204020204" charset="-122"/>
                <a:cs typeface="微软雅黑" panose="020B0503020204020204" charset="-122"/>
              </a:rPr>
              <a:t>介绍</a:t>
            </a:r>
            <a:r>
              <a:rPr b="1" spc="95" dirty="0" err="1">
                <a:latin typeface="微软雅黑" panose="020B0503020204020204" charset="-122"/>
                <a:cs typeface="微软雅黑" panose="020B0503020204020204" charset="-122"/>
              </a:rPr>
              <a:t>页</a:t>
            </a:r>
            <a:r>
              <a:rPr b="1" spc="25" dirty="0" err="1">
                <a:latin typeface="微软雅黑" panose="020B0503020204020204" charset="-122"/>
                <a:cs typeface="微软雅黑" panose="020B0503020204020204" charset="-122"/>
              </a:rPr>
              <a:t>面功</a:t>
            </a:r>
            <a:r>
              <a:rPr b="1" spc="9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 err="1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lang="en-US" b="1" spc="25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endParaRPr lang="en-US" sz="1550" b="1" spc="25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zh-CN" altLang="en-US" sz="1550" b="1" spc="2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点击首页照片显示列表中的照片缩略图，或者点击检索结果页面的照片缩略图，即可跳转到该照片的详细介绍页面。</a:t>
            </a:r>
            <a:endParaRPr sz="1550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5" y="1800224"/>
            <a:ext cx="9706109" cy="487679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hlinkClick r:id="rId1"/>
              </a:rPr>
              <a:t>www.dachengdata.com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4744" y="1800225"/>
            <a:ext cx="9322802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子库八</a:t>
            </a: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b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大成旧族谱总库</a:t>
            </a:r>
            <a:r>
              <a:rPr sz="4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使用说明</a:t>
            </a:r>
            <a:endParaRPr sz="4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6545" y="3982932"/>
            <a:ext cx="1219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END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5"/>
          <p:cNvSpPr txBox="1"/>
          <p:nvPr/>
        </p:nvSpPr>
        <p:spPr>
          <a:xfrm>
            <a:off x="568958" y="1266826"/>
            <a:ext cx="2415542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（一）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首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页功</a:t>
            </a:r>
            <a:r>
              <a:rPr b="1" spc="95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说明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4"/>
          <p:cNvSpPr txBox="1">
            <a:spLocks noGrp="1"/>
          </p:cNvSpPr>
          <p:nvPr/>
        </p:nvSpPr>
        <p:spPr>
          <a:xfrm>
            <a:off x="1490345" y="625475"/>
            <a:ext cx="7955915" cy="552450"/>
          </a:xfrm>
          <a:prstGeom prst="rect">
            <a:avLst/>
          </a:prstGeom>
        </p:spPr>
        <p:txBody>
          <a:bodyPr vert="horz" wrap="square" lIns="0" tIns="15875" rIns="0" bIns="0" rtlCol="0" anchor="t">
            <a:noAutofit/>
          </a:bodyPr>
          <a:lstStyle>
            <a:lvl1pPr algn="l" defTabSz="504190" rtl="0" eaLnBrk="1" latinLnBrk="0" hangingPunct="1">
              <a:spcBef>
                <a:spcPct val="0"/>
              </a:spcBef>
              <a:buNone/>
              <a:defRPr sz="397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zh-CN" altLang="en-US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八</a:t>
            </a:r>
            <a:r>
              <a:rPr sz="32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大成旧族谱总库</a:t>
            </a:r>
            <a:r>
              <a:rPr lang="zh-CN" sz="3200" spc="25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使用说明</a:t>
            </a:r>
            <a:endParaRPr lang="zh-CN" sz="3200" spc="25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1610282"/>
            <a:ext cx="8229600" cy="5724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</a:t>
            </a:r>
            <a:r>
              <a:rPr sz="1050" b="1" i="1" spc="-1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dachengdata</a:t>
            </a:r>
            <a:r>
              <a:rPr sz="1050" b="1" i="1" spc="-1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com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4" name="object 4"/>
          <p:cNvSpPr txBox="1"/>
          <p:nvPr/>
        </p:nvSpPr>
        <p:spPr>
          <a:xfrm>
            <a:off x="749934" y="549973"/>
            <a:ext cx="4977766" cy="74699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5"/>
              </a:spcBef>
            </a:pP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400" b="1" spc="-5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1400" b="1" spc="-55" dirty="0">
                <a:latin typeface="微软雅黑" panose="020B0503020204020204" charset="-122"/>
                <a:cs typeface="微软雅黑" panose="020B0503020204020204" charset="-122"/>
              </a:rPr>
              <a:t>跨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库</a:t>
            </a:r>
            <a:r>
              <a:rPr sz="1400" b="1" spc="-55" dirty="0" err="1">
                <a:latin typeface="微软雅黑" panose="020B0503020204020204" charset="-122"/>
                <a:cs typeface="微软雅黑" panose="020B0503020204020204" charset="-122"/>
              </a:rPr>
              <a:t>跳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转</a:t>
            </a:r>
            <a:r>
              <a:rPr sz="1400" b="1" spc="15" dirty="0" err="1">
                <a:latin typeface="微软雅黑" panose="020B0503020204020204" charset="-122"/>
                <a:cs typeface="微软雅黑" panose="020B0503020204020204" charset="-122"/>
              </a:rPr>
              <a:t>功</a:t>
            </a:r>
            <a:r>
              <a:rPr sz="1400" b="1" spc="25" dirty="0" err="1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lang="zh-CN" altLang="en-US" sz="12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（其他页面相同功能不再赘述）</a:t>
            </a:r>
            <a:endParaRPr sz="1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b="1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sz="12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934" y="2028825"/>
            <a:ext cx="4215766" cy="11525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功能二：检索功能</a:t>
            </a:r>
            <a:endParaRPr lang="en-US" altLang="zh-CN" sz="1400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检索条件：姓氏、书名、地域、年代。</a:t>
            </a:r>
            <a:endParaRPr lang="en-US" altLang="zh-CN" sz="1200" b="1" spc="25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检索步骤：选择检索条件 → 输入检索关键词 → 点击检索按钮 → 跳转到书籍列表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785896" y="3781425"/>
            <a:ext cx="8294604" cy="5857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功能三：常见姓氏区</a:t>
            </a:r>
            <a:endParaRPr lang="en-US" altLang="zh-CN" sz="1400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点击区域内的姓氏按钮，即可跳转到对应姓氏的全部书籍列表。下图显示，选择张姓按钮后，显示的书籍列表。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96" y="995313"/>
            <a:ext cx="7975837" cy="82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02" y="2056252"/>
            <a:ext cx="4630622" cy="1836000"/>
          </a:xfrm>
          <a:prstGeom prst="rect">
            <a:avLst/>
          </a:prstGeom>
        </p:spPr>
      </p:pic>
      <p:sp>
        <p:nvSpPr>
          <p:cNvPr id="11" name="箭头: 右 10"/>
          <p:cNvSpPr/>
          <p:nvPr/>
        </p:nvSpPr>
        <p:spPr>
          <a:xfrm>
            <a:off x="4965700" y="2409825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96" y="4487830"/>
            <a:ext cx="8713490" cy="280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</a:t>
            </a:r>
            <a:r>
              <a:rPr sz="1050" b="1" i="1" spc="-1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dachengdata</a:t>
            </a:r>
            <a:r>
              <a:rPr sz="1050" b="1" i="1" spc="-1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com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13" name="object 6"/>
          <p:cNvSpPr txBox="1"/>
          <p:nvPr/>
        </p:nvSpPr>
        <p:spPr>
          <a:xfrm>
            <a:off x="817307" y="581025"/>
            <a:ext cx="8025766" cy="9269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功能四：精选家谱区</a:t>
            </a:r>
            <a:endParaRPr lang="en-US" altLang="zh-CN" sz="1400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点击精选家谱，即可跳转到该家谱的卷号列表。</a:t>
            </a:r>
            <a:endParaRPr lang="en-US" altLang="zh-CN" sz="1200" b="1" spc="25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60325">
              <a:lnSpc>
                <a:spcPct val="150000"/>
              </a:lnSpc>
              <a:spcBef>
                <a:spcPts val="125"/>
              </a:spcBef>
            </a:pPr>
            <a:endParaRPr lang="en-US" altLang="zh-CN" sz="1400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826134" y="1495425"/>
            <a:ext cx="8025766" cy="5857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功能五：姓氏导航区</a:t>
            </a:r>
            <a:endParaRPr lang="en-US" altLang="zh-CN" sz="1400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可根据姓氏拼音首字母选择对应的姓氏。下图举例，点击选择字母“</a:t>
            </a:r>
            <a:r>
              <a:rPr lang="en-US" altLang="zh-CN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D</a:t>
            </a: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”后的页面情况。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826134" y="6448425"/>
            <a:ext cx="8025766" cy="5857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400" b="1" spc="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功能六：知名家谱展示区</a:t>
            </a:r>
            <a:endParaRPr lang="en-US" altLang="zh-CN" sz="1400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325">
              <a:lnSpc>
                <a:spcPct val="150000"/>
              </a:lnSpc>
              <a:spcBef>
                <a:spcPts val="125"/>
              </a:spcBef>
            </a:pPr>
            <a:r>
              <a:rPr lang="zh-CN" altLang="en-US" sz="1200" b="1" spc="25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点击知名家谱封面，即可跳转到该家谱的卷号列表。左右两侧的蓝色箭头，点击后可以左右挪动展示知名家谱。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4" y="2141836"/>
            <a:ext cx="6609175" cy="4032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8958" y="540448"/>
            <a:ext cx="9121142" cy="11530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5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b="1" spc="25" dirty="0">
                <a:latin typeface="微软雅黑" panose="020B0503020204020204" charset="-122"/>
                <a:cs typeface="微软雅黑" panose="020B0503020204020204" charset="-122"/>
              </a:rPr>
              <a:t>二）</a:t>
            </a:r>
            <a:r>
              <a:rPr lang="zh-CN" altLang="en-US" b="1" spc="9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文章阅读</a:t>
            </a:r>
            <a:r>
              <a:rPr b="1" spc="9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</a:t>
            </a:r>
            <a:r>
              <a:rPr b="1" spc="2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面功</a:t>
            </a:r>
            <a:r>
              <a:rPr b="1" spc="9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b="1" spc="25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说明</a:t>
            </a:r>
            <a:endParaRPr lang="en-US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endParaRPr lang="en-US" sz="1550" b="1" spc="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lang="zh-CN" altLang="en-US" sz="1400" b="1" spc="2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进入文章阅读页面步骤：在书籍列表页面选择想要浏览的家谱，点击后进入该家谱的卷号列表页面，在卷号列表页面选择想要阅读的卷号，点击后进入文章阅读页面。</a:t>
            </a:r>
            <a:endParaRPr sz="1400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13" y="1952625"/>
            <a:ext cx="9820819" cy="48832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190" y="149288"/>
            <a:ext cx="13119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www.dachengdata.com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08309" y="1574343"/>
            <a:ext cx="8325193" cy="54074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4"/>
          <p:cNvSpPr txBox="1">
            <a:spLocks noGrp="1"/>
          </p:cNvSpPr>
          <p:nvPr>
            <p:ph type="title" idx="4294967295"/>
          </p:nvPr>
        </p:nvSpPr>
        <p:spPr>
          <a:xfrm>
            <a:off x="1125538" y="577850"/>
            <a:ext cx="8488362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zh-CN" altLang="en-US" sz="1800" b="1" spc="100" dirty="0">
                <a:latin typeface="微软雅黑" panose="020B0503020204020204" charset="-122"/>
                <a:ea typeface="微软雅黑" panose="020B0503020204020204" charset="-122"/>
              </a:rPr>
              <a:t>（三）</a:t>
            </a:r>
            <a:r>
              <a:rPr sz="1800" b="1" spc="10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sz="1800" b="1" spc="785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800" b="1" spc="2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辅助</a:t>
            </a:r>
            <a:r>
              <a:rPr lang="zh-CN" sz="1800" b="1" spc="25" dirty="0">
                <a:latin typeface="微软雅黑" panose="020B0503020204020204" charset="-122"/>
                <a:ea typeface="微软雅黑" panose="020B0503020204020204" charset="-122"/>
              </a:rPr>
              <a:t>工具</a:t>
            </a:r>
            <a:r>
              <a:rPr lang="zh-CN" altLang="en-US" sz="1800" b="1" spc="25" dirty="0">
                <a:latin typeface="微软雅黑" panose="020B0503020204020204" charset="-122"/>
                <a:ea typeface="微软雅黑" panose="020B0503020204020204" charset="-122"/>
              </a:rPr>
              <a:t>介绍</a:t>
            </a:r>
            <a:r>
              <a:rPr sz="1800" b="1" spc="25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sz="1400" b="1" spc="-10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zh-CN" altLang="en-US" sz="1400" b="1" spc="-10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其他子库</a:t>
            </a:r>
            <a:r>
              <a:rPr lang="en-US" altLang="zh-CN" sz="1400" b="1" spc="-10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/</a:t>
            </a:r>
            <a:r>
              <a:rPr lang="zh-CN" altLang="en-US" sz="1400" b="1" spc="-10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页面，相同的辅助研究工具不再赘述</a:t>
            </a:r>
            <a:r>
              <a:rPr sz="1400" b="1" spc="-10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sz="1400" b="1" spc="25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br>
              <a:rPr lang="en-US" altLang="zh-CN" sz="1400" b="1" spc="25" dirty="0">
                <a:latin typeface="微软雅黑" panose="020B0503020204020204" charset="-122"/>
                <a:ea typeface="微软雅黑" panose="020B0503020204020204" charset="-122"/>
              </a:rPr>
            </a:br>
            <a:endParaRPr lang="zh-CN" sz="1400" b="1" spc="2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1308100" y="1113790"/>
            <a:ext cx="8326120" cy="227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marR="5080" indent="-285750" algn="l">
              <a:lnSpc>
                <a:spcPct val="100000"/>
              </a:lnSpc>
              <a:spcBef>
                <a:spcPts val="100"/>
              </a:spcBef>
              <a:buFont typeface="Wingdings" panose="05000000000000000000" charset="0"/>
              <a:buChar char="l"/>
            </a:pPr>
            <a:r>
              <a:rPr lang="zh-CN" sz="1400" b="1" spc="-5">
                <a:latin typeface="宋体" panose="02010600030101010101" pitchFamily="2" charset="-122"/>
                <a:cs typeface="宋体" panose="02010600030101010101" pitchFamily="2" charset="-122"/>
              </a:rPr>
              <a:t>中国历代地图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49934" y="149288"/>
            <a:ext cx="9168766" cy="616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1050" i="1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-80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da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1"/>
              </a:rPr>
              <a:t>c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h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1"/>
              </a:rPr>
              <a:t>e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ngda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1"/>
              </a:rPr>
              <a:t>t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a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1"/>
              </a:rPr>
              <a:t>c</a:t>
            </a:r>
            <a:r>
              <a:rPr sz="1050" i="1" spc="-15" dirty="0">
                <a:latin typeface="Calibri" panose="020F0502020204030204"/>
                <a:cs typeface="Calibri" panose="020F0502020204030204"/>
                <a:hlinkClick r:id="rId1"/>
              </a:rPr>
              <a:t>o</a:t>
            </a:r>
            <a:r>
              <a:rPr sz="1050" i="1" dirty="0">
                <a:latin typeface="Calibri" panose="020F0502020204030204"/>
                <a:cs typeface="Calibri" panose="020F0502020204030204"/>
                <a:hlinkClick r:id="rId1"/>
              </a:rPr>
              <a:t>m</a:t>
            </a:r>
            <a:endParaRPr lang="zh-CN" altLang="en-US" sz="1050" dirty="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endParaRPr lang="zh-CN" altLang="en-US" sz="1450" dirty="0">
              <a:latin typeface="Times New Roman" panose="02020603050405020304"/>
              <a:cs typeface="Times New Roman" panose="02020603050405020304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 charset="0"/>
              <a:buChar char="l"/>
            </a:pP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号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查询器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0500" y="991870"/>
            <a:ext cx="7217410" cy="5989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467" y="443547"/>
            <a:ext cx="9829165" cy="0"/>
          </a:xfrm>
          <a:custGeom>
            <a:avLst/>
            <a:gdLst/>
            <a:ahLst/>
            <a:cxnLst/>
            <a:rect l="l" t="t" r="r" b="b"/>
            <a:pathLst>
              <a:path w="9829165">
                <a:moveTo>
                  <a:pt x="0" y="0"/>
                </a:moveTo>
                <a:lnTo>
                  <a:pt x="982878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49934" y="149288"/>
            <a:ext cx="9244966" cy="768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1050" i="1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-10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-80" dirty="0">
                <a:latin typeface="Calibri" panose="020F0502020204030204"/>
                <a:cs typeface="Calibri" panose="020F0502020204030204"/>
                <a:hlinkClick r:id="rId1"/>
              </a:rPr>
              <a:t>w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da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1"/>
              </a:rPr>
              <a:t>c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h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1"/>
              </a:rPr>
              <a:t>e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ngda</a:t>
            </a:r>
            <a:r>
              <a:rPr sz="1050" i="1" spc="20" dirty="0">
                <a:latin typeface="Calibri" panose="020F0502020204030204"/>
                <a:cs typeface="Calibri" panose="020F0502020204030204"/>
                <a:hlinkClick r:id="rId1"/>
              </a:rPr>
              <a:t>t</a:t>
            </a:r>
            <a:r>
              <a:rPr sz="1050" i="1" spc="-20" dirty="0">
                <a:latin typeface="Calibri" panose="020F0502020204030204"/>
                <a:cs typeface="Calibri" panose="020F0502020204030204"/>
                <a:hlinkClick r:id="rId1"/>
              </a:rPr>
              <a:t>a</a:t>
            </a:r>
            <a:r>
              <a:rPr sz="1050" i="1" spc="30" dirty="0">
                <a:latin typeface="Calibri" panose="020F0502020204030204"/>
                <a:cs typeface="Calibri" panose="020F0502020204030204"/>
                <a:hlinkClick r:id="rId1"/>
              </a:rPr>
              <a:t>.</a:t>
            </a:r>
            <a:r>
              <a:rPr sz="1050" i="1" spc="10" dirty="0">
                <a:latin typeface="Calibri" panose="020F0502020204030204"/>
                <a:cs typeface="Calibri" panose="020F0502020204030204"/>
                <a:hlinkClick r:id="rId1"/>
              </a:rPr>
              <a:t>c</a:t>
            </a:r>
            <a:r>
              <a:rPr sz="1050" i="1" spc="-15" dirty="0">
                <a:latin typeface="Calibri" panose="020F0502020204030204"/>
                <a:cs typeface="Calibri" panose="020F0502020204030204"/>
                <a:hlinkClick r:id="rId1"/>
              </a:rPr>
              <a:t>o</a:t>
            </a:r>
            <a:r>
              <a:rPr sz="1050" i="1" dirty="0">
                <a:latin typeface="Calibri" panose="020F0502020204030204"/>
                <a:cs typeface="Calibri" panose="020F0502020204030204"/>
                <a:hlinkClick r:id="rId1"/>
              </a:rPr>
              <a:t>m</a:t>
            </a:r>
            <a:endParaRPr sz="105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Times New Roman" panose="02020603050405020304"/>
              <a:cs typeface="Times New Roman" panose="02020603050405020304"/>
            </a:endParaRPr>
          </a:p>
          <a:p>
            <a:pPr marL="279400" indent="-267335">
              <a:lnSpc>
                <a:spcPct val="100000"/>
              </a:lnSpc>
              <a:spcBef>
                <a:spcPts val="1190"/>
              </a:spcBef>
              <a:buFont typeface="Wingdings" panose="05000000000000000000"/>
              <a:buChar char=""/>
              <a:tabLst>
                <a:tab pos="279400" algn="l"/>
                <a:tab pos="280035" algn="l"/>
              </a:tabLst>
            </a:pPr>
            <a:r>
              <a:rPr lang="zh-CN" altLang="zh-CN" sz="1400" b="1" spc="-10" dirty="0">
                <a:latin typeface="宋体" panose="02010600030101010101" pitchFamily="2" charset="-122"/>
              </a:rPr>
              <a:t>中华民国日史</a:t>
            </a:r>
            <a:endParaRPr lang="zh-CN" altLang="en-US" sz="1400" b="1" spc="-10" dirty="0">
              <a:latin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1" y="1495425"/>
            <a:ext cx="9289715" cy="4096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丝状">
  <a:themeElements>
    <a:clrScheme name="丝状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丝状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6092</Words>
  <Application>WPS 演示</Application>
  <PresentationFormat>自定义</PresentationFormat>
  <Paragraphs>561</Paragraphs>
  <Slides>69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69</vt:i4>
      </vt:variant>
    </vt:vector>
  </HeadingPairs>
  <TitlesOfParts>
    <vt:vector size="87" baseType="lpstr">
      <vt:lpstr>Arial</vt:lpstr>
      <vt:lpstr>宋体</vt:lpstr>
      <vt:lpstr>Wingdings</vt:lpstr>
      <vt:lpstr>Wingdings 3</vt:lpstr>
      <vt:lpstr>Arial</vt:lpstr>
      <vt:lpstr>Calibri</vt:lpstr>
      <vt:lpstr>微软雅黑</vt:lpstr>
      <vt:lpstr>Wingdings</vt:lpstr>
      <vt:lpstr>Times New Roman</vt:lpstr>
      <vt:lpstr>Times New Roman</vt:lpstr>
      <vt:lpstr>Wingdings</vt:lpstr>
      <vt:lpstr>Century Gothic</vt:lpstr>
      <vt:lpstr>Arial Unicode MS</vt:lpstr>
      <vt:lpstr>幼圆</vt:lpstr>
      <vt:lpstr>丝状</vt:lpstr>
      <vt:lpstr>Paint.Picture</vt:lpstr>
      <vt:lpstr>Paint.Picture</vt:lpstr>
      <vt:lpstr>Paint.Picture</vt:lpstr>
      <vt:lpstr>大成故纸堆全文数据库使用说明</vt:lpstr>
      <vt:lpstr>大成故纸堆全文数据库使用说明</vt:lpstr>
      <vt:lpstr>一、 大成故纸堆全文数据库首页：</vt:lpstr>
      <vt:lpstr>PowerPoint 演示文稿</vt:lpstr>
      <vt:lpstr>PowerPoint 演示文稿</vt:lpstr>
      <vt:lpstr>PowerPoint 演示文稿</vt:lpstr>
      <vt:lpstr>（三）、 辅助工具介绍：（其他子库/页面，相同的辅助研究工具不再赘述）） </vt:lpstr>
      <vt:lpstr>PowerPoint 演示文稿</vt:lpstr>
      <vt:lpstr>PowerPoint 演示文稿</vt:lpstr>
      <vt:lpstr>PowerPoint 演示文稿</vt:lpstr>
      <vt:lpstr>二、 检索结果页面功能：</vt:lpstr>
      <vt:lpstr>PowerPoint 演示文稿</vt:lpstr>
      <vt:lpstr>PowerPoint 演示文稿</vt:lpstr>
      <vt:lpstr>【子库一】 大成老旧刊全文数据库使用说明</vt:lpstr>
      <vt:lpstr>一、 大成老旧刊全文数据库使用说明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【子库二】 大成民国图书全文数据库使用说明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【子库三】 大成近现代报纸数据库使用说明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【子库四】 中国各地古方志集数据库使用说明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【子库五】 大成古籍文献全文数据库使用说明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【子库六】 中共党史期刊数据库(-1949)使用说明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【子库七】 大成老照片数据库使用说明</vt:lpstr>
      <vt:lpstr>PowerPoint 演示文稿</vt:lpstr>
      <vt:lpstr>PowerPoint 演示文稿</vt:lpstr>
      <vt:lpstr>PowerPoint 演示文稿</vt:lpstr>
      <vt:lpstr>【子库八】 大成旧族谱总库使用说明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大成故纸堆全文数据库使用说明 2021 年 01 版</dc:title>
  <dc:creator>魏娜</dc:creator>
  <cp:lastModifiedBy>WPS_1736562602</cp:lastModifiedBy>
  <cp:revision>61</cp:revision>
  <dcterms:created xsi:type="dcterms:W3CDTF">2021-10-19T06:27:00Z</dcterms:created>
  <dcterms:modified xsi:type="dcterms:W3CDTF">2025-10-21T09:10:58Z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2019-11-30T08:00:00Z</vt:filetime>
  </property>
  <property fmtid="{D5CDD505-2E9C-101B-9397-08002B2CF9AE}" pid="3" name="Creator">
    <vt:lpwstr>Microsoft® Office Word 2007</vt:lpwstr>
  </property>
  <property fmtid="{D5CDD505-2E9C-101B-9397-08002B2CF9AE}" pid="4" name="LastSaved">
    <vt:filetime>2021-10-20T08:00:00Z</vt:filetime>
  </property>
  <property fmtid="{D5CDD505-2E9C-101B-9397-08002B2CF9AE}" pid="5" name="ICV">
    <vt:lpwstr>853706A9D76C4A06A5D1EE3B3181F227_12</vt:lpwstr>
  </property>
  <property fmtid="{D5CDD505-2E9C-101B-9397-08002B2CF9AE}" pid="6" name="KSOProductBuildVer">
    <vt:lpwstr>2052-12.1.0.23125</vt:lpwstr>
  </property>
</Properties>
</file>