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72"/>
  </p:notesMasterIdLst>
  <p:sldIdLst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9" r:id="rId16"/>
    <p:sldId id="280" r:id="rId17"/>
    <p:sldId id="282" r:id="rId18"/>
    <p:sldId id="283" r:id="rId19"/>
    <p:sldId id="284" r:id="rId20"/>
    <p:sldId id="303" r:id="rId21"/>
    <p:sldId id="304" r:id="rId22"/>
    <p:sldId id="289" r:id="rId23"/>
    <p:sldId id="290" r:id="rId24"/>
    <p:sldId id="292" r:id="rId25"/>
    <p:sldId id="293" r:id="rId26"/>
    <p:sldId id="294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6" r:id="rId35"/>
    <p:sldId id="307" r:id="rId36"/>
    <p:sldId id="308" r:id="rId37"/>
    <p:sldId id="309" r:id="rId38"/>
    <p:sldId id="311" r:id="rId39"/>
    <p:sldId id="278" r:id="rId40"/>
    <p:sldId id="312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3" r:id="rId50"/>
    <p:sldId id="324" r:id="rId51"/>
    <p:sldId id="325" r:id="rId52"/>
    <p:sldId id="328" r:id="rId53"/>
    <p:sldId id="327" r:id="rId54"/>
    <p:sldId id="329" r:id="rId55"/>
    <p:sldId id="330" r:id="rId56"/>
    <p:sldId id="331" r:id="rId57"/>
    <p:sldId id="333" r:id="rId58"/>
    <p:sldId id="334" r:id="rId59"/>
    <p:sldId id="335" r:id="rId60"/>
    <p:sldId id="336" r:id="rId61"/>
    <p:sldId id="340" r:id="rId62"/>
    <p:sldId id="342" r:id="rId63"/>
    <p:sldId id="337" r:id="rId64"/>
    <p:sldId id="339" r:id="rId65"/>
    <p:sldId id="343" r:id="rId66"/>
    <p:sldId id="345" r:id="rId67"/>
    <p:sldId id="346" r:id="rId68"/>
    <p:sldId id="347" r:id="rId69"/>
    <p:sldId id="349" r:id="rId70"/>
    <p:sldId id="35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4" autoAdjust="0"/>
    <p:restoredTop sz="94762" autoAdjust="0"/>
  </p:normalViewPr>
  <p:slideViewPr>
    <p:cSldViewPr>
      <p:cViewPr varScale="1">
        <p:scale>
          <a:sx n="66" d="100"/>
          <a:sy n="66" d="100"/>
        </p:scale>
        <p:origin x="-12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7221F-69B0-440B-9229-9B7F03530218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2AE843E-3018-4459-99C2-508065A33995}">
      <dgm:prSet phldrT="[Text]"/>
      <dgm:spPr/>
      <dgm:t>
        <a:bodyPr/>
        <a:lstStyle/>
        <a:p>
          <a:r>
            <a:rPr lang="zh-CN" altLang="en-US" dirty="0" smtClean="0"/>
            <a:t>科学发现</a:t>
          </a:r>
          <a:endParaRPr lang="en-US" dirty="0"/>
        </a:p>
      </dgm:t>
    </dgm:pt>
    <dgm:pt modelId="{EF44296A-F78F-41D3-AFBC-D41FFD2C8A63}" type="parTrans" cxnId="{CB196108-900E-4811-8C3B-2B8543B26C53}">
      <dgm:prSet/>
      <dgm:spPr/>
      <dgm:t>
        <a:bodyPr/>
        <a:lstStyle/>
        <a:p>
          <a:endParaRPr lang="en-US"/>
        </a:p>
      </dgm:t>
    </dgm:pt>
    <dgm:pt modelId="{CB98D1B7-4682-4E49-BA0D-130184C71043}" type="sibTrans" cxnId="{CB196108-900E-4811-8C3B-2B8543B26C53}">
      <dgm:prSet/>
      <dgm:spPr/>
      <dgm:t>
        <a:bodyPr/>
        <a:lstStyle/>
        <a:p>
          <a:endParaRPr lang="en-US"/>
        </a:p>
      </dgm:t>
    </dgm:pt>
    <dgm:pt modelId="{F42DB3F8-7358-4523-A118-0F6EA3EFEFAA}">
      <dgm:prSet phldrT="[Text]"/>
      <dgm:spPr/>
      <dgm:t>
        <a:bodyPr/>
        <a:lstStyle/>
        <a:p>
          <a:r>
            <a:rPr lang="zh-CN" altLang="en-US" dirty="0" smtClean="0"/>
            <a:t>智力活动的规则和方法</a:t>
          </a:r>
          <a:endParaRPr lang="en-US" dirty="0"/>
        </a:p>
      </dgm:t>
    </dgm:pt>
    <dgm:pt modelId="{5F3D86F8-0167-4D93-BD5D-694FE3B25C15}" type="parTrans" cxnId="{734C8E04-438E-4B3C-9D4A-56467427B57D}">
      <dgm:prSet/>
      <dgm:spPr/>
      <dgm:t>
        <a:bodyPr/>
        <a:lstStyle/>
        <a:p>
          <a:endParaRPr lang="en-US"/>
        </a:p>
      </dgm:t>
    </dgm:pt>
    <dgm:pt modelId="{8E721372-6E6C-477D-97C1-46336CAE7224}" type="sibTrans" cxnId="{734C8E04-438E-4B3C-9D4A-56467427B57D}">
      <dgm:prSet/>
      <dgm:spPr/>
      <dgm:t>
        <a:bodyPr/>
        <a:lstStyle/>
        <a:p>
          <a:endParaRPr lang="en-US"/>
        </a:p>
      </dgm:t>
    </dgm:pt>
    <dgm:pt modelId="{64B85B75-1CDE-437D-B42C-A768B2783538}">
      <dgm:prSet phldrT="[Text]"/>
      <dgm:spPr/>
      <dgm:t>
        <a:bodyPr/>
        <a:lstStyle/>
        <a:p>
          <a:r>
            <a:rPr lang="zh-CN" altLang="en-US" dirty="0" smtClean="0"/>
            <a:t>疾病的诊断和治疗方法</a:t>
          </a:r>
          <a:endParaRPr lang="en-US" dirty="0"/>
        </a:p>
      </dgm:t>
    </dgm:pt>
    <dgm:pt modelId="{151095D5-2CA3-47C2-A854-21BA972F80CF}" type="parTrans" cxnId="{DA2D45AC-26E9-4E32-84B5-BBDA28119686}">
      <dgm:prSet/>
      <dgm:spPr/>
      <dgm:t>
        <a:bodyPr/>
        <a:lstStyle/>
        <a:p>
          <a:endParaRPr lang="en-US"/>
        </a:p>
      </dgm:t>
    </dgm:pt>
    <dgm:pt modelId="{1D6031C3-D313-4F37-BE62-FC5D03B6957E}" type="sibTrans" cxnId="{DA2D45AC-26E9-4E32-84B5-BBDA28119686}">
      <dgm:prSet/>
      <dgm:spPr/>
      <dgm:t>
        <a:bodyPr/>
        <a:lstStyle/>
        <a:p>
          <a:endParaRPr lang="en-US"/>
        </a:p>
      </dgm:t>
    </dgm:pt>
    <dgm:pt modelId="{E8914A9A-3E6A-4E96-94AA-0FD2C4B7B487}">
      <dgm:prSet phldrT="[Text]"/>
      <dgm:spPr/>
      <dgm:t>
        <a:bodyPr/>
        <a:lstStyle/>
        <a:p>
          <a:r>
            <a:rPr lang="zh-CN" altLang="en-US" dirty="0" smtClean="0"/>
            <a:t>动物和植物品种</a:t>
          </a:r>
          <a:endParaRPr lang="en-US" dirty="0"/>
        </a:p>
      </dgm:t>
    </dgm:pt>
    <dgm:pt modelId="{ED91B3E9-CAFE-46A7-AADE-BB4E22CE7CE6}" type="parTrans" cxnId="{C2425E29-8940-44F5-A173-19BEB24CB627}">
      <dgm:prSet/>
      <dgm:spPr/>
      <dgm:t>
        <a:bodyPr/>
        <a:lstStyle/>
        <a:p>
          <a:endParaRPr lang="en-US"/>
        </a:p>
      </dgm:t>
    </dgm:pt>
    <dgm:pt modelId="{2DFC616A-49F5-41FD-AEDE-C5684BC25FC3}" type="sibTrans" cxnId="{C2425E29-8940-44F5-A173-19BEB24CB627}">
      <dgm:prSet/>
      <dgm:spPr/>
      <dgm:t>
        <a:bodyPr/>
        <a:lstStyle/>
        <a:p>
          <a:endParaRPr lang="en-US"/>
        </a:p>
      </dgm:t>
    </dgm:pt>
    <dgm:pt modelId="{7754F56D-2DF4-4820-B759-19A0BD2D56D3}">
      <dgm:prSet phldrT="[Text]"/>
      <dgm:spPr/>
      <dgm:t>
        <a:bodyPr/>
        <a:lstStyle/>
        <a:p>
          <a:r>
            <a:rPr lang="zh-CN" altLang="en-US" dirty="0" smtClean="0"/>
            <a:t>用原子核变换方法获得的物质</a:t>
          </a:r>
          <a:endParaRPr lang="en-US" dirty="0"/>
        </a:p>
      </dgm:t>
    </dgm:pt>
    <dgm:pt modelId="{D616D694-B5DB-4AE6-9347-64958037CEB3}" type="parTrans" cxnId="{5851A443-8D11-4C43-B541-285F48C29E69}">
      <dgm:prSet/>
      <dgm:spPr/>
      <dgm:t>
        <a:bodyPr/>
        <a:lstStyle/>
        <a:p>
          <a:endParaRPr lang="en-US"/>
        </a:p>
      </dgm:t>
    </dgm:pt>
    <dgm:pt modelId="{0AD748FD-5EE4-40D8-8887-70269AC910D1}" type="sibTrans" cxnId="{5851A443-8D11-4C43-B541-285F48C29E69}">
      <dgm:prSet/>
      <dgm:spPr/>
      <dgm:t>
        <a:bodyPr/>
        <a:lstStyle/>
        <a:p>
          <a:endParaRPr lang="en-US"/>
        </a:p>
      </dgm:t>
    </dgm:pt>
    <dgm:pt modelId="{CA78BC6D-0808-4832-BDA3-F8D593CCB4BC}">
      <dgm:prSet phldrT="[Text]"/>
      <dgm:spPr/>
      <dgm:t>
        <a:bodyPr/>
        <a:lstStyle/>
        <a:p>
          <a:r>
            <a:rPr lang="zh-CN" altLang="en-US" dirty="0" smtClean="0"/>
            <a:t>对平面印刷品的图案、色彩或者二者的结合作出的主要起标识作用的设计</a:t>
          </a:r>
          <a:endParaRPr lang="en-US" dirty="0"/>
        </a:p>
      </dgm:t>
    </dgm:pt>
    <dgm:pt modelId="{457E6496-C248-4E61-BAFC-14C74F4AA912}" type="parTrans" cxnId="{79549E22-C593-4AC3-A6AE-342C9F73EFE4}">
      <dgm:prSet/>
      <dgm:spPr/>
      <dgm:t>
        <a:bodyPr/>
        <a:lstStyle/>
        <a:p>
          <a:endParaRPr lang="en-US"/>
        </a:p>
      </dgm:t>
    </dgm:pt>
    <dgm:pt modelId="{C0B82386-69D1-427B-A8FF-1156601D5CBE}" type="sibTrans" cxnId="{79549E22-C593-4AC3-A6AE-342C9F73EFE4}">
      <dgm:prSet/>
      <dgm:spPr/>
      <dgm:t>
        <a:bodyPr/>
        <a:lstStyle/>
        <a:p>
          <a:endParaRPr lang="en-US"/>
        </a:p>
      </dgm:t>
    </dgm:pt>
    <dgm:pt modelId="{61FF4836-C242-4922-BB15-B5BAE22DEEAB}" type="pres">
      <dgm:prSet presAssocID="{EBE7221F-69B0-440B-9229-9B7F035302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74F6A9-BBF5-47B5-8333-D0F7C17FBF20}" type="pres">
      <dgm:prSet presAssocID="{C2AE843E-3018-4459-99C2-508065A339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F4FF4-B5BE-47E4-8D0C-45F74D56AB9E}" type="pres">
      <dgm:prSet presAssocID="{CB98D1B7-4682-4E49-BA0D-130184C71043}" presName="sibTrans" presStyleCnt="0"/>
      <dgm:spPr/>
    </dgm:pt>
    <dgm:pt modelId="{8B42946A-A045-4B64-874D-DBBFF9E53812}" type="pres">
      <dgm:prSet presAssocID="{F42DB3F8-7358-4523-A118-0F6EA3EFEFA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FAC9B-CA74-4DEF-892F-15C8D6E01B8A}" type="pres">
      <dgm:prSet presAssocID="{8E721372-6E6C-477D-97C1-46336CAE7224}" presName="sibTrans" presStyleCnt="0"/>
      <dgm:spPr/>
    </dgm:pt>
    <dgm:pt modelId="{B1A2E789-7DA3-4E92-8750-7CBA64CD5F33}" type="pres">
      <dgm:prSet presAssocID="{64B85B75-1CDE-437D-B42C-A768B27835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02F36-AAA2-4F8F-B069-64AC50AE4709}" type="pres">
      <dgm:prSet presAssocID="{1D6031C3-D313-4F37-BE62-FC5D03B6957E}" presName="sibTrans" presStyleCnt="0"/>
      <dgm:spPr/>
    </dgm:pt>
    <dgm:pt modelId="{01CE0062-DDF4-4942-B62B-9C277403B8F0}" type="pres">
      <dgm:prSet presAssocID="{E8914A9A-3E6A-4E96-94AA-0FD2C4B7B48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A6166-42DB-452F-ABC3-34103E3419C4}" type="pres">
      <dgm:prSet presAssocID="{2DFC616A-49F5-41FD-AEDE-C5684BC25FC3}" presName="sibTrans" presStyleCnt="0"/>
      <dgm:spPr/>
    </dgm:pt>
    <dgm:pt modelId="{207D84A4-4C1D-4FE3-997D-CC455A193511}" type="pres">
      <dgm:prSet presAssocID="{7754F56D-2DF4-4820-B759-19A0BD2D56D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0B358-6FBF-43EB-B035-D00DC70C3004}" type="pres">
      <dgm:prSet presAssocID="{0AD748FD-5EE4-40D8-8887-70269AC910D1}" presName="sibTrans" presStyleCnt="0"/>
      <dgm:spPr/>
    </dgm:pt>
    <dgm:pt modelId="{8262A4C1-5F6A-4E85-AB6F-877D0B1A62C3}" type="pres">
      <dgm:prSet presAssocID="{CA78BC6D-0808-4832-BDA3-F8D593CCB4B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51A443-8D11-4C43-B541-285F48C29E69}" srcId="{EBE7221F-69B0-440B-9229-9B7F03530218}" destId="{7754F56D-2DF4-4820-B759-19A0BD2D56D3}" srcOrd="4" destOrd="0" parTransId="{D616D694-B5DB-4AE6-9347-64958037CEB3}" sibTransId="{0AD748FD-5EE4-40D8-8887-70269AC910D1}"/>
    <dgm:cxn modelId="{C8065F60-1C5A-478F-81FC-9DAEB5535B19}" type="presOf" srcId="{CA78BC6D-0808-4832-BDA3-F8D593CCB4BC}" destId="{8262A4C1-5F6A-4E85-AB6F-877D0B1A62C3}" srcOrd="0" destOrd="0" presId="urn:microsoft.com/office/officeart/2005/8/layout/default#1"/>
    <dgm:cxn modelId="{734C8E04-438E-4B3C-9D4A-56467427B57D}" srcId="{EBE7221F-69B0-440B-9229-9B7F03530218}" destId="{F42DB3F8-7358-4523-A118-0F6EA3EFEFAA}" srcOrd="1" destOrd="0" parTransId="{5F3D86F8-0167-4D93-BD5D-694FE3B25C15}" sibTransId="{8E721372-6E6C-477D-97C1-46336CAE7224}"/>
    <dgm:cxn modelId="{CB196108-900E-4811-8C3B-2B8543B26C53}" srcId="{EBE7221F-69B0-440B-9229-9B7F03530218}" destId="{C2AE843E-3018-4459-99C2-508065A33995}" srcOrd="0" destOrd="0" parTransId="{EF44296A-F78F-41D3-AFBC-D41FFD2C8A63}" sibTransId="{CB98D1B7-4682-4E49-BA0D-130184C71043}"/>
    <dgm:cxn modelId="{DA42A53C-6666-45C7-A682-8B98895870AD}" type="presOf" srcId="{C2AE843E-3018-4459-99C2-508065A33995}" destId="{A174F6A9-BBF5-47B5-8333-D0F7C17FBF20}" srcOrd="0" destOrd="0" presId="urn:microsoft.com/office/officeart/2005/8/layout/default#1"/>
    <dgm:cxn modelId="{DA2D45AC-26E9-4E32-84B5-BBDA28119686}" srcId="{EBE7221F-69B0-440B-9229-9B7F03530218}" destId="{64B85B75-1CDE-437D-B42C-A768B2783538}" srcOrd="2" destOrd="0" parTransId="{151095D5-2CA3-47C2-A854-21BA972F80CF}" sibTransId="{1D6031C3-D313-4F37-BE62-FC5D03B6957E}"/>
    <dgm:cxn modelId="{B493A52E-B836-4589-8BA4-B967F3D2DF1F}" type="presOf" srcId="{64B85B75-1CDE-437D-B42C-A768B2783538}" destId="{B1A2E789-7DA3-4E92-8750-7CBA64CD5F33}" srcOrd="0" destOrd="0" presId="urn:microsoft.com/office/officeart/2005/8/layout/default#1"/>
    <dgm:cxn modelId="{C2425E29-8940-44F5-A173-19BEB24CB627}" srcId="{EBE7221F-69B0-440B-9229-9B7F03530218}" destId="{E8914A9A-3E6A-4E96-94AA-0FD2C4B7B487}" srcOrd="3" destOrd="0" parTransId="{ED91B3E9-CAFE-46A7-AADE-BB4E22CE7CE6}" sibTransId="{2DFC616A-49F5-41FD-AEDE-C5684BC25FC3}"/>
    <dgm:cxn modelId="{79549E22-C593-4AC3-A6AE-342C9F73EFE4}" srcId="{EBE7221F-69B0-440B-9229-9B7F03530218}" destId="{CA78BC6D-0808-4832-BDA3-F8D593CCB4BC}" srcOrd="5" destOrd="0" parTransId="{457E6496-C248-4E61-BAFC-14C74F4AA912}" sibTransId="{C0B82386-69D1-427B-A8FF-1156601D5CBE}"/>
    <dgm:cxn modelId="{ECA1BFA0-2A8A-4117-8745-B002781303C0}" type="presOf" srcId="{F42DB3F8-7358-4523-A118-0F6EA3EFEFAA}" destId="{8B42946A-A045-4B64-874D-DBBFF9E53812}" srcOrd="0" destOrd="0" presId="urn:microsoft.com/office/officeart/2005/8/layout/default#1"/>
    <dgm:cxn modelId="{D7C4F0D2-E0ED-4ABB-91AC-5E753FF495FA}" type="presOf" srcId="{EBE7221F-69B0-440B-9229-9B7F03530218}" destId="{61FF4836-C242-4922-BB15-B5BAE22DEEAB}" srcOrd="0" destOrd="0" presId="urn:microsoft.com/office/officeart/2005/8/layout/default#1"/>
    <dgm:cxn modelId="{C72A995E-8AE3-4E42-A399-EB9767BA68A1}" type="presOf" srcId="{E8914A9A-3E6A-4E96-94AA-0FD2C4B7B487}" destId="{01CE0062-DDF4-4942-B62B-9C277403B8F0}" srcOrd="0" destOrd="0" presId="urn:microsoft.com/office/officeart/2005/8/layout/default#1"/>
    <dgm:cxn modelId="{D43F6CF0-5207-431F-A29B-7F00EB5ABA6B}" type="presOf" srcId="{7754F56D-2DF4-4820-B759-19A0BD2D56D3}" destId="{207D84A4-4C1D-4FE3-997D-CC455A193511}" srcOrd="0" destOrd="0" presId="urn:microsoft.com/office/officeart/2005/8/layout/default#1"/>
    <dgm:cxn modelId="{965542F0-B481-4661-AE77-F2FFD3898870}" type="presParOf" srcId="{61FF4836-C242-4922-BB15-B5BAE22DEEAB}" destId="{A174F6A9-BBF5-47B5-8333-D0F7C17FBF20}" srcOrd="0" destOrd="0" presId="urn:microsoft.com/office/officeart/2005/8/layout/default#1"/>
    <dgm:cxn modelId="{A311975F-16FA-42D1-8A13-80A6435F8277}" type="presParOf" srcId="{61FF4836-C242-4922-BB15-B5BAE22DEEAB}" destId="{6EDF4FF4-B5BE-47E4-8D0C-45F74D56AB9E}" srcOrd="1" destOrd="0" presId="urn:microsoft.com/office/officeart/2005/8/layout/default#1"/>
    <dgm:cxn modelId="{F5690EA1-041B-46E1-B1F0-C8361231F5D6}" type="presParOf" srcId="{61FF4836-C242-4922-BB15-B5BAE22DEEAB}" destId="{8B42946A-A045-4B64-874D-DBBFF9E53812}" srcOrd="2" destOrd="0" presId="urn:microsoft.com/office/officeart/2005/8/layout/default#1"/>
    <dgm:cxn modelId="{3509A340-F465-45A4-928D-B3E297F45669}" type="presParOf" srcId="{61FF4836-C242-4922-BB15-B5BAE22DEEAB}" destId="{DBFFAC9B-CA74-4DEF-892F-15C8D6E01B8A}" srcOrd="3" destOrd="0" presId="urn:microsoft.com/office/officeart/2005/8/layout/default#1"/>
    <dgm:cxn modelId="{3F109839-796B-4D07-8BC1-F931F01A0B78}" type="presParOf" srcId="{61FF4836-C242-4922-BB15-B5BAE22DEEAB}" destId="{B1A2E789-7DA3-4E92-8750-7CBA64CD5F33}" srcOrd="4" destOrd="0" presId="urn:microsoft.com/office/officeart/2005/8/layout/default#1"/>
    <dgm:cxn modelId="{8E591F24-3B5A-4A0B-865F-9B62D6CD3C31}" type="presParOf" srcId="{61FF4836-C242-4922-BB15-B5BAE22DEEAB}" destId="{E2202F36-AAA2-4F8F-B069-64AC50AE4709}" srcOrd="5" destOrd="0" presId="urn:microsoft.com/office/officeart/2005/8/layout/default#1"/>
    <dgm:cxn modelId="{BA31FE71-1E4B-40E9-841A-613B3A7B4D0D}" type="presParOf" srcId="{61FF4836-C242-4922-BB15-B5BAE22DEEAB}" destId="{01CE0062-DDF4-4942-B62B-9C277403B8F0}" srcOrd="6" destOrd="0" presId="urn:microsoft.com/office/officeart/2005/8/layout/default#1"/>
    <dgm:cxn modelId="{95896A91-98BE-4314-9734-AFD443ABA98F}" type="presParOf" srcId="{61FF4836-C242-4922-BB15-B5BAE22DEEAB}" destId="{3F8A6166-42DB-452F-ABC3-34103E3419C4}" srcOrd="7" destOrd="0" presId="urn:microsoft.com/office/officeart/2005/8/layout/default#1"/>
    <dgm:cxn modelId="{C1B69509-17B9-4AC1-A1AF-AACBB49E43D5}" type="presParOf" srcId="{61FF4836-C242-4922-BB15-B5BAE22DEEAB}" destId="{207D84A4-4C1D-4FE3-997D-CC455A193511}" srcOrd="8" destOrd="0" presId="urn:microsoft.com/office/officeart/2005/8/layout/default#1"/>
    <dgm:cxn modelId="{6B9BFFC8-44E3-49F5-8F4D-D26065DE38C8}" type="presParOf" srcId="{61FF4836-C242-4922-BB15-B5BAE22DEEAB}" destId="{ABA0B358-6FBF-43EB-B035-D00DC70C3004}" srcOrd="9" destOrd="0" presId="urn:microsoft.com/office/officeart/2005/8/layout/default#1"/>
    <dgm:cxn modelId="{D2ECCF4B-E79B-45A2-AA87-FD0B150ED597}" type="presParOf" srcId="{61FF4836-C242-4922-BB15-B5BAE22DEEAB}" destId="{8262A4C1-5F6A-4E85-AB6F-877D0B1A62C3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4F6A9-BBF5-47B5-8333-D0F7C17FBF20}">
      <dsp:nvSpPr>
        <dsp:cNvPr id="0" name=""/>
        <dsp:cNvSpPr/>
      </dsp:nvSpPr>
      <dsp:spPr>
        <a:xfrm>
          <a:off x="0" y="50950"/>
          <a:ext cx="2302867" cy="13817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科学发现</a:t>
          </a:r>
          <a:endParaRPr lang="en-US" sz="2000" kern="1200" dirty="0"/>
        </a:p>
      </dsp:txBody>
      <dsp:txXfrm>
        <a:off x="0" y="50950"/>
        <a:ext cx="2302867" cy="1381720"/>
      </dsp:txXfrm>
    </dsp:sp>
    <dsp:sp modelId="{8B42946A-A045-4B64-874D-DBBFF9E53812}">
      <dsp:nvSpPr>
        <dsp:cNvPr id="0" name=""/>
        <dsp:cNvSpPr/>
      </dsp:nvSpPr>
      <dsp:spPr>
        <a:xfrm>
          <a:off x="2533153" y="50950"/>
          <a:ext cx="2302867" cy="1381720"/>
        </a:xfrm>
        <a:prstGeom prst="rect">
          <a:avLst/>
        </a:prstGeom>
        <a:solidFill>
          <a:schemeClr val="accent4">
            <a:hueOff val="2549993"/>
            <a:satOff val="3288"/>
            <a:lumOff val="9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智力活动的规则和方法</a:t>
          </a:r>
          <a:endParaRPr lang="en-US" sz="2000" kern="1200" dirty="0"/>
        </a:p>
      </dsp:txBody>
      <dsp:txXfrm>
        <a:off x="2533153" y="50950"/>
        <a:ext cx="2302867" cy="1381720"/>
      </dsp:txXfrm>
    </dsp:sp>
    <dsp:sp modelId="{B1A2E789-7DA3-4E92-8750-7CBA64CD5F33}">
      <dsp:nvSpPr>
        <dsp:cNvPr id="0" name=""/>
        <dsp:cNvSpPr/>
      </dsp:nvSpPr>
      <dsp:spPr>
        <a:xfrm>
          <a:off x="5066307" y="50950"/>
          <a:ext cx="2302867" cy="1381720"/>
        </a:xfrm>
        <a:prstGeom prst="rect">
          <a:avLst/>
        </a:prstGeom>
        <a:solidFill>
          <a:schemeClr val="accent4">
            <a:hueOff val="5099985"/>
            <a:satOff val="6575"/>
            <a:lumOff val="18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疾病的诊断和治疗方法</a:t>
          </a:r>
          <a:endParaRPr lang="en-US" sz="2000" kern="1200" dirty="0"/>
        </a:p>
      </dsp:txBody>
      <dsp:txXfrm>
        <a:off x="5066307" y="50950"/>
        <a:ext cx="2302867" cy="1381720"/>
      </dsp:txXfrm>
    </dsp:sp>
    <dsp:sp modelId="{01CE0062-DDF4-4942-B62B-9C277403B8F0}">
      <dsp:nvSpPr>
        <dsp:cNvPr id="0" name=""/>
        <dsp:cNvSpPr/>
      </dsp:nvSpPr>
      <dsp:spPr>
        <a:xfrm>
          <a:off x="0" y="1662957"/>
          <a:ext cx="2302867" cy="1381720"/>
        </a:xfrm>
        <a:prstGeom prst="rect">
          <a:avLst/>
        </a:prstGeom>
        <a:solidFill>
          <a:schemeClr val="accent4">
            <a:hueOff val="7649978"/>
            <a:satOff val="9863"/>
            <a:lumOff val="28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动物和植物品种</a:t>
          </a:r>
          <a:endParaRPr lang="en-US" sz="2000" kern="1200" dirty="0"/>
        </a:p>
      </dsp:txBody>
      <dsp:txXfrm>
        <a:off x="0" y="1662957"/>
        <a:ext cx="2302867" cy="1381720"/>
      </dsp:txXfrm>
    </dsp:sp>
    <dsp:sp modelId="{207D84A4-4C1D-4FE3-997D-CC455A193511}">
      <dsp:nvSpPr>
        <dsp:cNvPr id="0" name=""/>
        <dsp:cNvSpPr/>
      </dsp:nvSpPr>
      <dsp:spPr>
        <a:xfrm>
          <a:off x="2533153" y="1662957"/>
          <a:ext cx="2302867" cy="1381720"/>
        </a:xfrm>
        <a:prstGeom prst="rect">
          <a:avLst/>
        </a:prstGeom>
        <a:solidFill>
          <a:schemeClr val="accent4">
            <a:hueOff val="10199971"/>
            <a:satOff val="13150"/>
            <a:lumOff val="37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用原子核变换方法获得的物质</a:t>
          </a:r>
          <a:endParaRPr lang="en-US" sz="2000" kern="1200" dirty="0"/>
        </a:p>
      </dsp:txBody>
      <dsp:txXfrm>
        <a:off x="2533153" y="1662957"/>
        <a:ext cx="2302867" cy="1381720"/>
      </dsp:txXfrm>
    </dsp:sp>
    <dsp:sp modelId="{8262A4C1-5F6A-4E85-AB6F-877D0B1A62C3}">
      <dsp:nvSpPr>
        <dsp:cNvPr id="0" name=""/>
        <dsp:cNvSpPr/>
      </dsp:nvSpPr>
      <dsp:spPr>
        <a:xfrm>
          <a:off x="5066307" y="1662957"/>
          <a:ext cx="2302867" cy="1381720"/>
        </a:xfrm>
        <a:prstGeom prst="rect">
          <a:avLst/>
        </a:prstGeom>
        <a:solidFill>
          <a:schemeClr val="accent4">
            <a:hueOff val="12749963"/>
            <a:satOff val="16438"/>
            <a:lumOff val="4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对平面印刷品的图案、色彩或者二者的结合作出的主要起标识作用的设计</a:t>
          </a:r>
          <a:endParaRPr lang="en-US" sz="2000" kern="1200" dirty="0"/>
        </a:p>
      </dsp:txBody>
      <dsp:txXfrm>
        <a:off x="5066307" y="1662957"/>
        <a:ext cx="2302867" cy="1381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C10CB-D438-4CA8-9C1A-EC75942224C0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64663-5810-4D5D-B5FB-77F0F959D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A5FCC-7948-49F8-BE21-E848E0339A02}" type="slidenum">
              <a:rPr lang="zh-CN" altLang="en-GB" smtClean="0"/>
              <a:pPr/>
              <a:t>1</a:t>
            </a:fld>
            <a:endParaRPr lang="en-GB" altLang="zh-CN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z="1400" dirty="0" smtClean="0"/>
          </a:p>
          <a:p>
            <a:pPr eaLnBrk="1" hangingPunct="1"/>
            <a:r>
              <a:rPr lang="en-US" altLang="zh-CN" sz="1400" dirty="0" smtClean="0"/>
              <a:t>In summarizing these comments best, we may say that patent law provides motivation for technological development. It serves as a stimulant for allocation of resources to research and development efforts.</a:t>
            </a:r>
          </a:p>
          <a:p>
            <a:pPr eaLnBrk="1" hangingPunct="1"/>
            <a:r>
              <a:rPr lang="en-US" altLang="zh-CN" sz="1400" dirty="0" smtClean="0"/>
              <a:t>Today, this is true in research environments within both the Corporate and Academic sectors.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0D12D-704C-4030-A014-8877EE29D4B5}" type="slidenum">
              <a:rPr lang="zh-CN" altLang="en-US" smtClean="0">
                <a:latin typeface="Arial" pitchFamily="34" charset="0"/>
              </a:rPr>
              <a:pPr>
                <a:defRPr/>
              </a:pPr>
              <a:t>10</a:t>
            </a:fld>
            <a:endParaRPr lang="zh-CN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4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29AF80-571F-4DBD-B151-6ABA8066923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1D89B-A359-414B-AAC6-5F3E7FC90E74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29AF80-571F-4DBD-B151-6ABA8066923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DII</a:t>
            </a:r>
            <a:r>
              <a:rPr lang="zh-CN" altLang="en-US" dirty="0" smtClean="0"/>
              <a:t>的资源构成：</a:t>
            </a:r>
            <a:endParaRPr lang="en-US" altLang="zh-CN" dirty="0" smtClean="0"/>
          </a:p>
          <a:p>
            <a:pPr defTabSz="895198">
              <a:defRPr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DWPI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167850" indent="-167850" defTabSz="895198">
              <a:buFont typeface="Arial" pitchFamily="34" charset="0"/>
              <a:buChar char="•"/>
              <a:defRPr/>
            </a:pPr>
            <a:r>
              <a:rPr lang="zh-CN" altLang="en-US" u="sng" dirty="0" smtClean="0"/>
              <a:t>是专利世界的旗舰数据库</a:t>
            </a:r>
            <a:r>
              <a:rPr lang="en-US" altLang="zh-CN" u="sng" dirty="0" smtClean="0"/>
              <a:t>,</a:t>
            </a:r>
            <a:r>
              <a:rPr lang="en-US" altLang="zh-CN" u="sng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u="sng" dirty="0" smtClean="0">
                <a:latin typeface="微软雅黑" pitchFamily="34" charset="-122"/>
                <a:ea typeface="微软雅黑" pitchFamily="34" charset="-122"/>
              </a:rPr>
              <a:t>被</a:t>
            </a:r>
            <a:r>
              <a:rPr lang="en-US" altLang="zh-CN" u="sng" dirty="0" smtClean="0"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u="sng" dirty="0" smtClean="0">
                <a:latin typeface="微软雅黑" pitchFamily="34" charset="-122"/>
                <a:ea typeface="微软雅黑" pitchFamily="34" charset="-122"/>
              </a:rPr>
              <a:t>个国家和地区</a:t>
            </a:r>
            <a:r>
              <a:rPr lang="zh-CN" altLang="en-US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专利局审查员信赖</a:t>
            </a:r>
            <a:endParaRPr lang="en-US" altLang="zh-CN" u="sng" dirty="0" smtClean="0">
              <a:latin typeface="微软雅黑" pitchFamily="34" charset="-122"/>
              <a:ea typeface="微软雅黑" pitchFamily="34" charset="-122"/>
            </a:endParaRPr>
          </a:p>
          <a:p>
            <a:pPr marL="167850" indent="-167850" defTabSz="895198">
              <a:buFont typeface="Arial" pitchFamily="34" charset="0"/>
              <a:buChar char="•"/>
              <a:defRPr/>
            </a:pPr>
            <a:r>
              <a:rPr lang="en-US" altLang="zh-CN" dirty="0" smtClean="0"/>
              <a:t>48</a:t>
            </a:r>
            <a:r>
              <a:rPr lang="zh-CN" altLang="en-US" dirty="0" smtClean="0"/>
              <a:t>家专利机构的数据，覆盖全球</a:t>
            </a:r>
            <a:r>
              <a:rPr lang="en-US" altLang="zh-CN" dirty="0" smtClean="0"/>
              <a:t>96%</a:t>
            </a:r>
            <a:r>
              <a:rPr lang="zh-CN" altLang="en-US" dirty="0" smtClean="0"/>
              <a:t>的专利；</a:t>
            </a:r>
            <a:endParaRPr lang="en-US" altLang="zh-CN" dirty="0" smtClean="0"/>
          </a:p>
          <a:p>
            <a:pPr marL="167850" indent="-167850" defTabSz="895198">
              <a:buFont typeface="Arial" pitchFamily="34" charset="0"/>
              <a:buChar char="•"/>
              <a:defRPr/>
            </a:pPr>
            <a:r>
              <a:rPr lang="zh-CN" altLang="en-US" dirty="0" smtClean="0"/>
              <a:t>源最早可回溯到</a:t>
            </a:r>
            <a:r>
              <a:rPr lang="en-US" altLang="zh-CN" dirty="0" smtClean="0"/>
              <a:t>1963</a:t>
            </a:r>
            <a:r>
              <a:rPr lang="zh-CN" altLang="en-US" dirty="0" smtClean="0"/>
              <a:t>年；</a:t>
            </a:r>
            <a:endParaRPr lang="en-US" altLang="zh-CN" dirty="0" smtClean="0"/>
          </a:p>
          <a:p>
            <a:pPr marL="167850" indent="-167850" defTabSz="895198">
              <a:buFont typeface="Arial" pitchFamily="34" charset="0"/>
              <a:buChar char="•"/>
              <a:defRPr/>
            </a:pPr>
            <a:r>
              <a:rPr lang="zh-CN" altLang="en-US" dirty="0" smtClean="0"/>
              <a:t>据每周更新；</a:t>
            </a:r>
            <a:endParaRPr lang="en-US" altLang="zh-CN" dirty="0" smtClean="0"/>
          </a:p>
          <a:p>
            <a:pPr marL="167850" indent="-167850" defTabSz="895198"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人工改写：</a:t>
            </a:r>
            <a:r>
              <a:rPr lang="en-US" dirty="0" smtClean="0">
                <a:solidFill>
                  <a:srgbClr val="3366FF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多名各领域学者和专家</a:t>
            </a:r>
            <a:r>
              <a:rPr lang="en-US" dirty="0" smtClean="0">
                <a:solidFill>
                  <a:srgbClr val="3366FF"/>
                </a:solidFill>
                <a:latin typeface="微软雅黑" pitchFamily="34" charset="-122"/>
                <a:ea typeface="微软雅黑" pitchFamily="34" charset="-122"/>
              </a:rPr>
              <a:t>人工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编制最被</a:t>
            </a:r>
            <a:r>
              <a:rPr lang="en-US" dirty="0" smtClean="0">
                <a:solidFill>
                  <a:srgbClr val="3366FF"/>
                </a:solidFill>
                <a:latin typeface="微软雅黑" pitchFamily="34" charset="-122"/>
                <a:ea typeface="微软雅黑" pitchFamily="34" charset="-122"/>
              </a:rPr>
              <a:t>信赖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的专利信息</a:t>
            </a:r>
          </a:p>
          <a:p>
            <a:pPr defTabSz="895198">
              <a:defRPr/>
            </a:pPr>
            <a:r>
              <a:rPr lang="en-US" altLang="zh-CN" dirty="0" smtClean="0"/>
              <a:t>(2)PCI:</a:t>
            </a:r>
            <a:r>
              <a:rPr lang="zh-CN" altLang="en-US" dirty="0" smtClean="0"/>
              <a:t>来自于发明人、专利审查员的引用，无论专利还是论文</a:t>
            </a:r>
            <a:endParaRPr lang="en-US" altLang="zh-CN" dirty="0" smtClean="0"/>
          </a:p>
          <a:p>
            <a:r>
              <a:rPr lang="zh-CN" altLang="en-US" dirty="0" smtClean="0"/>
              <a:t>直接好处：可实现对被引专利的检索</a:t>
            </a:r>
            <a:endParaRPr lang="en-US" altLang="zh-CN" dirty="0" smtClean="0"/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被引专利号</a:t>
            </a:r>
            <a:endParaRPr lang="en-US" dirty="0" smtClean="0">
              <a:latin typeface="Times New Roman" pitchFamily="18" charset="0"/>
              <a:ea typeface="宋体" pitchFamily="2" charset="-122"/>
            </a:endParaRP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被引专利</a:t>
            </a:r>
            <a:r>
              <a:rPr lang="en-US" dirty="0" smtClean="0">
                <a:latin typeface="Times New Roman" pitchFamily="18" charset="0"/>
                <a:ea typeface="宋体" pitchFamily="2" charset="-122"/>
              </a:rPr>
              <a:t>+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专利家族</a:t>
            </a:r>
            <a:endParaRPr lang="en-US" dirty="0" smtClean="0">
              <a:latin typeface="Times New Roman" pitchFamily="18" charset="0"/>
              <a:ea typeface="宋体" pitchFamily="2" charset="-122"/>
            </a:endParaRP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被引专利权人</a:t>
            </a:r>
            <a:endParaRPr lang="en-US" dirty="0" smtClean="0">
              <a:latin typeface="Times New Roman" pitchFamily="18" charset="0"/>
              <a:ea typeface="宋体" pitchFamily="2" charset="-122"/>
            </a:endParaRP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被引专利人名称</a:t>
            </a:r>
            <a:endParaRPr lang="en-US" dirty="0" smtClean="0">
              <a:latin typeface="Times New Roman" pitchFamily="18" charset="0"/>
              <a:ea typeface="宋体" pitchFamily="2" charset="-122"/>
            </a:endParaRP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被引专利权人代码</a:t>
            </a:r>
            <a:endParaRPr lang="en-US" dirty="0" smtClean="0">
              <a:latin typeface="Times New Roman" pitchFamily="18" charset="0"/>
              <a:ea typeface="宋体" pitchFamily="2" charset="-122"/>
            </a:endParaRP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被引发明人</a:t>
            </a:r>
            <a:endParaRPr lang="en-US" dirty="0" smtClean="0">
              <a:latin typeface="Times New Roman" pitchFamily="18" charset="0"/>
              <a:ea typeface="宋体" pitchFamily="2" charset="-122"/>
            </a:endParaRP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被引</a:t>
            </a:r>
            <a:r>
              <a:rPr lang="en-US" dirty="0" smtClean="0">
                <a:latin typeface="Times New Roman" pitchFamily="18" charset="0"/>
                <a:ea typeface="宋体" pitchFamily="2" charset="-122"/>
              </a:rPr>
              <a:t>PAN</a:t>
            </a:r>
          </a:p>
          <a:p>
            <a:pPr defTabSz="895198">
              <a:defRPr/>
            </a:pPr>
            <a:endParaRPr lang="en-US" altLang="zh-CN" dirty="0" smtClean="0"/>
          </a:p>
          <a:p>
            <a:pPr defTabSz="895198">
              <a:defRPr/>
            </a:pPr>
            <a:endParaRPr lang="en-US" altLang="zh-CN" dirty="0" smtClean="0"/>
          </a:p>
          <a:p>
            <a:pPr defTabSz="895198">
              <a:defRPr/>
            </a:pP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53B13-34D1-4736-89A7-B2F0161FDF8C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67731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="1" smtClean="0">
              <a:ea typeface="宋体" pitchFamily="2" charset="-122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532">
              <a:defRPr/>
            </a:pPr>
            <a:fld id="{ED2D90F0-7CFF-488B-AFB2-29710A04AF11}" type="slidenum">
              <a:rPr lang="en-US" smtClean="0"/>
              <a:pPr defTabSz="903532"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="1" smtClean="0">
              <a:ea typeface="宋体" pitchFamily="2" charset="-122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532">
              <a:defRPr/>
            </a:pPr>
            <a:fld id="{0FB64AD7-63DD-4EE2-864A-5686FE5356EC}" type="slidenum">
              <a:rPr lang="en-US" smtClean="0"/>
              <a:pPr defTabSz="903532"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Read example from slide – Microsoft name misspelt in this US Application – we correct it and add the DWPI standard Patentee Code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BF27F0-3589-4567-A0D3-1FB62610F31C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1300" dirty="0"/>
              <a:t>覆盖的所有国家的专利的摘要用简单的英语给出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zh-CN" altLang="en-US" sz="1300" dirty="0"/>
              <a:t>摘要内容基于权利要求的内容</a:t>
            </a:r>
            <a:r>
              <a:rPr lang="en-US" altLang="zh-CN" sz="1300" dirty="0"/>
              <a:t>,  </a:t>
            </a:r>
            <a:r>
              <a:rPr lang="zh-CN" altLang="en-US" sz="1300" dirty="0"/>
              <a:t>同时参考包括附图在内的专利说明书的其它部分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zh-CN" altLang="en-US" sz="1300" dirty="0"/>
              <a:t>由技术领域中富有经验的分级专家撰写</a:t>
            </a:r>
            <a:r>
              <a:rPr lang="en-GB" altLang="zh-CN" sz="1300" dirty="0"/>
              <a:t> – </a:t>
            </a:r>
            <a:r>
              <a:rPr lang="zh-CN" altLang="en-US" sz="1300" dirty="0"/>
              <a:t>依据版本控制的编辑规则撰写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zh-CN" altLang="en-US" sz="1300" dirty="0"/>
              <a:t>由清晰的标志段落组成一致的格式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zh-CN" altLang="en-US" sz="1300" dirty="0"/>
              <a:t>总结主要权利要求和独立权利要求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zh-CN" altLang="en-US" sz="1300" dirty="0"/>
              <a:t>用途与优势被清晰的陈述</a:t>
            </a:r>
            <a:r>
              <a:rPr lang="en-GB" altLang="zh-CN" sz="1300" dirty="0"/>
              <a:t> (</a:t>
            </a:r>
            <a:r>
              <a:rPr lang="zh-CN" altLang="en-US" sz="1300" dirty="0"/>
              <a:t>这些经常被隐藏在专利中</a:t>
            </a:r>
            <a:r>
              <a:rPr lang="en-GB" altLang="zh-CN" sz="1300" dirty="0"/>
              <a:t>)</a:t>
            </a:r>
          </a:p>
          <a:p>
            <a:pPr>
              <a:lnSpc>
                <a:spcPct val="90000"/>
              </a:lnSpc>
            </a:pPr>
            <a:r>
              <a:rPr lang="zh-CN" altLang="en-US" sz="1300" dirty="0"/>
              <a:t>包括化学公式与附图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en-GB" altLang="zh-CN" sz="1300" dirty="0"/>
              <a:t>DWPI </a:t>
            </a:r>
            <a:r>
              <a:rPr lang="zh-CN" altLang="en-US" sz="1300" dirty="0"/>
              <a:t>摘要被认为是目前提供的最高质量的专利摘要</a:t>
            </a:r>
            <a:r>
              <a:rPr lang="en-GB" altLang="zh-CN" sz="1300" dirty="0"/>
              <a:t>,   </a:t>
            </a:r>
            <a:r>
              <a:rPr lang="zh-CN" altLang="en-US" sz="1300" dirty="0"/>
              <a:t>很典型的客户在线行为是</a:t>
            </a:r>
            <a:r>
              <a:rPr lang="en-GB" altLang="zh-CN" sz="1300" dirty="0"/>
              <a:t> </a:t>
            </a:r>
            <a:r>
              <a:rPr lang="zh-CN" altLang="en-US" sz="1300" dirty="0"/>
              <a:t>检索各种数据库以浏览</a:t>
            </a:r>
            <a:r>
              <a:rPr lang="en-US" altLang="zh-CN" sz="1300" dirty="0"/>
              <a:t>DWPI</a:t>
            </a:r>
            <a:r>
              <a:rPr lang="zh-CN" altLang="en-US" sz="1300" dirty="0"/>
              <a:t>的所有记录</a:t>
            </a:r>
            <a:endParaRPr lang="en-GB" altLang="zh-CN" sz="1300" dirty="0"/>
          </a:p>
          <a:p>
            <a:pPr eaLnBrk="1" hangingPunct="1"/>
            <a:endParaRPr lang="en-GB" altLang="zh-CN" dirty="0" smtClean="0"/>
          </a:p>
          <a:p>
            <a:pPr eaLnBrk="1" hangingPunct="1"/>
            <a:endParaRPr lang="en-US" altLang="zh-CN" dirty="0" smtClean="0"/>
          </a:p>
        </p:txBody>
      </p:sp>
      <p:sp>
        <p:nvSpPr>
          <p:cNvPr id="104451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5486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53B13-34D1-4736-89A7-B2F0161FDF8C}" type="slidenum">
              <a:rPr lang="zh-CN" altLang="en-GB" smtClean="0"/>
              <a:pPr>
                <a:defRPr/>
              </a:pPr>
              <a:t>2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1300" dirty="0"/>
              <a:t>覆盖的所有国家的专利的摘要用简单的英语给出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zh-CN" altLang="en-US" sz="1300" dirty="0"/>
              <a:t>摘要内容基于权利要求的内容</a:t>
            </a:r>
            <a:r>
              <a:rPr lang="en-US" altLang="zh-CN" sz="1300" dirty="0"/>
              <a:t>,  </a:t>
            </a:r>
            <a:r>
              <a:rPr lang="zh-CN" altLang="en-US" sz="1300" dirty="0"/>
              <a:t>同时参考包括附图在内的专利说明书的其它部分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zh-CN" altLang="en-US" sz="1300" dirty="0"/>
              <a:t>由技术领域中富有经验的分级专家撰写</a:t>
            </a:r>
            <a:r>
              <a:rPr lang="en-GB" altLang="zh-CN" sz="1300" dirty="0"/>
              <a:t> – </a:t>
            </a:r>
            <a:r>
              <a:rPr lang="zh-CN" altLang="en-US" sz="1300" dirty="0"/>
              <a:t>依据版本控制的编辑规则撰写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zh-CN" altLang="en-US" sz="1300" dirty="0"/>
              <a:t>由清晰的标志段落组成一致的格式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zh-CN" altLang="en-US" sz="1300" dirty="0"/>
              <a:t>总结主要权利要求和独立权利要求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zh-CN" altLang="en-US" sz="1300" dirty="0"/>
              <a:t>用途与优势被清晰的陈述</a:t>
            </a:r>
            <a:r>
              <a:rPr lang="en-GB" altLang="zh-CN" sz="1300" dirty="0"/>
              <a:t> (</a:t>
            </a:r>
            <a:r>
              <a:rPr lang="zh-CN" altLang="en-US" sz="1300" dirty="0"/>
              <a:t>这些经常被隐藏在专利中</a:t>
            </a:r>
            <a:r>
              <a:rPr lang="en-GB" altLang="zh-CN" sz="1300" dirty="0"/>
              <a:t>)</a:t>
            </a:r>
          </a:p>
          <a:p>
            <a:pPr>
              <a:lnSpc>
                <a:spcPct val="90000"/>
              </a:lnSpc>
            </a:pPr>
            <a:r>
              <a:rPr lang="zh-CN" altLang="en-US" sz="1300" dirty="0"/>
              <a:t>包括化学公式与附图</a:t>
            </a:r>
            <a:endParaRPr lang="en-GB" altLang="zh-CN" sz="1300" dirty="0"/>
          </a:p>
          <a:p>
            <a:pPr>
              <a:lnSpc>
                <a:spcPct val="90000"/>
              </a:lnSpc>
            </a:pPr>
            <a:r>
              <a:rPr lang="en-GB" altLang="zh-CN" sz="1300" dirty="0"/>
              <a:t>DWPI </a:t>
            </a:r>
            <a:r>
              <a:rPr lang="zh-CN" altLang="en-US" sz="1300" dirty="0"/>
              <a:t>摘要被认为是目前提供的最高质量的专利摘要</a:t>
            </a:r>
            <a:r>
              <a:rPr lang="en-GB" altLang="zh-CN" sz="1300" dirty="0"/>
              <a:t>,   </a:t>
            </a:r>
            <a:r>
              <a:rPr lang="zh-CN" altLang="en-US" sz="1300" dirty="0"/>
              <a:t>很典型的客户在线行为是</a:t>
            </a:r>
            <a:r>
              <a:rPr lang="en-GB" altLang="zh-CN" sz="1300" dirty="0"/>
              <a:t> </a:t>
            </a:r>
            <a:r>
              <a:rPr lang="zh-CN" altLang="en-US" sz="1300" dirty="0"/>
              <a:t>检索各种数据库以浏览</a:t>
            </a:r>
            <a:r>
              <a:rPr lang="en-US" altLang="zh-CN" sz="1300" dirty="0"/>
              <a:t>DWPI</a:t>
            </a:r>
            <a:r>
              <a:rPr lang="zh-CN" altLang="en-US" sz="1300" dirty="0"/>
              <a:t>的所有记录</a:t>
            </a:r>
            <a:endParaRPr lang="en-GB" altLang="zh-CN" sz="1300" dirty="0"/>
          </a:p>
          <a:p>
            <a:pPr eaLnBrk="1" hangingPunct="1"/>
            <a:endParaRPr lang="en-GB" altLang="zh-CN" dirty="0" smtClean="0"/>
          </a:p>
          <a:p>
            <a:pPr eaLnBrk="1" hangingPunct="1"/>
            <a:endParaRPr lang="en-US" altLang="zh-CN" dirty="0" smtClean="0"/>
          </a:p>
        </p:txBody>
      </p:sp>
      <p:sp>
        <p:nvSpPr>
          <p:cNvPr id="104451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54865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Patent family</a:t>
            </a:r>
          </a:p>
          <a:p>
            <a:pPr>
              <a:defRPr/>
            </a:pPr>
            <a:endParaRPr lang="en-US" altLang="zh-CN" dirty="0" smtClean="0"/>
          </a:p>
          <a:p>
            <a:pPr marL="228580" indent="-228580">
              <a:buFontTx/>
              <a:buAutoNum type="arabicPeriod"/>
              <a:defRPr/>
            </a:pPr>
            <a:r>
              <a:rPr lang="en-US" altLang="zh-CN" dirty="0" smtClean="0"/>
              <a:t>The same invention filed in different country</a:t>
            </a:r>
          </a:p>
          <a:p>
            <a:pPr marL="228580" indent="-228580">
              <a:buFontTx/>
              <a:buAutoNum type="arabicPeriod"/>
              <a:defRPr/>
            </a:pPr>
            <a:r>
              <a:rPr lang="en-US" altLang="zh-CN" dirty="0" smtClean="0"/>
              <a:t>So, after you get search results list, you will found the same inventions are appeared several times.</a:t>
            </a:r>
          </a:p>
          <a:p>
            <a:pPr marL="228580" indent="-228580">
              <a:buFontTx/>
              <a:buAutoNum type="arabicPeriod"/>
              <a:defRPr/>
            </a:pPr>
            <a:endParaRPr lang="en-US" altLang="zh-CN" dirty="0" smtClean="0"/>
          </a:p>
          <a:p>
            <a:pPr marL="228580" indent="-228580">
              <a:defRPr/>
            </a:pPr>
            <a:r>
              <a:rPr lang="en-US" altLang="zh-CN" dirty="0" smtClean="0"/>
              <a:t>The affect to the users. </a:t>
            </a:r>
          </a:p>
          <a:p>
            <a:pPr marL="228580" indent="-228580">
              <a:buFontTx/>
              <a:buAutoNum type="arabicPeriod"/>
              <a:defRPr/>
            </a:pPr>
            <a:r>
              <a:rPr lang="en-US" altLang="zh-CN" dirty="0" smtClean="0"/>
              <a:t>Users possible to read same inventions several times, waste a lot of time. As you know, the patent is difficult to read, this will affect user not to read patent anymore.</a:t>
            </a:r>
          </a:p>
          <a:p>
            <a:pPr marL="228580" indent="-228580">
              <a:buFontTx/>
              <a:buAutoNum type="arabicPeriod"/>
              <a:defRPr/>
            </a:pPr>
            <a:r>
              <a:rPr lang="en-US" altLang="zh-CN" dirty="0" smtClean="0"/>
              <a:t>Users have to spend large amount of time to reduplicate the family</a:t>
            </a:r>
          </a:p>
          <a:p>
            <a:pPr marL="228580" indent="-228580">
              <a:buFontTx/>
              <a:buAutoNum type="arabicPeriod"/>
              <a:defRPr/>
            </a:pPr>
            <a:endParaRPr lang="en-US" altLang="zh-CN" dirty="0" smtClean="0"/>
          </a:p>
          <a:p>
            <a:pPr marL="228580" indent="-228580">
              <a:buFontTx/>
              <a:buAutoNum type="arabicPeriod"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C7375-4471-4BB6-99C5-6FDB7706FDB4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zh-CN" smtClean="0"/>
              <a:t>Read from slide</a:t>
            </a:r>
            <a:endParaRPr lang="en-US" altLang="zh-CN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ECA5B-C8E6-4CE5-9DEF-53F3C56370F0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zh-CN" smtClean="0"/>
              <a:t>Read from slide</a:t>
            </a:r>
            <a:endParaRPr lang="en-US" altLang="zh-CN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C739AE-C625-4CF8-AA83-5806D53FF5CA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2244D-AED6-4886-8E5F-4FFAB640D5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与 </a:t>
            </a:r>
            <a:r>
              <a:rPr lang="en-US" altLang="zh-CN" smtClean="0"/>
              <a:t>IPC </a:t>
            </a:r>
            <a:r>
              <a:rPr lang="zh-CN" altLang="en-US" smtClean="0"/>
              <a:t>相比，索引的一致性更高，质量控制更严格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手工代码与文本检索和 </a:t>
            </a:r>
            <a:r>
              <a:rPr lang="en-US" altLang="zh-CN" smtClean="0"/>
              <a:t>IPC </a:t>
            </a:r>
            <a:r>
              <a:rPr lang="zh-CN" altLang="en-US" smtClean="0"/>
              <a:t>相比，可以产生独特的相关命中结果。</a:t>
            </a:r>
          </a:p>
          <a:p>
            <a:endParaRPr lang="en-US" altLang="zh-CN" smtClean="0"/>
          </a:p>
          <a:p>
            <a:r>
              <a:rPr lang="zh-CN" altLang="en-US" smtClean="0"/>
              <a:t>根据专利内容以及技术专家拥有的发明领域相关知识，进行智能应用</a:t>
            </a:r>
            <a:endParaRPr lang="en-GB" smtClean="0">
              <a:ea typeface="宋体" pitchFamily="2" charset="-122"/>
            </a:endParaRPr>
          </a:p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C2F89-8155-4587-B930-ED68FB7F312B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DWPI </a:t>
            </a:r>
            <a:r>
              <a:rPr lang="zh-CN" altLang="en-US" smtClean="0"/>
              <a:t>分类和 </a:t>
            </a:r>
            <a:r>
              <a:rPr lang="en-US" altLang="zh-CN" smtClean="0"/>
              <a:t>DWPI </a:t>
            </a:r>
            <a:r>
              <a:rPr lang="zh-CN" altLang="en-US" smtClean="0"/>
              <a:t>手工代码涵盖了 </a:t>
            </a:r>
            <a:r>
              <a:rPr lang="en-US" altLang="zh-CN" smtClean="0"/>
              <a:t>20 </a:t>
            </a:r>
            <a:r>
              <a:rPr lang="zh-CN" altLang="en-US" smtClean="0"/>
              <a:t>个主题领域内的所有技术，用部字母 </a:t>
            </a:r>
            <a:r>
              <a:rPr lang="en-US" altLang="zh-CN" smtClean="0"/>
              <a:t>A </a:t>
            </a:r>
            <a:r>
              <a:rPr lang="zh-CN" altLang="en-US" smtClean="0"/>
              <a:t>至 </a:t>
            </a:r>
            <a:r>
              <a:rPr lang="en-US" altLang="zh-CN" smtClean="0"/>
              <a:t>X </a:t>
            </a:r>
            <a:r>
              <a:rPr lang="zh-CN" altLang="en-US" smtClean="0"/>
              <a:t>进行标识，分为化学、工程和电子三大类。</a:t>
            </a:r>
            <a:r>
              <a:rPr lang="en-US" altLang="zh-CN" smtClean="0"/>
              <a:t>DWPI </a:t>
            </a:r>
            <a:r>
              <a:rPr lang="zh-CN" altLang="en-US" smtClean="0"/>
              <a:t>分类提供了统一、准确的检索工具，可有效地缩小主题</a:t>
            </a:r>
            <a:r>
              <a:rPr lang="en-US" altLang="zh-CN" smtClean="0"/>
              <a:t>/</a:t>
            </a:r>
            <a:r>
              <a:rPr lang="zh-CN" altLang="en-US" smtClean="0"/>
              <a:t>关键词检索范围，并有助于避免因关键词不明确而造成的虚假命中结果。</a:t>
            </a:r>
            <a:r>
              <a:rPr lang="en-US" altLang="zh-CN" smtClean="0"/>
              <a:t>20</a:t>
            </a:r>
            <a:r>
              <a:rPr lang="zh-CN" altLang="en-US" smtClean="0"/>
              <a:t>个主题领域</a:t>
            </a:r>
            <a:r>
              <a:rPr lang="en-US" altLang="zh-CN" smtClean="0"/>
              <a:t>/A </a:t>
            </a:r>
            <a:r>
              <a:rPr lang="zh-CN" altLang="en-US" smtClean="0"/>
              <a:t>至 </a:t>
            </a:r>
            <a:r>
              <a:rPr lang="en-US" altLang="zh-CN" smtClean="0"/>
              <a:t>X </a:t>
            </a:r>
            <a:r>
              <a:rPr lang="zh-CN" altLang="en-US" smtClean="0"/>
              <a:t>部中的每一个都被再次细分为 </a:t>
            </a:r>
            <a:r>
              <a:rPr lang="en-US" altLang="zh-CN" smtClean="0"/>
              <a:t>3 </a:t>
            </a:r>
            <a:r>
              <a:rPr lang="zh-CN" altLang="en-US" smtClean="0"/>
              <a:t>字符的 </a:t>
            </a:r>
            <a:r>
              <a:rPr lang="en-US" altLang="zh-CN" smtClean="0"/>
              <a:t>DWPI </a:t>
            </a:r>
            <a:r>
              <a:rPr lang="zh-CN" altLang="en-US" smtClean="0"/>
              <a:t>分类（总共约 </a:t>
            </a:r>
            <a:r>
              <a:rPr lang="en-US" altLang="zh-CN" smtClean="0"/>
              <a:t>290 </a:t>
            </a:r>
            <a:r>
              <a:rPr lang="zh-CN" altLang="en-US" smtClean="0"/>
              <a:t>个分类）。每个 </a:t>
            </a:r>
            <a:r>
              <a:rPr lang="en-US" altLang="zh-CN" smtClean="0"/>
              <a:t>DWPI </a:t>
            </a:r>
            <a:r>
              <a:rPr lang="zh-CN" altLang="en-US" smtClean="0"/>
              <a:t>分类包含部字母，后跟两个数字。任何 </a:t>
            </a:r>
            <a:r>
              <a:rPr lang="en-US" altLang="zh-CN" smtClean="0"/>
              <a:t>DWPI </a:t>
            </a:r>
            <a:r>
              <a:rPr lang="zh-CN" altLang="en-US" smtClean="0"/>
              <a:t>分类组合都可酌情分配到 </a:t>
            </a:r>
            <a:r>
              <a:rPr lang="en-US" altLang="zh-CN" smtClean="0"/>
              <a:t>DWPI </a:t>
            </a:r>
            <a:r>
              <a:rPr lang="zh-CN" altLang="en-US" smtClean="0"/>
              <a:t>专利记录中。</a:t>
            </a:r>
            <a:endParaRPr lang="en-US" altLang="zh-CN" smtClean="0"/>
          </a:p>
          <a:p>
            <a:endParaRPr lang="en-US" altLang="zh-CN" smtClean="0"/>
          </a:p>
          <a:p>
            <a:pPr eaLnBrk="1" hangingPunct="1"/>
            <a:endParaRPr lang="zh-CN" altLang="en-US" smtClean="0"/>
          </a:p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EBBD44-6C98-4AC4-B586-975DB1D2384D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C12C-2B7E-4DAC-8208-AC234C39F95B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 smtClean="0"/>
              <a:t>典型的在线使用方式包括：</a:t>
            </a:r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zh-CN" altLang="en-US" dirty="0" smtClean="0"/>
              <a:t>大范围的专利检索例如检索全部计算机周边产品，可以直接用</a:t>
            </a:r>
            <a:r>
              <a:rPr lang="en-US" altLang="zh-CN" dirty="0" smtClean="0"/>
              <a:t>T04</a:t>
            </a:r>
            <a:r>
              <a:rPr lang="zh-CN" altLang="en-US" dirty="0" smtClean="0"/>
              <a:t>检索。</a:t>
            </a:r>
            <a:endParaRPr lang="en-US" altLang="zh-CN" dirty="0" smtClean="0"/>
          </a:p>
          <a:p>
            <a:pPr eaLnBrk="1" hangingPunct="1"/>
            <a:endParaRPr lang="en-US" dirty="0" smtClean="0">
              <a:ea typeface="宋体" pitchFamily="2" charset="-122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D9CE3C-380D-4153-AEE4-5FE4B0194211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="1" smtClean="0">
              <a:ea typeface="宋体" pitchFamily="2" charset="-122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532">
              <a:defRPr/>
            </a:pPr>
            <a:fld id="{4F9FC1B9-8118-486E-9ABD-84F9852E5714}" type="slidenum">
              <a:rPr lang="en-US" smtClean="0"/>
              <a:pPr defTabSz="903532">
                <a:defRPr/>
              </a:pPr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1D89B-A359-414B-AAC6-5F3E7FC90E74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1D89B-A359-414B-AAC6-5F3E7FC90E74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1D89B-A359-414B-AAC6-5F3E7FC90E74}" type="slidenum">
              <a:rPr lang="en-US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53B13-34D1-4736-89A7-B2F0161FDF8C}" type="slidenum">
              <a:rPr lang="zh-CN" altLang="en-GB" smtClean="0"/>
              <a:pPr>
                <a:defRPr/>
              </a:pPr>
              <a:t>49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92118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53B13-34D1-4736-89A7-B2F0161FDF8C}" type="slidenum">
              <a:rPr lang="zh-CN" altLang="en-GB" smtClean="0"/>
              <a:pPr>
                <a:defRPr/>
              </a:pPr>
              <a:t>51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0188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1D89B-A359-414B-AAC6-5F3E7FC90E74}" type="slidenum">
              <a:rPr lang="en-US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1D89B-A359-414B-AAC6-5F3E7FC90E74}" type="slidenum">
              <a:rPr lang="en-US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D3FC9-8F0F-40A2-9671-CD5811887C87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1D89B-A359-414B-AAC6-5F3E7FC90E74}" type="slidenum">
              <a:rPr lang="en-US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53B13-34D1-4736-89A7-B2F0161FDF8C}" type="slidenum">
              <a:rPr lang="zh-CN" altLang="en-GB" smtClean="0"/>
              <a:pPr>
                <a:defRPr/>
              </a:pPr>
              <a:t>62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4F8A98A-A198-446C-A809-96C003016957}" type="slidenum">
              <a:rPr lang="zh-CN" altLang="en-US">
                <a:solidFill>
                  <a:prstClr val="black"/>
                </a:solidFill>
              </a:rPr>
              <a:pPr eaLnBrk="1" hangingPunct="1"/>
              <a:t>64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4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通过公开换垄断的制度</a:t>
            </a:r>
          </a:p>
        </p:txBody>
      </p:sp>
      <p:sp>
        <p:nvSpPr>
          <p:cNvPr id="1505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54E21-4114-40D9-A509-0FEBD5FDE6EE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17145-17FD-42B7-A5EB-19C60AAD226F}" type="slidenum">
              <a:rPr lang="en-US" altLang="zh-CN" smtClean="0"/>
              <a:pPr>
                <a:defRPr/>
              </a:pPr>
              <a:t>65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A5FCC-7948-49F8-BE21-E848E0339A02}" type="slidenum">
              <a:rPr lang="zh-CN" altLang="en-GB" smtClean="0"/>
              <a:pPr/>
              <a:t>69</a:t>
            </a:fld>
            <a:endParaRPr lang="en-GB" altLang="zh-CN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z="1400" dirty="0" smtClean="0"/>
          </a:p>
          <a:p>
            <a:pPr eaLnBrk="1" hangingPunct="1"/>
            <a:r>
              <a:rPr lang="en-US" altLang="zh-CN" sz="1400" dirty="0" smtClean="0"/>
              <a:t>In summarizing these comments best, we may say that patent law provides motivation for technological development. It serves as a stimulant for allocation of resources to research and development efforts.</a:t>
            </a:r>
          </a:p>
          <a:p>
            <a:pPr eaLnBrk="1" hangingPunct="1"/>
            <a:r>
              <a:rPr lang="en-US" altLang="zh-CN" sz="1400" dirty="0" smtClean="0"/>
              <a:t>Today, this is true in research environments within both the Corporate and Academic sectors.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1200" dirty="0" smtClean="0">
                <a:ea typeface="宋体" pitchFamily="2" charset="-122"/>
              </a:rPr>
              <a:t>发明专利：指对产品、方法及其改进所提出的新的技术方案。</a:t>
            </a:r>
          </a:p>
          <a:p>
            <a:r>
              <a:rPr lang="zh-CN" altLang="en-US" sz="1200" dirty="0" smtClean="0">
                <a:ea typeface="宋体" pitchFamily="2" charset="-122"/>
              </a:rPr>
              <a:t>实用新型专利：指对产品的</a:t>
            </a:r>
            <a:r>
              <a:rPr lang="zh-CN" altLang="en-US" sz="1200" b="1" dirty="0" smtClean="0">
                <a:solidFill>
                  <a:schemeClr val="tx2"/>
                </a:solidFill>
                <a:ea typeface="宋体" pitchFamily="2" charset="-122"/>
              </a:rPr>
              <a:t>形状、构造</a:t>
            </a:r>
            <a:r>
              <a:rPr lang="zh-CN" altLang="en-US" sz="1200" dirty="0" smtClean="0">
                <a:ea typeface="宋体" pitchFamily="2" charset="-122"/>
              </a:rPr>
              <a:t>及其结合所提出的适于实用的新技术方案。</a:t>
            </a:r>
          </a:p>
          <a:p>
            <a:r>
              <a:rPr lang="zh-CN" altLang="en-US" sz="1200" dirty="0" smtClean="0">
                <a:ea typeface="宋体" pitchFamily="2" charset="-122"/>
              </a:rPr>
              <a:t>外观设计专利：指对产品的形状、图案、色彩及其结合所做出的富有美感，并适于工业上应用的新设计。</a:t>
            </a:r>
            <a:endParaRPr lang="en-US" altLang="zh-CN" sz="1200" dirty="0" smtClean="0">
              <a:ea typeface="宋体" pitchFamily="2" charset="-122"/>
            </a:endParaRPr>
          </a:p>
        </p:txBody>
      </p:sp>
      <p:sp>
        <p:nvSpPr>
          <p:cNvPr id="151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27187-97B5-4AA3-AA05-7589744FAC95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科学发现：发现了一种新的元素。</a:t>
            </a:r>
            <a:endParaRPr lang="en-US" altLang="zh-CN" dirty="0" smtClean="0"/>
          </a:p>
          <a:p>
            <a:r>
              <a:rPr lang="zh-CN" altLang="en-US" dirty="0" smtClean="0"/>
              <a:t>智力活动方法：比如游戏的规则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53B13-34D1-4736-89A7-B2F0161FDF8C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专利文献的广义范围包括各种专利申请文件、专利证书、专利公报、专利索引、专利题录、专利文摘、专利分类表等。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发明或者实用新型专利要求保护的内容，具有直接的法律效力，是申请专利的核心，也是确定专利保护范围的重要法律文件。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53B13-34D1-4736-89A7-B2F0161FDF8C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[]</a:t>
            </a:r>
            <a:r>
              <a:rPr lang="zh-CN" altLang="en-US" dirty="0" smtClean="0"/>
              <a:t>专利文献著录项目代码（</a:t>
            </a:r>
            <a:r>
              <a:rPr lang="en-US" altLang="zh-CN" dirty="0" smtClean="0"/>
              <a:t>INID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53B13-34D1-4736-89A7-B2F0161FDF8C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dirty="0" smtClean="0"/>
              <a:t>专利文献著录项目的名称和相应的国际承认的（著录项目）数据识别代码（</a:t>
            </a:r>
            <a:r>
              <a:rPr lang="arn-CL" altLang="zh-CN" dirty="0" smtClean="0"/>
              <a:t>Internationally agreed Numbers for the Identification of </a:t>
            </a:r>
            <a:r>
              <a:rPr lang="zh-CN" altLang="arn-CL" dirty="0" smtClean="0"/>
              <a:t>（</a:t>
            </a:r>
            <a:r>
              <a:rPr lang="arn-CL" altLang="zh-CN" dirty="0" smtClean="0"/>
              <a:t>bibliographic</a:t>
            </a:r>
            <a:r>
              <a:rPr lang="zh-CN" altLang="arn-CL" dirty="0" smtClean="0"/>
              <a:t>） </a:t>
            </a:r>
            <a:r>
              <a:rPr lang="arn-CL" altLang="zh-CN" dirty="0" smtClean="0"/>
              <a:t>Data</a:t>
            </a:r>
            <a:r>
              <a:rPr lang="zh-CN" altLang="arn-CL" dirty="0" smtClean="0"/>
              <a:t>，</a:t>
            </a:r>
            <a:r>
              <a:rPr lang="zh-CN" altLang="en-US" dirty="0" smtClean="0"/>
              <a:t>英文缩略语为“</a:t>
            </a:r>
            <a:r>
              <a:rPr lang="arn-CL" altLang="zh-CN" dirty="0" smtClean="0"/>
              <a:t>INID</a:t>
            </a:r>
            <a:r>
              <a:rPr lang="zh-CN" altLang="en-US" dirty="0" smtClean="0"/>
              <a:t>代码”）</a:t>
            </a:r>
            <a:endParaRPr lang="en-US" altLang="zh-CN" dirty="0" smtClean="0"/>
          </a:p>
          <a:p>
            <a:r>
              <a:rPr lang="zh-CN" altLang="en-US" dirty="0" smtClean="0"/>
              <a:t>在我们介绍如何进行专利分析之前，我们先来看看专利的一些重要字段，我们将会用这些字段来做分析，从而得到一些重要的情报。</a:t>
            </a:r>
            <a:endParaRPr lang="en-US" altLang="zh-CN" dirty="0" smtClean="0"/>
          </a:p>
          <a:p>
            <a:r>
              <a:rPr lang="zh-CN" altLang="en-US" dirty="0" smtClean="0"/>
              <a:t>这是一篇美国专利，左边这是标题，发明人，公司名称，这篇专利申请时间，涉及的技术分类。</a:t>
            </a:r>
            <a:endParaRPr lang="en-US" altLang="zh-CN" dirty="0" smtClean="0"/>
          </a:p>
          <a:p>
            <a:r>
              <a:rPr lang="zh-CN" altLang="en-US" dirty="0" smtClean="0"/>
              <a:t>右边是这篇专利的专利号，引证信息，和文摘。</a:t>
            </a:r>
            <a:endParaRPr lang="en-US" altLang="zh-CN" dirty="0" smtClean="0"/>
          </a:p>
          <a:p>
            <a:r>
              <a:rPr lang="zh-CN" altLang="en-US" dirty="0" smtClean="0"/>
              <a:t>这里，我们大概介绍一下技术分类，和引证信息。</a:t>
            </a:r>
            <a:endParaRPr lang="en-US" altLang="zh-CN" dirty="0" smtClean="0"/>
          </a:p>
          <a:p>
            <a:r>
              <a:rPr lang="zh-CN" altLang="en-US" dirty="0" smtClean="0"/>
              <a:t>技术分类，这个技术分类类似于图书馆的藏书分类。例如书会被分成科技类，小说类，文学类等。而科技类又会细分成物理，化学，数学等不同的学科。化学又会往下细分到有机化学，无极化学等，是具有一级一级的层级关系。在专利领域内的技术分类也是这样。</a:t>
            </a:r>
            <a:endParaRPr lang="en-US" altLang="zh-CN" dirty="0" smtClean="0"/>
          </a:p>
          <a:p>
            <a:r>
              <a:rPr lang="zh-CN" altLang="en-US" dirty="0" smtClean="0"/>
              <a:t>专利引证信息，则类似于我们读书时候，看期刊论文涉及到的参考文献。大家都知道，在期刊后面的参考文献，是作者所引用到的文献，这些文献对于这篇文章有一定的影响。在专利中，一篇专利不是无缘无故就出来的，也是参考了已有技术发展而来。而且，在专利中的参考文献会更加相关。这是因为，期刊中的参考文献是作者自己选取的，有很大的随意性和主观性。而一篇有效的专利需要满足新颖性，创造性，非显而易见性。因此，审查员要认真检索，找出和专利技术非常相关的文献，以证明这篇专利技术的有效性。而这个参考文献就是专利引证信息。</a:t>
            </a:r>
            <a:endParaRPr lang="en-US" altLang="zh-CN" dirty="0" smtClean="0"/>
          </a:p>
          <a:p>
            <a:r>
              <a:rPr lang="zh-CN" altLang="en-US" dirty="0" smtClean="0"/>
              <a:t>这个引证信息非常有用，我们可以利用它，快速找出某技术领域内重要的技术，了解技术发展趋势，技术最新应用，技术改进等等。我们后面会有案例来介绍专利引证。</a:t>
            </a:r>
            <a:endParaRPr lang="en-US" altLang="zh-CN" dirty="0" smtClean="0"/>
          </a:p>
        </p:txBody>
      </p:sp>
      <p:sp>
        <p:nvSpPr>
          <p:cNvPr id="164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2F3BC-CCF9-4411-A0D4-87A51FD5B18C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2" y="285728"/>
            <a:ext cx="8685137" cy="319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E1C9D-06D1-4ECA-A835-24A357B5DF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99FF-AF82-4EF6-9D1C-7669E37D86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990600"/>
            <a:ext cx="7369175" cy="45704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4D4C-7A94-484A-A762-406E56FC9D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434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c_DividerGraph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66B89-85AA-415F-A167-9BF499C48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 userDrawn="1"/>
        </p:nvSpPr>
        <p:spPr>
          <a:xfrm>
            <a:off x="6027738" y="6440488"/>
            <a:ext cx="2765425" cy="139700"/>
          </a:xfrm>
          <a:prstGeom prst="rect">
            <a:avLst/>
          </a:prstGeom>
          <a:ln/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pPr algn="r">
              <a:defRPr/>
            </a:pPr>
            <a:r>
              <a:rPr lang="en-US" sz="900" dirty="0" smtClean="0">
                <a:solidFill>
                  <a:srgbClr val="4B4B4B"/>
                </a:solidFill>
              </a:rPr>
              <a:t>Page </a:t>
            </a:r>
            <a:fld id="{F7031A8E-49EB-402F-A83D-02056F839468}" type="slidenum">
              <a:rPr lang="en-US" sz="900" smtClean="0">
                <a:solidFill>
                  <a:srgbClr val="4B4B4B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B4B4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095625" y="6394450"/>
            <a:ext cx="5172075" cy="231775"/>
          </a:xfrm>
        </p:spPr>
        <p:txBody>
          <a:bodyPr anchor="ctr"/>
          <a:lstStyle>
            <a:lvl1pPr algn="r">
              <a:defRPr sz="900">
                <a:solidFill>
                  <a:srgbClr val="4B4B4B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NZ"/>
              <a:t>All-Employee Webcast for IP &amp; Science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8F0A-A9FF-4D66-A214-2DA1A594E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_1_RTR1PRQW2.jpg"/>
          <p:cNvPicPr>
            <a:picLocks noChangeAspect="1"/>
          </p:cNvPicPr>
          <p:nvPr/>
        </p:nvPicPr>
        <p:blipFill>
          <a:blip r:embed="rId2" cstate="print"/>
          <a:srcRect t="19601" r="7661"/>
          <a:stretch>
            <a:fillRect/>
          </a:stretch>
        </p:blipFill>
        <p:spPr bwMode="auto">
          <a:xfrm>
            <a:off x="344488" y="368300"/>
            <a:ext cx="8443912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4B4B4B"/>
              </a:solidFill>
              <a:latin typeface="Arial"/>
            </a:endParaRPr>
          </a:p>
        </p:txBody>
      </p:sp>
      <p:pic>
        <p:nvPicPr>
          <p:cNvPr id="6" name="Picture 18" descr="tr_hrz_rgb_pos"/>
          <p:cNvPicPr>
            <a:picLocks noChangeAspect="1" noChangeArrowheads="1"/>
          </p:cNvPicPr>
          <p:nvPr/>
        </p:nvPicPr>
        <p:blipFill>
          <a:blip r:embed="rId3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C2F0-F3A0-4978-B371-C092AC7235E8}" type="slidenum">
              <a:rPr lang="zh-CN" altLang="en-US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378F-F673-4A3D-B065-20E109F8C34C}" type="slidenum">
              <a:rPr lang="zh-CN" altLang="en-US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5EB23-6CE4-49FB-8B0F-D6B7C336C4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66B89-85AA-415F-A167-9BF499C48113}" type="slidenum">
              <a:rPr lang="zh-CN" altLang="en-US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BE0C-D31B-4C0C-B278-A9599BB5E26C}" type="slidenum">
              <a:rPr lang="zh-CN" altLang="en-US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53B7-0AB9-48CF-9171-FDA9D2D690AC}" type="slidenum">
              <a:rPr lang="zh-CN" altLang="en-US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014-99FC-45E8-B2BC-88F5D25ADC0C}" type="slidenum">
              <a:rPr lang="zh-CN" altLang="en-US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362C-BAAC-42F7-AF2C-B16749A72C7D}" type="slidenum">
              <a:rPr lang="zh-CN" altLang="en-US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89FFD-939B-46AE-B421-C3737B7C96F5}" type="slidenum">
              <a:rPr lang="zh-CN" altLang="en-US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46A0A-F38D-44EB-8383-7F5930946A5F}" type="slidenum">
              <a:rPr lang="zh-CN" altLang="en-US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B94A-CBE7-485C-8721-A687DED04B17}" type="slidenum">
              <a:rPr lang="zh-CN" altLang="en-US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A6C7D-12E5-4B04-976C-E673C906E5FE}" type="slidenum">
              <a:rPr lang="zh-CN" altLang="en-US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 userDrawn="1"/>
        </p:nvSpPr>
        <p:spPr>
          <a:xfrm>
            <a:off x="6027738" y="6440488"/>
            <a:ext cx="2765425" cy="139700"/>
          </a:xfrm>
          <a:prstGeom prst="rect">
            <a:avLst/>
          </a:prstGeom>
          <a:ln/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pPr algn="r">
              <a:defRPr/>
            </a:pPr>
            <a:r>
              <a:rPr lang="en-US" sz="900" b="0" dirty="0" smtClean="0">
                <a:solidFill>
                  <a:srgbClr val="4B4B4B"/>
                </a:solidFill>
                <a:latin typeface="Arial" pitchFamily="34" charset="0"/>
              </a:rPr>
              <a:t>Page </a:t>
            </a:r>
            <a:fld id="{F7031A8E-49EB-402F-A83D-02056F839468}" type="slidenum">
              <a:rPr lang="en-US" sz="900" b="0" smtClean="0">
                <a:solidFill>
                  <a:srgbClr val="4B4B4B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900" b="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095625" y="6394450"/>
            <a:ext cx="5172075" cy="231775"/>
          </a:xfrm>
        </p:spPr>
        <p:txBody>
          <a:bodyPr anchor="ctr"/>
          <a:lstStyle>
            <a:lvl1pPr algn="r">
              <a:defRPr sz="900">
                <a:solidFill>
                  <a:srgbClr val="4B4B4B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NZ"/>
              <a:t>All-Employee Webcast for IP &amp; Science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D611E-0749-41A4-AD2A-4395523DD3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>
                <a:latin typeface="宋体" pitchFamily="2" charset="-122"/>
                <a:ea typeface="宋体" pitchFamily="2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4825B-DFC3-4C83-BBB8-24F0009EEA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F33F8-0884-48A8-9528-E35BD8D447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91B3-17A5-4F86-B08F-1E62248C61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596ED-3ACF-4A11-8D0A-2CEAF96714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88BF-4815-49A6-BF47-4C0CDCC8B8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89995-AB4C-4B99-9EF6-5409AFC763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zh-CN" altLang="zh-CN" sz="2400"/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a typeface="宋体" pitchFamily="2" charset="-122"/>
              </a:defRPr>
            </a:lvl1pPr>
          </a:lstStyle>
          <a:p>
            <a:pPr>
              <a:defRPr/>
            </a:pPr>
            <a:fld id="{3A6E0AED-07E0-45AA-B8F2-8F2980AFC2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91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endParaRPr lang="en-US" sz="1800" b="0" dirty="0">
              <a:solidFill>
                <a:srgbClr val="4B4B4B"/>
              </a:solidFill>
              <a:latin typeface="Arial"/>
            </a:endParaRPr>
          </a:p>
        </p:txBody>
      </p:sp>
      <p:pic>
        <p:nvPicPr>
          <p:cNvPr id="5123" name="Picture 18" descr="TR_SlideLogo_BW6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 b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defRPr sz="900">
                <a:latin typeface="+mn-lt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0FEE1BE0-F659-4B8D-B0C8-1FB2F459E779}" type="slidenum">
              <a:rPr lang="zh-CN" altLang="en-US" b="0">
                <a:solidFill>
                  <a:srgbClr val="4B4B4B"/>
                </a:solidFill>
              </a:rPr>
              <a:pPr>
                <a:defRPr/>
              </a:pPr>
              <a:t>‹#›</a:t>
            </a:fld>
            <a:endParaRPr lang="zh-CN" altLang="en-US" b="0">
              <a:solidFill>
                <a:srgbClr val="4B4B4B"/>
              </a:solidFill>
            </a:endParaRPr>
          </a:p>
        </p:txBody>
      </p:sp>
      <p:sp>
        <p:nvSpPr>
          <p:cNvPr id="51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5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pic>
        <p:nvPicPr>
          <p:cNvPr id="5128" name="Picture 17" descr="slideMaster_Logo6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4B4B4B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p-science.thomsonreuters.com/support/patents/dwpiref/reftools/classificatio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Relationship Id="rId1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duan@tr.co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s.support.china@tr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" name="Rectangle 1024"/>
          <p:cNvSpPr>
            <a:spLocks noChangeArrowheads="1"/>
          </p:cNvSpPr>
          <p:nvPr/>
        </p:nvSpPr>
        <p:spPr bwMode="auto">
          <a:xfrm>
            <a:off x="5219700" y="4292600"/>
            <a:ext cx="2881313" cy="165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专利的检索与应用</a:t>
            </a:r>
            <a:endParaRPr 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85852" y="4357694"/>
            <a:ext cx="7704856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altLang="zh-CN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——</a:t>
            </a:r>
            <a:r>
              <a:rPr lang="en-US" sz="2400" dirty="0" err="1"/>
              <a:t>Derwent</a:t>
            </a:r>
            <a:r>
              <a:rPr lang="en-US" sz="2400" dirty="0"/>
              <a:t> </a:t>
            </a:r>
            <a:r>
              <a:rPr lang="en-US" sz="2400" dirty="0" smtClean="0"/>
              <a:t>Innovation Index</a:t>
            </a:r>
            <a:r>
              <a:rPr lang="zh-CN" altLang="en-US" sz="2400" dirty="0">
                <a:latin typeface="Microsoft YaHei" pitchFamily="34" charset="-122"/>
                <a:ea typeface="Microsoft YaHei" pitchFamily="34" charset="-122"/>
              </a:rPr>
              <a:t>在渔业水产领域的应用</a:t>
            </a:r>
            <a:endParaRPr lang="en-US" altLang="en-US" dirty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90000"/>
              </a:lnSpc>
              <a:defRPr/>
            </a:pPr>
            <a:endParaRPr lang="zh-CN" altLang="en-US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85720" y="5286388"/>
            <a:ext cx="5040560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段鑫龙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</a:p>
          <a:p>
            <a:pPr>
              <a:spcBef>
                <a:spcPct val="60000"/>
              </a:spcBef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汤森路透知识产权与科技集团</a:t>
            </a:r>
            <a:endParaRPr lang="en-US" altLang="zh-CN" dirty="0" smtClean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875233" y="476672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专利的价值</a:t>
            </a:r>
            <a:endParaRPr lang="en-US" altLang="zh-CN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2344972" y="1710856"/>
            <a:ext cx="4429695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1" algn="ctr">
              <a:lnSpc>
                <a:spcPct val="130000"/>
              </a:lnSpc>
              <a:spcAft>
                <a:spcPts val="600"/>
              </a:spcAft>
              <a:buClr>
                <a:srgbClr val="FF8000"/>
              </a:buClr>
              <a:defRPr/>
            </a:pPr>
            <a:r>
              <a:rPr lang="zh-CN" altLang="en-US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全球超过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9000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万</a:t>
            </a:r>
            <a:r>
              <a:rPr lang="zh-CN" altLang="en-US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篇专利文献</a:t>
            </a:r>
            <a:endParaRPr lang="en-US" altLang="zh-CN" sz="2400" dirty="0" smtClean="0">
              <a:solidFill>
                <a:srgbClr val="4B4B4B"/>
              </a:solidFill>
              <a:latin typeface="微软雅黑" pitchFamily="34" charset="-122"/>
              <a:ea typeface="微软雅黑" pitchFamily="34" charset="-122"/>
              <a:cs typeface="宋体"/>
            </a:endParaRP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1607491" y="2447464"/>
            <a:ext cx="5904656" cy="108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1" algn="ctr">
              <a:lnSpc>
                <a:spcPct val="130000"/>
              </a:lnSpc>
              <a:spcAft>
                <a:spcPts val="600"/>
              </a:spcAft>
              <a:buClr>
                <a:srgbClr val="FF8000"/>
              </a:buClr>
              <a:defRPr/>
            </a:pPr>
            <a:r>
              <a:rPr lang="zh-CN" altLang="en-US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全球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90%-95%</a:t>
            </a:r>
            <a:r>
              <a:rPr lang="zh-CN" altLang="en-US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的科技记录在专利中</a:t>
            </a:r>
            <a:endParaRPr lang="en-US" altLang="zh-CN" sz="2400" dirty="0" smtClean="0">
              <a:solidFill>
                <a:srgbClr val="4B4B4B"/>
              </a:solidFill>
              <a:latin typeface="微软雅黑" pitchFamily="34" charset="-122"/>
              <a:ea typeface="微软雅黑" pitchFamily="34" charset="-122"/>
              <a:cs typeface="宋体"/>
            </a:endParaRPr>
          </a:p>
          <a:p>
            <a:pPr marL="0" lvl="1" algn="ctr">
              <a:lnSpc>
                <a:spcPct val="130000"/>
              </a:lnSpc>
              <a:spcAft>
                <a:spcPts val="600"/>
              </a:spcAft>
              <a:buClr>
                <a:srgbClr val="FF8000"/>
              </a:buClr>
              <a:defRPr/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70%</a:t>
            </a:r>
            <a:r>
              <a:rPr lang="zh-CN" altLang="en-US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的科技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仅</a:t>
            </a:r>
            <a:r>
              <a:rPr lang="zh-CN" altLang="en-US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记录在专利信息中</a:t>
            </a:r>
            <a:endParaRPr lang="en-US" altLang="zh-CN" sz="2400" dirty="0" smtClean="0">
              <a:solidFill>
                <a:srgbClr val="4B4B4B"/>
              </a:solidFill>
              <a:latin typeface="微软雅黑" pitchFamily="34" charset="-122"/>
              <a:ea typeface="微软雅黑" pitchFamily="34" charset="-122"/>
              <a:cs typeface="宋体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619672" y="3861048"/>
            <a:ext cx="5904656" cy="52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1" algn="ctr">
              <a:lnSpc>
                <a:spcPct val="130000"/>
              </a:lnSpc>
              <a:spcAft>
                <a:spcPts val="600"/>
              </a:spcAft>
              <a:buClr>
                <a:srgbClr val="FF8000"/>
              </a:buClr>
              <a:defRPr/>
            </a:pPr>
            <a:r>
              <a:rPr lang="zh-CN" altLang="en-US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充分利用专利信息可以节省</a:t>
            </a:r>
            <a:endParaRPr lang="en-US" altLang="zh-CN" sz="2400" dirty="0" smtClean="0">
              <a:solidFill>
                <a:srgbClr val="4B4B4B"/>
              </a:solidFill>
              <a:latin typeface="微软雅黑" pitchFamily="34" charset="-122"/>
              <a:ea typeface="微软雅黑" pitchFamily="34" charset="-122"/>
              <a:cs typeface="宋体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403648" y="4512720"/>
            <a:ext cx="3015952" cy="1940616"/>
            <a:chOff x="1403648" y="4512720"/>
            <a:chExt cx="3015952" cy="1940616"/>
          </a:xfrm>
        </p:grpSpPr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1403648" y="4512720"/>
              <a:ext cx="3015952" cy="52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lvl="1" algn="ctr">
                <a:lnSpc>
                  <a:spcPct val="130000"/>
                </a:lnSpc>
                <a:spcAft>
                  <a:spcPts val="600"/>
                </a:spcAft>
                <a:buClr>
                  <a:srgbClr val="FF8000"/>
                </a:buClr>
                <a:defRPr/>
              </a:pPr>
              <a:r>
                <a:rPr lang="en-US" altLang="zh-CN" sz="24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60%</a:t>
              </a:r>
              <a:r>
                <a:rPr lang="zh-CN" altLang="en-US" sz="2400" dirty="0" smtClean="0">
                  <a:solidFill>
                    <a:srgbClr val="4B4B4B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的研发时间</a:t>
              </a:r>
              <a:endParaRPr lang="en-US" altLang="zh-CN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  <a:cs typeface="宋体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3726" y="5017541"/>
              <a:ext cx="1435795" cy="1435795"/>
            </a:xfrm>
            <a:prstGeom prst="rect">
              <a:avLst/>
            </a:prstGeom>
          </p:spPr>
        </p:pic>
      </p:grpSp>
      <p:grpSp>
        <p:nvGrpSpPr>
          <p:cNvPr id="3" name="Group 13"/>
          <p:cNvGrpSpPr/>
          <p:nvPr/>
        </p:nvGrpSpPr>
        <p:grpSpPr>
          <a:xfrm>
            <a:off x="4652392" y="4512720"/>
            <a:ext cx="3015952" cy="1947124"/>
            <a:chOff x="4652392" y="4512720"/>
            <a:chExt cx="3015952" cy="1947124"/>
          </a:xfrm>
        </p:grpSpPr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4652392" y="4512720"/>
              <a:ext cx="3015952" cy="52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lvl="1" algn="ctr">
                <a:lnSpc>
                  <a:spcPct val="130000"/>
                </a:lnSpc>
                <a:spcAft>
                  <a:spcPts val="600"/>
                </a:spcAft>
                <a:buClr>
                  <a:srgbClr val="FF8000"/>
                </a:buClr>
                <a:defRPr/>
              </a:pPr>
              <a:r>
                <a:rPr lang="en-US" altLang="zh-CN" sz="2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4</a:t>
              </a:r>
              <a:r>
                <a:rPr lang="en-US" altLang="zh-CN" sz="24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0%</a:t>
              </a:r>
              <a:r>
                <a:rPr lang="zh-CN" altLang="en-US" sz="2400" dirty="0" smtClean="0">
                  <a:solidFill>
                    <a:srgbClr val="4B4B4B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的研发成本</a:t>
              </a:r>
              <a:endParaRPr lang="en-US" altLang="zh-CN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  <a:cs typeface="宋体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5620" y="5164392"/>
              <a:ext cx="1729495" cy="1295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82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4525" y="1484313"/>
            <a:ext cx="7442200" cy="4968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及时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了解最新技术研究进展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，启发思路，提高科研起点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洞察技术发展趋势，了解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潜在的市场应用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洞悉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竞争对手、同行的研究进展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避免重复研究和开发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寻找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潜在的合作对象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成果转化，获得收入</a:t>
            </a:r>
          </a:p>
          <a:p>
            <a:pPr>
              <a:lnSpc>
                <a:spcPct val="150000"/>
              </a:lnSpc>
            </a:pPr>
            <a:endParaRPr lang="zh-CN" altLang="en-US" sz="2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250825" y="692150"/>
            <a:ext cx="8229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b="1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785813"/>
            <a:ext cx="6715125" cy="457200"/>
          </a:xfrm>
        </p:spPr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专利文献的作用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9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9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9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9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9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9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1357298"/>
            <a:ext cx="7388225" cy="45811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15000"/>
              </a:spcBef>
            </a:pPr>
            <a:r>
              <a:rPr lang="en-US" altLang="zh-CN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DII-</a:t>
            </a:r>
            <a: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解决专利文献利用和分析面临的挑战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4525" y="1484313"/>
            <a:ext cx="7442200" cy="4968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跨平台语言障碍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专利数据体量大、质量不一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同一个发明在多个国家重复出版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专利权人复杂的并购历史和组织架构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缺乏标引一致、反映专利应用特点的技术分类体系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缺乏分析角度</a:t>
            </a: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250825" y="692150"/>
            <a:ext cx="8229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b="1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785813"/>
            <a:ext cx="6715125" cy="457200"/>
          </a:xfrm>
        </p:spPr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专利检索与利用面临的挑战</a:t>
            </a:r>
          </a:p>
        </p:txBody>
      </p:sp>
      <p:pic>
        <p:nvPicPr>
          <p:cNvPr id="5" name="图片 5" descr="困惑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429132"/>
            <a:ext cx="2513719" cy="20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369175" cy="836612"/>
          </a:xfrm>
        </p:spPr>
        <p:txBody>
          <a:bodyPr/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DII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内容及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特点</a:t>
            </a:r>
            <a:endParaRPr 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400635"/>
            <a:ext cx="8557683" cy="62084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微软雅黑" pitchFamily="34" charset="-122"/>
                <a:ea typeface="微软雅黑" pitchFamily="34" charset="-122"/>
              </a:rPr>
              <a:t>Derwent</a:t>
            </a:r>
            <a:r>
              <a:rPr lang="en-US" sz="2800" dirty="0" smtClean="0">
                <a:latin typeface="微软雅黑" pitchFamily="34" charset="-122"/>
                <a:ea typeface="微软雅黑" pitchFamily="34" charset="-122"/>
              </a:rPr>
              <a:t> Innovation Index</a:t>
            </a:r>
            <a:endParaRPr 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240000" y="3000279"/>
            <a:ext cx="4476016" cy="1436833"/>
            <a:chOff x="384016" y="3000279"/>
            <a:chExt cx="4476016" cy="1436833"/>
          </a:xfrm>
        </p:grpSpPr>
        <p:sp>
          <p:nvSpPr>
            <p:cNvPr id="12" name="TextBox 11"/>
            <p:cNvSpPr txBox="1"/>
            <p:nvPr/>
          </p:nvSpPr>
          <p:spPr>
            <a:xfrm>
              <a:off x="384016" y="3000279"/>
              <a:ext cx="44760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v"/>
              </a:pPr>
              <a:r>
                <a:rPr lang="en-US" altLang="zh-CN" sz="1600" dirty="0" smtClean="0">
                  <a:solidFill>
                    <a:srgbClr val="0066FF"/>
                  </a:solidFill>
                  <a:latin typeface="微软雅黑" pitchFamily="34" charset="-122"/>
                  <a:ea typeface="微软雅黑" pitchFamily="34" charset="-122"/>
                </a:rPr>
                <a:t>48</a:t>
              </a:r>
              <a:r>
                <a:rPr lang="zh-CN" altLang="en-US" sz="1600" dirty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家专利机构的数据，覆</a:t>
              </a:r>
              <a:r>
                <a:rPr lang="zh-CN" altLang="en-US" sz="1600" dirty="0" smtClean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盖全球</a:t>
              </a:r>
              <a:r>
                <a:rPr lang="en-US" altLang="zh-CN" sz="1600" dirty="0" smtClean="0">
                  <a:solidFill>
                    <a:srgbClr val="0066FF"/>
                  </a:solidFill>
                  <a:latin typeface="微软雅黑" pitchFamily="34" charset="-122"/>
                  <a:ea typeface="微软雅黑" pitchFamily="34" charset="-122"/>
                </a:rPr>
                <a:t>96</a:t>
              </a:r>
              <a:r>
                <a:rPr lang="en-US" altLang="zh-CN" sz="1600" dirty="0">
                  <a:solidFill>
                    <a:srgbClr val="0066FF"/>
                  </a:solidFill>
                  <a:latin typeface="微软雅黑" pitchFamily="34" charset="-122"/>
                  <a:ea typeface="微软雅黑" pitchFamily="34" charset="-122"/>
                </a:rPr>
                <a:t>%</a:t>
              </a:r>
              <a:r>
                <a:rPr lang="zh-CN" altLang="en-US" sz="1600" dirty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的专</a:t>
              </a:r>
              <a:r>
                <a:rPr lang="zh-CN" altLang="en-US" sz="1600" dirty="0" smtClean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利</a:t>
              </a:r>
              <a:endParaRPr lang="en-US" altLang="zh-CN" sz="16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Group 31"/>
            <p:cNvGrpSpPr/>
            <p:nvPr/>
          </p:nvGrpSpPr>
          <p:grpSpPr>
            <a:xfrm>
              <a:off x="395536" y="3369611"/>
              <a:ext cx="4172131" cy="679639"/>
              <a:chOff x="255853" y="2605345"/>
              <a:chExt cx="4172131" cy="679639"/>
            </a:xfrm>
          </p:grpSpPr>
          <p:grpSp>
            <p:nvGrpSpPr>
              <p:cNvPr id="8" name="Group 28"/>
              <p:cNvGrpSpPr/>
              <p:nvPr/>
            </p:nvGrpSpPr>
            <p:grpSpPr>
              <a:xfrm>
                <a:off x="1847989" y="2605345"/>
                <a:ext cx="2579995" cy="679639"/>
                <a:chOff x="899592" y="2408599"/>
                <a:chExt cx="2579995" cy="679639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899592" y="2861072"/>
                  <a:ext cx="1919290" cy="0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331640" y="2780928"/>
                  <a:ext cx="0" cy="18000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929174" y="2408599"/>
                  <a:ext cx="8707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微软雅黑" pitchFamily="34" charset="-122"/>
                      <a:ea typeface="微软雅黑" pitchFamily="34" charset="-122"/>
                    </a:rPr>
                    <a:t>1963</a:t>
                  </a:r>
                  <a:r>
                    <a:rPr lang="zh-CN" altLang="en-US" sz="1600" dirty="0" smtClean="0">
                      <a:latin typeface="微软雅黑" pitchFamily="34" charset="-122"/>
                      <a:ea typeface="微软雅黑" pitchFamily="34" charset="-122"/>
                    </a:rPr>
                    <a:t>年</a:t>
                  </a:r>
                  <a:endParaRPr lang="en-US" sz="16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881346" y="2749684"/>
                  <a:ext cx="59824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00" dirty="0" smtClean="0">
                      <a:latin typeface="微软雅黑" pitchFamily="34" charset="-122"/>
                      <a:ea typeface="微软雅黑" pitchFamily="34" charset="-122"/>
                    </a:rPr>
                    <a:t>至今</a:t>
                  </a:r>
                  <a:endParaRPr lang="en-US" sz="16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255853" y="2830236"/>
                <a:ext cx="15071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zh-CN" altLang="en-US" sz="1600" dirty="0" smtClean="0">
                    <a:solidFill>
                      <a:schemeClr val="accent3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资源</a:t>
                </a:r>
                <a:r>
                  <a:rPr lang="zh-CN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深度</a:t>
                </a:r>
                <a:r>
                  <a:rPr lang="zh-CN" altLang="en-US" sz="1600" dirty="0" smtClean="0">
                    <a:solidFill>
                      <a:schemeClr val="accent3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：</a:t>
                </a:r>
                <a:endParaRPr lang="en-US" sz="1600" dirty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95536" y="4083169"/>
              <a:ext cx="2258776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zh-CN" altLang="en-US" sz="1700" dirty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</a:t>
              </a:r>
              <a:r>
                <a:rPr lang="zh-CN" altLang="en-US" sz="1700" dirty="0" smtClean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每周</a:t>
              </a:r>
              <a:r>
                <a:rPr lang="zh-CN" altLang="en-US" sz="1700" dirty="0" smtClean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更新</a:t>
              </a:r>
              <a:endParaRPr lang="en-US" altLang="zh-CN" sz="17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31769" y="5199038"/>
            <a:ext cx="2258776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zh-CN" altLang="en-US" sz="1800" dirty="0" smtClean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深加工数据</a:t>
            </a:r>
            <a:endParaRPr lang="en-US" altLang="zh-CN" sz="1800" dirty="0" smtClean="0">
              <a:solidFill>
                <a:srgbClr val="0066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人工改写</a:t>
            </a:r>
            <a:r>
              <a:rPr lang="en-US" altLang="zh-CN" sz="16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标引</a:t>
            </a:r>
            <a:r>
              <a:rPr lang="en-US" altLang="zh-CN" sz="16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grpSp>
        <p:nvGrpSpPr>
          <p:cNvPr id="16" name="Group 34"/>
          <p:cNvGrpSpPr/>
          <p:nvPr/>
        </p:nvGrpSpPr>
        <p:grpSpPr>
          <a:xfrm>
            <a:off x="331122" y="2033621"/>
            <a:ext cx="8561126" cy="4201145"/>
            <a:chOff x="331122" y="2033621"/>
            <a:chExt cx="8561126" cy="4201145"/>
          </a:xfrm>
        </p:grpSpPr>
        <p:grpSp>
          <p:nvGrpSpPr>
            <p:cNvPr id="17" name="Group 22"/>
            <p:cNvGrpSpPr/>
            <p:nvPr/>
          </p:nvGrpSpPr>
          <p:grpSpPr>
            <a:xfrm>
              <a:off x="331122" y="2033621"/>
              <a:ext cx="8557200" cy="819315"/>
              <a:chOff x="331122" y="2033621"/>
              <a:chExt cx="8557200" cy="819315"/>
            </a:xfrm>
          </p:grpSpPr>
          <p:grpSp>
            <p:nvGrpSpPr>
              <p:cNvPr id="18" name="Group 20"/>
              <p:cNvGrpSpPr/>
              <p:nvPr/>
            </p:nvGrpSpPr>
            <p:grpSpPr>
              <a:xfrm>
                <a:off x="331122" y="2033621"/>
                <a:ext cx="8557200" cy="819315"/>
                <a:chOff x="331122" y="2033621"/>
                <a:chExt cx="8557200" cy="819315"/>
              </a:xfrm>
            </p:grpSpPr>
            <p:sp>
              <p:nvSpPr>
                <p:cNvPr id="5" name="Rectangle 4"/>
                <p:cNvSpPr/>
                <p:nvPr/>
              </p:nvSpPr>
              <p:spPr>
                <a:xfrm flipH="1" flipV="1">
                  <a:off x="331122" y="2033621"/>
                  <a:ext cx="8557200" cy="811741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accent3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38945" y="2145050"/>
                  <a:ext cx="4047952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err="1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Derwent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 World Patent Index</a:t>
                  </a:r>
                  <a:r>
                    <a:rPr lang="en-US" altLang="zh-CN" sz="2000" baseline="30000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®</a:t>
                  </a:r>
                  <a:endParaRPr lang="en-US" sz="2000" baseline="30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/>
                  <a:r>
                    <a:rPr lang="en-US" sz="2000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(</a:t>
                  </a:r>
                  <a:r>
                    <a:rPr lang="zh-CN" altLang="en-US" sz="2000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简称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DWPI,</a:t>
                  </a:r>
                  <a:r>
                    <a:rPr lang="zh-CN" altLang="en-US" sz="2000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“世界专利索引”）</a:t>
                  </a:r>
                  <a:endParaRPr lang="en-US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4767810" y="2145050"/>
                <a:ext cx="40567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P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atent Citation Index</a:t>
                </a:r>
                <a:r>
                  <a:rPr lang="en-US" altLang="zh-CN" sz="2000" baseline="30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®</a:t>
                </a:r>
                <a:endParaRPr 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(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专利引文索引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）</a:t>
                </a:r>
                <a:endParaRPr 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 flipH="1" flipV="1">
              <a:off x="335048" y="2852936"/>
              <a:ext cx="8557200" cy="3381830"/>
            </a:xfrm>
            <a:prstGeom prst="rect">
              <a:avLst/>
            </a:prstGeom>
            <a:noFill/>
            <a:ln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7" name="Straight Connector 6"/>
            <p:cNvCxnSpPr>
              <a:stCxn id="5" idx="2"/>
              <a:endCxn id="14" idx="0"/>
            </p:cNvCxnSpPr>
            <p:nvPr/>
          </p:nvCxnSpPr>
          <p:spPr>
            <a:xfrm>
              <a:off x="4609722" y="2033621"/>
              <a:ext cx="3926" cy="4201145"/>
            </a:xfrm>
            <a:prstGeom prst="line">
              <a:avLst/>
            </a:prstGeom>
            <a:ln w="28575">
              <a:solidFill>
                <a:schemeClr val="accent3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269" y="4589028"/>
            <a:ext cx="1544985" cy="13717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32040" y="3046445"/>
            <a:ext cx="39045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zh-CN" altLang="en-US" sz="1800" dirty="0" smtClean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引用信息</a:t>
            </a:r>
            <a:endParaRPr lang="en-US" altLang="zh-CN" sz="1800" dirty="0" smtClean="0">
              <a:solidFill>
                <a:srgbClr val="0066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8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来自于发明人、审查</a:t>
            </a:r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员）</a:t>
            </a:r>
            <a:endParaRPr lang="en-US" altLang="zh-CN" sz="1800" dirty="0" smtClean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4688114" y="3212976"/>
            <a:ext cx="591973" cy="1047164"/>
          </a:xfrm>
          <a:prstGeom prst="curv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1687" y="3789040"/>
            <a:ext cx="49244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“被引专利检索”</a:t>
            </a:r>
            <a:endParaRPr lang="en-US" altLang="zh-CN" sz="20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352" y="3933056"/>
            <a:ext cx="33121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被引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专利号</a:t>
            </a:r>
            <a:endParaRPr lang="en-US" sz="16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被引专利</a:t>
            </a: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专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利家族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被引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专利权人</a:t>
            </a:r>
            <a:endParaRPr lang="en-US" sz="16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被引专利人名称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被引专利权人代码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被引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发明人</a:t>
            </a:r>
            <a:endParaRPr lang="en-US" sz="16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被引的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Derwent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主入藏号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126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 txBox="1">
            <a:spLocks/>
          </p:cNvSpPr>
          <p:nvPr/>
        </p:nvSpPr>
        <p:spPr bwMode="auto">
          <a:xfrm>
            <a:off x="900113" y="506413"/>
            <a:ext cx="79930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挑战一：跨平台语言障碍</a:t>
            </a:r>
            <a:endParaRPr lang="en-US" altLang="zh-CN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0663" y="2803525"/>
            <a:ext cx="207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+mj-lt"/>
              </a:rPr>
              <a:t>Catalyst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08400" y="2492375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+mj-lt"/>
                <a:ea typeface="微软雅黑" pitchFamily="34" charset="-122"/>
              </a:rPr>
              <a:t>催化剂</a:t>
            </a:r>
            <a:endParaRPr lang="en-US" altLang="zh-CN" sz="3200" b="1">
              <a:latin typeface="+mj-lt"/>
              <a:ea typeface="微软雅黑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57825" y="2763838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+mj-lt"/>
              </a:rPr>
              <a:t>katalysator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59113" y="1700213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Cyrl-AZ" altLang="zh-CN" sz="3200" b="1">
                <a:latin typeface="+mj-lt"/>
              </a:rPr>
              <a:t>катализатор</a:t>
            </a:r>
            <a:endParaRPr lang="en-US" altLang="zh-CN" sz="3200" b="1">
              <a:latin typeface="+mj-lt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64125" y="3506788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+mj-lt"/>
              </a:rPr>
              <a:t>catalisador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92500" y="4221163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+mj-lt"/>
                <a:ea typeface="微软雅黑" pitchFamily="34" charset="-122"/>
              </a:rPr>
              <a:t>触媒</a:t>
            </a:r>
            <a:endParaRPr lang="en-US" altLang="zh-CN" sz="3200" b="1">
              <a:latin typeface="+mj-lt"/>
              <a:ea typeface="微软雅黑" pitchFamily="34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79613" y="3451225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b="1">
                <a:latin typeface="+mj-lt"/>
              </a:rPr>
              <a:t>촉매</a:t>
            </a:r>
          </a:p>
        </p:txBody>
      </p:sp>
      <p:pic>
        <p:nvPicPr>
          <p:cNvPr id="95242" name="Picture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341438"/>
            <a:ext cx="16748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24200" y="6394450"/>
            <a:ext cx="5172075" cy="231775"/>
          </a:xfrm>
        </p:spPr>
        <p:txBody>
          <a:bodyPr lIns="0" rIns="0"/>
          <a:lstStyle/>
          <a:p>
            <a:pPr>
              <a:defRPr/>
            </a:pPr>
            <a:fld id="{38BEB487-AAE6-499D-9038-5E6463F57468}" type="slidenum">
              <a:rPr lang="en-US" altLang="zh-CN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03350" y="2708275"/>
            <a:ext cx="2057400" cy="685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063" y="5157788"/>
            <a:ext cx="8643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DWPI: </a:t>
            </a:r>
            <a:r>
              <a:rPr lang="zh-CN" altLang="en-US" sz="2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用英语统一人工重新</a:t>
            </a:r>
            <a:r>
              <a:rPr lang="zh-CN" altLang="en-US" sz="2800" i="1" u="sng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改写</a:t>
            </a:r>
            <a:r>
              <a:rPr lang="zh-CN" altLang="en-US" sz="28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专利的题名与摘要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792163" y="506413"/>
            <a:ext cx="845978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挑战二：专利数据体量大、质量不一</a:t>
            </a:r>
            <a:endParaRPr lang="en-US" sz="3200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pic>
        <p:nvPicPr>
          <p:cNvPr id="5" name="内容占位符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199" y="1600200"/>
            <a:ext cx="3379547" cy="33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53000" y="2895600"/>
            <a:ext cx="38671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zh-CN" altLang="en-US" sz="32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请重</a:t>
            </a:r>
            <a:r>
              <a:rPr lang="zh-CN" altLang="en-US" sz="3200" kern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视专利分析的</a:t>
            </a:r>
            <a:r>
              <a:rPr lang="zh-CN" altLang="en-US" sz="32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地基</a:t>
            </a:r>
            <a:r>
              <a:rPr lang="en-US" altLang="zh-CN" sz="32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—</a:t>
            </a:r>
            <a:r>
              <a:rPr lang="zh-CN" altLang="en-US" sz="32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数据的质量！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760" y="1700808"/>
            <a:ext cx="6343650" cy="3097212"/>
          </a:xfrm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899592" y="476672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zh-CN" altLang="en-US" sz="3200" kern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原始</a:t>
            </a:r>
            <a:r>
              <a:rPr lang="zh-CN" altLang="en-US" sz="3200" kern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专利</a:t>
            </a:r>
            <a:r>
              <a:rPr kumimoji="0" lang="zh-CN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数据</a:t>
            </a:r>
            <a:r>
              <a:rPr lang="zh-CN" altLang="en-US" sz="3200" kern="0" noProof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中的</a:t>
            </a:r>
            <a:r>
              <a:rPr kumimoji="0" lang="zh-CN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错误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Up Arrow Callout 5"/>
          <p:cNvSpPr/>
          <p:nvPr/>
        </p:nvSpPr>
        <p:spPr bwMode="auto">
          <a:xfrm>
            <a:off x="1619672" y="4797152"/>
            <a:ext cx="4392488" cy="1224136"/>
          </a:xfrm>
          <a:prstGeom prst="upArrowCallou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原文信息中专利权人微软被写成： </a:t>
            </a:r>
            <a:r>
              <a:rPr lang="en-US" altLang="zh-CN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Micrsoft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Corporation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2896"/>
            <a:ext cx="16383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3347864" y="4293096"/>
            <a:ext cx="576064" cy="36004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3059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17575" y="504825"/>
            <a:ext cx="73691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zh-CN" altLang="en-US" sz="3200" kern="0" dirty="0" smtClean="0">
                <a:ea typeface="微软雅黑" pitchFamily="34" charset="-122"/>
              </a:rPr>
              <a:t>数据中的错误</a:t>
            </a:r>
            <a:endParaRPr lang="en-US" sz="3200" kern="0" dirty="0">
              <a:ea typeface="微软雅黑" pitchFamily="34" charset="-122"/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6786578" y="1928802"/>
            <a:ext cx="2060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latin typeface="Arial" charset="0"/>
                <a:ea typeface="宋体" charset="-122"/>
                <a:cs typeface="Arial" pitchFamily="34" charset="0"/>
              </a:rPr>
              <a:t>MICRSOFT</a:t>
            </a:r>
            <a:endParaRPr lang="en-US" altLang="zh-CN" sz="2800" dirty="0">
              <a:latin typeface="Arial" charset="0"/>
              <a:ea typeface="宋体" charset="-122"/>
              <a:cs typeface="Arial" pitchFamily="34" charset="0"/>
            </a:endParaRP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1571604" y="3429000"/>
            <a:ext cx="304442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latin typeface="Arial" charset="0"/>
                <a:ea typeface="宋体" charset="-122"/>
                <a:cs typeface="Arial" pitchFamily="34" charset="0"/>
              </a:rPr>
              <a:t>MICR</a:t>
            </a:r>
            <a:r>
              <a:rPr lang="en-US" altLang="zh-CN" sz="3200" b="1" dirty="0" smtClean="0">
                <a:solidFill>
                  <a:srgbClr val="A00000"/>
                </a:solidFill>
                <a:latin typeface="Arial" charset="0"/>
                <a:ea typeface="宋体" charset="-122"/>
                <a:cs typeface="Arial" pitchFamily="34" charset="0"/>
              </a:rPr>
              <a:t>”O”</a:t>
            </a:r>
            <a:r>
              <a:rPr lang="en-US" altLang="zh-CN" sz="3200" b="1" dirty="0" smtClean="0">
                <a:latin typeface="Arial" charset="0"/>
                <a:ea typeface="宋体" charset="-122"/>
                <a:cs typeface="Arial" pitchFamily="34" charset="0"/>
              </a:rPr>
              <a:t>SOFT</a:t>
            </a:r>
          </a:p>
          <a:p>
            <a:pPr algn="ctr">
              <a:defRPr/>
            </a:pP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Derwent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校正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97285" name="Line 7"/>
          <p:cNvSpPr>
            <a:spLocks noChangeShapeType="1"/>
          </p:cNvSpPr>
          <p:nvPr/>
        </p:nvSpPr>
        <p:spPr bwMode="auto">
          <a:xfrm>
            <a:off x="2857488" y="2571744"/>
            <a:ext cx="3713162" cy="9525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4D00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97286" name="Line 8"/>
          <p:cNvSpPr>
            <a:spLocks noChangeShapeType="1"/>
          </p:cNvSpPr>
          <p:nvPr/>
        </p:nvSpPr>
        <p:spPr bwMode="auto">
          <a:xfrm flipH="1">
            <a:off x="1714480" y="2714620"/>
            <a:ext cx="0" cy="57626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4D00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786578" y="2571744"/>
            <a:ext cx="203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33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能检索到么？</a:t>
            </a:r>
            <a:endParaRPr lang="en-US" altLang="zh-CN" sz="2400" b="1" dirty="0">
              <a:solidFill>
                <a:srgbClr val="33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3124200" y="6394450"/>
            <a:ext cx="5172075" cy="231775"/>
          </a:xfrm>
        </p:spPr>
        <p:txBody>
          <a:bodyPr lIns="0" rIns="0"/>
          <a:lstStyle/>
          <a:p>
            <a:pPr>
              <a:defRPr/>
            </a:pPr>
            <a:fld id="{98F19DC9-EE93-4E8D-B861-EEDF2C20F781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1431925"/>
            <a:ext cx="4709030" cy="5426075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7" name="椭圆 6"/>
          <p:cNvSpPr/>
          <p:nvPr/>
        </p:nvSpPr>
        <p:spPr bwMode="auto">
          <a:xfrm>
            <a:off x="428596" y="2285992"/>
            <a:ext cx="928694" cy="56263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对角圆角矩形 11"/>
          <p:cNvSpPr/>
          <p:nvPr/>
        </p:nvSpPr>
        <p:spPr bwMode="auto">
          <a:xfrm>
            <a:off x="4500562" y="2714620"/>
            <a:ext cx="4294188" cy="1039813"/>
          </a:xfrm>
          <a:prstGeom prst="round2DiagRect">
            <a:avLst>
              <a:gd name="adj1" fmla="val 43334"/>
              <a:gd name="adj2" fmla="val 0"/>
            </a:avLst>
          </a:prstGeom>
          <a:solidFill>
            <a:srgbClr val="FFFFFF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t">
              <a:defRPr/>
            </a:pPr>
            <a:r>
              <a:rPr lang="en-US" altLang="zh-CN" sz="1200" b="1" dirty="0"/>
              <a:t>DWPI </a:t>
            </a:r>
            <a:r>
              <a:rPr lang="zh-CN" altLang="en-US" sz="1200" b="1" dirty="0"/>
              <a:t>标题</a:t>
            </a:r>
          </a:p>
          <a:p>
            <a:pPr fontAlgn="t">
              <a:defRPr/>
            </a:pPr>
            <a:r>
              <a:rPr lang="en-US" altLang="zh-CN" sz="1200" dirty="0"/>
              <a:t>Method for operating contra-rotating propeller engine(</a:t>
            </a:r>
            <a:r>
              <a:rPr lang="zh-CN" altLang="en-US" sz="1200" dirty="0"/>
              <a:t>对转螺旋桨发动机</a:t>
            </a:r>
            <a:r>
              <a:rPr lang="en-US" altLang="zh-CN" sz="1200" dirty="0"/>
              <a:t>) involves climbing or approaching at greater tip speed than cruise tip speed,   during take-off</a:t>
            </a:r>
          </a:p>
        </p:txBody>
      </p:sp>
      <p:cxnSp>
        <p:nvCxnSpPr>
          <p:cNvPr id="14" name="直接箭头连接符 13"/>
          <p:cNvCxnSpPr>
            <a:stCxn id="7" idx="6"/>
          </p:cNvCxnSpPr>
          <p:nvPr/>
        </p:nvCxnSpPr>
        <p:spPr bwMode="auto">
          <a:xfrm>
            <a:off x="1357290" y="2567307"/>
            <a:ext cx="3143272" cy="830540"/>
          </a:xfrm>
          <a:prstGeom prst="straightConnector1">
            <a:avLst/>
          </a:prstGeom>
          <a:noFill/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3" name="AutoShape 4"/>
          <p:cNvSpPr>
            <a:spLocks noChangeArrowheads="1"/>
          </p:cNvSpPr>
          <p:nvPr/>
        </p:nvSpPr>
        <p:spPr bwMode="gray">
          <a:xfrm>
            <a:off x="285720" y="2928934"/>
            <a:ext cx="2099429" cy="799629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原文标题只有一个单词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4929190" y="1500174"/>
            <a:ext cx="3714776" cy="928694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lvl="2" algn="ctr"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DWPI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标题比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原始文献提供更多的</a:t>
            </a:r>
            <a:r>
              <a:rPr lang="zh-CN" altLang="en-US" dirty="0">
                <a:solidFill>
                  <a:srgbClr val="3366FF"/>
                </a:solidFill>
                <a:latin typeface="微软雅黑" pitchFamily="34" charset="-122"/>
                <a:ea typeface="微软雅黑" pitchFamily="34" charset="-122"/>
              </a:rPr>
              <a:t>技术特征和关键词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，并尽量改写成</a:t>
            </a:r>
            <a:r>
              <a:rPr lang="zh-CN" altLang="en-US" dirty="0">
                <a:solidFill>
                  <a:srgbClr val="3366FF"/>
                </a:solidFill>
                <a:latin typeface="微软雅黑" pitchFamily="34" charset="-122"/>
                <a:ea typeface="微软雅黑" pitchFamily="34" charset="-122"/>
              </a:rPr>
              <a:t>通俗的语言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，使检索更精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准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黑体"/>
              </a:rPr>
              <a:t>晦涩难懂的文字撰写与人为规避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93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533400"/>
            <a:ext cx="8229600" cy="681022"/>
          </a:xfrm>
        </p:spPr>
        <p:txBody>
          <a:bodyPr/>
          <a:lstStyle/>
          <a:p>
            <a:pPr eaLnBrk="1" hangingPunct="1"/>
            <a:r>
              <a:rPr lang="zh-CN" altLang="en-GB" sz="3600" b="1" dirty="0" smtClean="0">
                <a:latin typeface="微软雅黑" pitchFamily="34" charset="-122"/>
                <a:ea typeface="微软雅黑" pitchFamily="34" charset="-122"/>
              </a:rPr>
              <a:t>提纲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idx="1"/>
          </p:nvPr>
        </p:nvSpPr>
        <p:spPr>
          <a:xfrm>
            <a:off x="857224" y="642918"/>
            <a:ext cx="7475240" cy="54006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40000"/>
              </a:lnSpc>
              <a:spcBef>
                <a:spcPct val="115000"/>
              </a:spcBef>
              <a:buFont typeface="Wingdings" pitchFamily="2" charset="2"/>
              <a:buNone/>
            </a:pPr>
            <a:endParaRPr lang="en-US" altLang="zh-CN" sz="2000" b="1" i="1" dirty="0" smtClean="0">
              <a:solidFill>
                <a:srgbClr val="0099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40000"/>
              </a:lnSpc>
              <a:spcBef>
                <a:spcPct val="115000"/>
              </a:spcBef>
              <a:buFont typeface="Wingdings" pitchFamily="2" charset="2"/>
              <a:buChar char="Ø"/>
            </a:pPr>
            <a:endParaRPr lang="en-US" altLang="zh-CN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40000"/>
              </a:lnSpc>
              <a:spcBef>
                <a:spcPct val="115000"/>
              </a:spcBef>
              <a:buFont typeface="Arial" pitchFamily="34" charset="0"/>
              <a:buChar char="•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专利文献基本概念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40000"/>
              </a:lnSpc>
              <a:spcBef>
                <a:spcPct val="115000"/>
              </a:spcBef>
              <a:buFont typeface="Arial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DII-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解决专利文献利用和分析面临的挑战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eaLnBrk="1" hangingPunct="1">
              <a:lnSpc>
                <a:spcPct val="40000"/>
              </a:lnSpc>
              <a:spcBef>
                <a:spcPct val="115000"/>
              </a:spcBef>
              <a:buFont typeface="Arial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DII-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在渔业水产领域的应用实例 </a:t>
            </a:r>
            <a:endParaRPr lang="en-US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1" indent="-342900" eaLnBrk="1" hangingPunct="1">
              <a:spcBef>
                <a:spcPct val="115000"/>
              </a:spcBef>
              <a:buClr>
                <a:srgbClr val="E67300"/>
              </a:buClr>
              <a:buSzPct val="80000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案例一、如何使用关键词和分类号检索水产渔类领域专利信息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?</a:t>
            </a:r>
          </a:p>
          <a:p>
            <a:pPr marL="685800" lvl="1" indent="-342900" eaLnBrk="1" hangingPunct="1">
              <a:spcBef>
                <a:spcPct val="115000"/>
              </a:spcBef>
              <a:buClr>
                <a:srgbClr val="E67300"/>
              </a:buClr>
              <a:buSzPct val="80000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案例二、怎样获得某个机构完整的专利信息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?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怎样跟踪特定机构的技术进展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?</a:t>
            </a:r>
          </a:p>
          <a:p>
            <a:pPr marL="685800" lvl="1" indent="-342900" eaLnBrk="1" hangingPunct="1">
              <a:spcBef>
                <a:spcPct val="115000"/>
              </a:spcBef>
              <a:buClr>
                <a:srgbClr val="E67300"/>
              </a:buClr>
              <a:buSzPct val="80000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案例三、怎样发现水产渔类领域中的核心专利、技术？</a:t>
            </a:r>
          </a:p>
          <a:p>
            <a:pPr marL="685800" lvl="1" indent="-342900" eaLnBrk="1" hangingPunct="1">
              <a:spcBef>
                <a:spcPct val="115000"/>
              </a:spcBef>
              <a:buClr>
                <a:srgbClr val="E67300"/>
              </a:buClr>
              <a:buSzPct val="80000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案例四、怎样找到技术受让人 ？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sym typeface="Symbol" pitchFamily="18" charset="2"/>
            </a:endParaRPr>
          </a:p>
          <a:p>
            <a:pPr lvl="0">
              <a:buFont typeface="Arial" pitchFamily="34" charset="0"/>
              <a:buChar char="•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汤森路透专利和科技创新解决方案 </a:t>
            </a:r>
            <a:endParaRPr 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eaLnBrk="1" hangingPunct="1">
              <a:lnSpc>
                <a:spcPct val="40000"/>
              </a:lnSpc>
              <a:spcBef>
                <a:spcPct val="115000"/>
              </a:spcBef>
              <a:buClr>
                <a:srgbClr val="FF8000"/>
              </a:buClr>
              <a:buNone/>
            </a:pPr>
            <a:endParaRPr lang="en-US" altLang="zh-CN" b="1" dirty="0" smtClean="0">
              <a:solidFill>
                <a:srgbClr val="FF8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spcBef>
                <a:spcPct val="115000"/>
              </a:spcBef>
              <a:buClr>
                <a:srgbClr val="E67300"/>
              </a:buClr>
              <a:buSzPct val="80000"/>
              <a:buFont typeface="Wingdings" pitchFamily="2" charset="2"/>
              <a:buNone/>
            </a:pP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3124200" y="6394450"/>
            <a:ext cx="5172075" cy="231775"/>
          </a:xfrm>
        </p:spPr>
        <p:txBody>
          <a:bodyPr lIns="0" rIns="0"/>
          <a:lstStyle/>
          <a:p>
            <a:pPr>
              <a:defRPr/>
            </a:pPr>
            <a:fld id="{98F19DC9-EE93-4E8D-B861-EEDF2C20F781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3213" y="1431925"/>
            <a:ext cx="3951287" cy="455295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9" name="圆角矩形 8"/>
          <p:cNvSpPr/>
          <p:nvPr/>
        </p:nvSpPr>
        <p:spPr bwMode="auto">
          <a:xfrm>
            <a:off x="2119313" y="4022725"/>
            <a:ext cx="2036762" cy="139382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对角圆角矩形 10"/>
          <p:cNvSpPr/>
          <p:nvPr/>
        </p:nvSpPr>
        <p:spPr bwMode="auto">
          <a:xfrm>
            <a:off x="4586288" y="2747963"/>
            <a:ext cx="4308475" cy="3278187"/>
          </a:xfrm>
          <a:prstGeom prst="round2DiagRect">
            <a:avLst/>
          </a:prstGeom>
          <a:solidFill>
            <a:srgbClr val="FFFFFF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t">
              <a:defRPr/>
            </a:pPr>
            <a:r>
              <a:rPr lang="en-US" altLang="zh-CN" sz="1200" b="1" dirty="0"/>
              <a:t>DWPI </a:t>
            </a:r>
            <a:r>
              <a:rPr lang="zh-CN" altLang="en-US" sz="1200" b="1" dirty="0"/>
              <a:t>摘要</a:t>
            </a:r>
          </a:p>
          <a:p>
            <a:pPr fontAlgn="t">
              <a:defRPr/>
            </a:pPr>
            <a:r>
              <a:rPr lang="zh-CN" altLang="en-US" sz="1200" b="1" dirty="0"/>
              <a:t>新颖性</a:t>
            </a:r>
            <a:r>
              <a:rPr lang="en-US" altLang="zh-CN" sz="1200" b="1" dirty="0"/>
              <a:t>: </a:t>
            </a:r>
            <a:r>
              <a:rPr lang="en-US" altLang="zh-CN" sz="1200" dirty="0"/>
              <a:t>The method involves operating the gas turbine engine (10) during at least a take-off,   climb,   cruise phase and an approach phase. The engine operates with a generally constant propeller tip speed,   during the cruise phase. The tip speed of at least one of the propellers is operated,   during at least one of take-off,   climb or approach at a greater tip speed than cruise tip speed.</a:t>
            </a:r>
          </a:p>
          <a:p>
            <a:pPr fontAlgn="t">
              <a:defRPr/>
            </a:pPr>
            <a:r>
              <a:rPr lang="zh-CN" altLang="en-US" sz="1200" b="1" dirty="0"/>
              <a:t>用途</a:t>
            </a:r>
            <a:r>
              <a:rPr lang="en-US" altLang="zh-CN" sz="1200" b="1" dirty="0"/>
              <a:t>: </a:t>
            </a:r>
            <a:r>
              <a:rPr lang="en-US" altLang="zh-CN" sz="1200" dirty="0"/>
              <a:t>Method for operating a contra-rotating propeller engine (claimed).</a:t>
            </a:r>
          </a:p>
          <a:p>
            <a:pPr fontAlgn="t">
              <a:defRPr/>
            </a:pPr>
            <a:r>
              <a:rPr lang="zh-CN" altLang="en-US" sz="1200" b="1" dirty="0"/>
              <a:t>优势</a:t>
            </a:r>
            <a:r>
              <a:rPr lang="en-US" altLang="zh-CN" sz="1200" b="1" dirty="0"/>
              <a:t>: </a:t>
            </a:r>
            <a:r>
              <a:rPr lang="en-US" altLang="zh-CN" sz="1200" dirty="0"/>
              <a:t>Enables the reduction of the noise generated by the engine for a given power rating. Enables the reduction of the weight of the engine without reducing the aerodynamic performance requirements and reduction in the power of the engine.</a:t>
            </a:r>
          </a:p>
          <a:p>
            <a:pPr algn="ctr">
              <a:defRPr/>
            </a:pP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 flipV="1">
            <a:off x="4044950" y="3186113"/>
            <a:ext cx="790575" cy="873125"/>
          </a:xfrm>
          <a:prstGeom prst="straightConnector1">
            <a:avLst/>
          </a:prstGeom>
          <a:noFill/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9" name="直接箭头连接符 18"/>
          <p:cNvCxnSpPr>
            <a:stCxn id="9" idx="3"/>
          </p:cNvCxnSpPr>
          <p:nvPr/>
        </p:nvCxnSpPr>
        <p:spPr bwMode="auto">
          <a:xfrm flipV="1">
            <a:off x="4156075" y="4710113"/>
            <a:ext cx="650875" cy="9525"/>
          </a:xfrm>
          <a:prstGeom prst="straightConnector1">
            <a:avLst/>
          </a:prstGeom>
          <a:noFill/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2" name="直接箭头连接符 21"/>
          <p:cNvCxnSpPr/>
          <p:nvPr/>
        </p:nvCxnSpPr>
        <p:spPr bwMode="auto">
          <a:xfrm flipV="1">
            <a:off x="4129088" y="5056188"/>
            <a:ext cx="665162" cy="14287"/>
          </a:xfrm>
          <a:prstGeom prst="straightConnector1">
            <a:avLst/>
          </a:prstGeom>
          <a:noFill/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2201069" y="3465784"/>
            <a:ext cx="1866875" cy="413866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原文简短摘要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4643438" y="1428736"/>
            <a:ext cx="4071966" cy="114300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lvl="2" algn="ctr"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DWPI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摘要是基于专利</a:t>
            </a:r>
            <a:r>
              <a:rPr lang="zh-CN" altLang="en-US" dirty="0" smtClean="0">
                <a:solidFill>
                  <a:srgbClr val="3366FF"/>
                </a:solidFill>
                <a:latin typeface="微软雅黑" pitchFamily="34" charset="-122"/>
                <a:ea typeface="微软雅黑" pitchFamily="34" charset="-122"/>
              </a:rPr>
              <a:t>全文的精炼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，并</a:t>
            </a:r>
            <a:r>
              <a:rPr lang="zh-CN" altLang="en-US" dirty="0" smtClean="0">
                <a:solidFill>
                  <a:srgbClr val="3366FF"/>
                </a:solidFill>
                <a:latin typeface="微软雅黑" pitchFamily="34" charset="-122"/>
                <a:ea typeface="微软雅黑" pitchFamily="34" charset="-122"/>
              </a:rPr>
              <a:t>段落化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专利的不同方面，极大提高了专利研读的</a:t>
            </a:r>
            <a:r>
              <a:rPr lang="zh-CN" altLang="en-US" dirty="0" smtClean="0">
                <a:solidFill>
                  <a:srgbClr val="3366FF"/>
                </a:solidFill>
                <a:latin typeface="微软雅黑" pitchFamily="34" charset="-122"/>
                <a:ea typeface="微软雅黑" pitchFamily="34" charset="-122"/>
              </a:rPr>
              <a:t>效率</a:t>
            </a:r>
            <a:endParaRPr lang="zh-CN" altLang="en-US" sz="1400" dirty="0">
              <a:solidFill>
                <a:srgbClr val="33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cs typeface="黑体"/>
              </a:rPr>
              <a:t>晦涩难懂的文字撰写与人为规避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93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五角星 5"/>
          <p:cNvSpPr/>
          <p:nvPr/>
        </p:nvSpPr>
        <p:spPr bwMode="auto">
          <a:xfrm>
            <a:off x="8643966" y="1857364"/>
            <a:ext cx="285752" cy="285752"/>
          </a:xfrm>
          <a:prstGeom prst="star5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" name="五角星 6"/>
          <p:cNvSpPr/>
          <p:nvPr/>
        </p:nvSpPr>
        <p:spPr bwMode="auto">
          <a:xfrm>
            <a:off x="8358214" y="4214818"/>
            <a:ext cx="285752" cy="285752"/>
          </a:xfrm>
          <a:prstGeom prst="star5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8" name="五角星 7"/>
          <p:cNvSpPr/>
          <p:nvPr/>
        </p:nvSpPr>
        <p:spPr bwMode="auto">
          <a:xfrm>
            <a:off x="7715272" y="2071678"/>
            <a:ext cx="285752" cy="285752"/>
          </a:xfrm>
          <a:prstGeom prst="star5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9" name="五角星 8"/>
          <p:cNvSpPr/>
          <p:nvPr/>
        </p:nvSpPr>
        <p:spPr bwMode="auto">
          <a:xfrm>
            <a:off x="4929190" y="2714620"/>
            <a:ext cx="285752" cy="285752"/>
          </a:xfrm>
          <a:prstGeom prst="star5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0" name="五角星 9"/>
          <p:cNvSpPr/>
          <p:nvPr/>
        </p:nvSpPr>
        <p:spPr bwMode="auto">
          <a:xfrm>
            <a:off x="1214414" y="1714488"/>
            <a:ext cx="285752" cy="285752"/>
          </a:xfrm>
          <a:prstGeom prst="star5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11" name="五角星 10"/>
          <p:cNvSpPr/>
          <p:nvPr/>
        </p:nvSpPr>
        <p:spPr bwMode="auto">
          <a:xfrm>
            <a:off x="4286248" y="1285860"/>
            <a:ext cx="285752" cy="285752"/>
          </a:xfrm>
          <a:prstGeom prst="star5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2" name="五角星 11"/>
          <p:cNvSpPr/>
          <p:nvPr/>
        </p:nvSpPr>
        <p:spPr bwMode="auto">
          <a:xfrm>
            <a:off x="4643438" y="1285860"/>
            <a:ext cx="285752" cy="285752"/>
          </a:xfrm>
          <a:prstGeom prst="star5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3" name="五角星 12"/>
          <p:cNvSpPr/>
          <p:nvPr/>
        </p:nvSpPr>
        <p:spPr bwMode="auto">
          <a:xfrm>
            <a:off x="2643174" y="3500438"/>
            <a:ext cx="285752" cy="285752"/>
          </a:xfrm>
          <a:prstGeom prst="star5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五角星 13"/>
          <p:cNvSpPr/>
          <p:nvPr/>
        </p:nvSpPr>
        <p:spPr bwMode="auto">
          <a:xfrm>
            <a:off x="928662" y="1000108"/>
            <a:ext cx="285752" cy="285752"/>
          </a:xfrm>
          <a:prstGeom prst="star5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02430" name="TextBox 14"/>
          <p:cNvSpPr txBox="1">
            <a:spLocks noChangeArrowheads="1"/>
          </p:cNvSpPr>
          <p:nvPr/>
        </p:nvSpPr>
        <p:spPr bwMode="auto">
          <a:xfrm>
            <a:off x="2871788" y="4395788"/>
            <a:ext cx="5800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挑战三：同一个发明在多个国家重复出版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b="66205"/>
          <a:stretch>
            <a:fillRect/>
          </a:stretch>
        </p:blipFill>
        <p:spPr bwMode="auto">
          <a:xfrm>
            <a:off x="0" y="2214554"/>
            <a:ext cx="9144001" cy="229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减少重复阅读</a:t>
            </a:r>
            <a:endParaRPr lang="en-US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914400" y="1450875"/>
            <a:ext cx="7369175" cy="4570413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通过同族归并，大大减少阅读量，同时克服语言障碍</a:t>
            </a:r>
            <a:endParaRPr 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000372"/>
            <a:ext cx="8929718" cy="107157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16200000">
            <a:off x="4379916" y="4335464"/>
            <a:ext cx="676268" cy="2921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857224" y="4797152"/>
            <a:ext cx="73151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82880" bIns="0" rtlCol="0">
            <a:spAutoFit/>
          </a:bodyPr>
          <a:lstStyle/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zh-CN" altLang="en-US" sz="2800" b="1" kern="0" dirty="0" smtClean="0">
                <a:solidFill>
                  <a:srgbClr val="666666"/>
                </a:solidFill>
                <a:latin typeface="+mn-lt"/>
              </a:rPr>
              <a:t>多份专利文本</a:t>
            </a:r>
            <a:r>
              <a:rPr lang="en-US" altLang="zh-CN" sz="2800" b="1" kern="0" dirty="0" smtClean="0">
                <a:solidFill>
                  <a:srgbClr val="666666"/>
                </a:solidFill>
                <a:latin typeface="+mn-lt"/>
              </a:rPr>
              <a:t>——1</a:t>
            </a:r>
            <a:r>
              <a:rPr lang="zh-CN" altLang="en-US" sz="2800" b="1" kern="0" dirty="0" smtClean="0">
                <a:solidFill>
                  <a:srgbClr val="666666"/>
                </a:solidFill>
                <a:latin typeface="+mn-lt"/>
              </a:rPr>
              <a:t>个</a:t>
            </a:r>
            <a:r>
              <a:rPr lang="en-US" altLang="zh-CN" sz="2800" b="1" kern="0" dirty="0" smtClean="0">
                <a:solidFill>
                  <a:srgbClr val="666666"/>
                </a:solidFill>
                <a:latin typeface="+mn-lt"/>
              </a:rPr>
              <a:t>DWPI</a:t>
            </a:r>
            <a:r>
              <a:rPr lang="zh-CN" altLang="en-US" sz="2800" b="1" kern="0" dirty="0" smtClean="0">
                <a:solidFill>
                  <a:srgbClr val="666666"/>
                </a:solidFill>
                <a:latin typeface="+mn-lt"/>
              </a:rPr>
              <a:t>同族</a:t>
            </a:r>
            <a:r>
              <a:rPr lang="zh-CN" altLang="en-US" sz="2800" b="1" kern="0" dirty="0" smtClean="0">
                <a:solidFill>
                  <a:srgbClr val="666666"/>
                </a:solidFill>
              </a:rPr>
              <a:t>，</a:t>
            </a:r>
            <a:r>
              <a:rPr lang="en-US" altLang="zh-CN" sz="2800" b="1" kern="0" dirty="0" smtClean="0">
                <a:solidFill>
                  <a:srgbClr val="666666"/>
                </a:solidFill>
              </a:rPr>
              <a:t>1</a:t>
            </a:r>
            <a:r>
              <a:rPr lang="zh-CN" altLang="en-US" sz="2800" b="1" kern="0" dirty="0" smtClean="0">
                <a:solidFill>
                  <a:srgbClr val="666666"/>
                </a:solidFill>
              </a:rPr>
              <a:t>条记录</a:t>
            </a:r>
            <a:endParaRPr lang="en-US" sz="2800" b="1" kern="0" dirty="0">
              <a:solidFill>
                <a:srgbClr val="666666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686675" cy="836612"/>
          </a:xfrm>
        </p:spPr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挑战四：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专利权人复杂的并购历史和组织架构</a:t>
            </a:r>
            <a:endParaRPr lang="en-US" sz="3200" dirty="0" smtClean="0"/>
          </a:p>
        </p:txBody>
      </p:sp>
      <p:pic>
        <p:nvPicPr>
          <p:cNvPr id="111620" name="Picture 2" descr="C:\Users\u0168419\Desktop\ibm_acquisition_time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700213"/>
            <a:ext cx="91551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DWPI Assignee code——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专利权人代码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1450975"/>
            <a:ext cx="7369175" cy="4570413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众所周知公司名称非常复杂（简称、缩写、省略等）</a:t>
            </a:r>
            <a:endParaRPr lang="en-GB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1400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万个发明中有超过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万的不同专利权人</a:t>
            </a:r>
            <a:endParaRPr lang="en-GB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需要标准方法来规范公司及其下属公司、拼写错误等</a:t>
            </a:r>
            <a:r>
              <a:rPr lang="en-GB" altLang="zh-CN" dirty="0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lvl="1" eaLnBrk="1" hangingPunct="1"/>
            <a:r>
              <a:rPr lang="en-GB" altLang="zh-CN" sz="2400" dirty="0" smtClean="0">
                <a:latin typeface="微软雅黑" pitchFamily="34" charset="-122"/>
                <a:ea typeface="微软雅黑" pitchFamily="34" charset="-122"/>
              </a:rPr>
              <a:t>IBM,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经常用来代表</a:t>
            </a:r>
            <a:r>
              <a:rPr lang="en-GB" altLang="zh-CN" sz="2400" dirty="0" smtClean="0">
                <a:latin typeface="微软雅黑" pitchFamily="34" charset="-122"/>
                <a:ea typeface="微软雅黑" pitchFamily="34" charset="-122"/>
              </a:rPr>
              <a:t>“International Business Machines”.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但是，在专利中该名称对</a:t>
            </a:r>
            <a:r>
              <a:rPr lang="en-GB" altLang="zh-CN" sz="2400" dirty="0" smtClean="0">
                <a:latin typeface="微软雅黑" pitchFamily="34" charset="-122"/>
                <a:ea typeface="微软雅黑" pitchFamily="34" charset="-122"/>
              </a:rPr>
              <a:t> “International”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的拼写包括</a:t>
            </a:r>
            <a:r>
              <a:rPr lang="en-GB" altLang="zh-CN" sz="24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lvl="1" eaLnBrk="1" hangingPunct="1"/>
            <a:r>
              <a:rPr lang="en-GB" altLang="zh-CN" sz="1600" dirty="0" smtClean="0">
                <a:latin typeface="微软雅黑" pitchFamily="34" charset="-122"/>
                <a:ea typeface="微软雅黑" pitchFamily="34" charset="-122"/>
              </a:rPr>
              <a:t>IINTERNATIONAL	- INTERANTIONAL</a:t>
            </a:r>
          </a:p>
          <a:p>
            <a:pPr lvl="1" eaLnBrk="1" hangingPunct="1"/>
            <a:r>
              <a:rPr lang="en-GB" altLang="zh-CN" sz="1600" dirty="0" smtClean="0">
                <a:latin typeface="微软雅黑" pitchFamily="34" charset="-122"/>
                <a:ea typeface="微软雅黑" pitchFamily="34" charset="-122"/>
              </a:rPr>
              <a:t>INERNATIONAL	- INTERNAIONAL</a:t>
            </a:r>
          </a:p>
          <a:p>
            <a:pPr lvl="1" eaLnBrk="1" hangingPunct="1"/>
            <a:r>
              <a:rPr lang="en-GB" altLang="zh-CN" sz="1600" dirty="0" smtClean="0">
                <a:latin typeface="微软雅黑" pitchFamily="34" charset="-122"/>
                <a:ea typeface="微软雅黑" pitchFamily="34" charset="-122"/>
              </a:rPr>
              <a:t>INFORMATION	- INTERNAL</a:t>
            </a:r>
          </a:p>
          <a:p>
            <a:pPr lvl="1" eaLnBrk="1" hangingPunct="1"/>
            <a:r>
              <a:rPr lang="en-GB" altLang="zh-CN" sz="1600" dirty="0" smtClean="0">
                <a:latin typeface="微软雅黑" pitchFamily="34" charset="-122"/>
                <a:ea typeface="微软雅黑" pitchFamily="34" charset="-122"/>
              </a:rPr>
              <a:t>INTENATIONAL	- INTERNATIAONAL</a:t>
            </a:r>
          </a:p>
          <a:p>
            <a:pPr lvl="1" eaLnBrk="1" hangingPunct="1"/>
            <a:r>
              <a:rPr lang="en-GB" altLang="zh-CN" sz="1600" dirty="0" smtClean="0">
                <a:latin typeface="微软雅黑" pitchFamily="34" charset="-122"/>
                <a:ea typeface="微软雅黑" pitchFamily="34" charset="-122"/>
              </a:rPr>
              <a:t>INTERANATIONAL	- INTERNATINAL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DWPI Assignee code——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专利权人代码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1666875"/>
            <a:ext cx="7369175" cy="4570413"/>
          </a:xfrm>
        </p:spPr>
        <p:txBody>
          <a:bodyPr/>
          <a:lstStyle/>
          <a:p>
            <a:pPr eaLnBrk="1" hangingPunct="1"/>
            <a:r>
              <a:rPr lang="en-GB" altLang="zh-CN" dirty="0" smtClean="0">
                <a:ea typeface="宋体" pitchFamily="2" charset="-122"/>
              </a:rPr>
              <a:t>DWPI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en-GB" altLang="zh-CN" dirty="0" smtClean="0">
                <a:latin typeface="微软雅黑" pitchFamily="34" charset="-122"/>
                <a:ea typeface="微软雅黑" pitchFamily="34" charset="-122"/>
              </a:rPr>
              <a:t> 4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位字符代表申请专利较多的机构</a:t>
            </a:r>
            <a:r>
              <a:rPr lang="en-GB" altLang="zh-CN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位字符基于公司的名称而来</a:t>
            </a:r>
            <a:r>
              <a:rPr lang="en-GB" altLang="zh-CN" dirty="0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lvl="1" eaLnBrk="1" hangingPunct="1"/>
            <a:r>
              <a:rPr lang="en-GB" altLang="zh-CN" sz="1800" dirty="0" smtClean="0">
                <a:latin typeface="微软雅黑" pitchFamily="34" charset="-122"/>
                <a:ea typeface="微软雅黑" pitchFamily="34" charset="-122"/>
              </a:rPr>
              <a:t>IBM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公司的代码是</a:t>
            </a:r>
            <a:r>
              <a:rPr lang="en-GB" altLang="zh-CN" sz="1800" dirty="0" smtClean="0">
                <a:latin typeface="微软雅黑" pitchFamily="34" charset="-122"/>
                <a:ea typeface="微软雅黑" pitchFamily="34" charset="-122"/>
              </a:rPr>
              <a:t>IBMC</a:t>
            </a:r>
          </a:p>
          <a:p>
            <a:pPr lvl="1" eaLnBrk="1" hangingPunct="1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包括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IBM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公司的所有分支和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IBM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的不同表达</a:t>
            </a:r>
            <a:endParaRPr lang="en-GB" altLang="zh-CN" sz="1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3581400"/>
            <a:ext cx="38735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标准专利权人代码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- DWPI</a:t>
            </a: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（</a:t>
            </a:r>
            <a:r>
              <a:rPr lang="en-US" altLang="zh-CN" sz="1600" dirty="0" smtClean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C</a:t>
            </a: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）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非标准专利权人代码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- DWPI (N)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个人专利权人代码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- DWPI (I)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俄国专利权人代码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- DWPI (R)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265" b="46448"/>
          <a:stretch>
            <a:fillRect/>
          </a:stretch>
        </p:blipFill>
        <p:spPr bwMode="auto">
          <a:xfrm>
            <a:off x="642910" y="3429000"/>
            <a:ext cx="3571900" cy="280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902575" cy="836612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挑战五：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缺乏标引一致、反映专利应用特点的技术分类体系</a:t>
            </a:r>
            <a:endParaRPr lang="en-US" dirty="0" smtClean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987425" y="15351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IPC</a:t>
            </a:r>
            <a:r>
              <a:rPr lang="zh-CN" altLang="en-US" sz="28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分类表</a:t>
            </a:r>
            <a:endParaRPr lang="en-US" sz="2800" kern="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36838"/>
            <a:ext cx="8235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369175" cy="609600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药物治疗活性的细分</a:t>
            </a:r>
            <a:r>
              <a:rPr lang="en-US" altLang="zh-CN" dirty="0" smtClean="0">
                <a:ea typeface="宋体" pitchFamily="2" charset="-122"/>
              </a:rPr>
              <a:t>-DWPI Manual Code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305800" cy="601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286000" y="3168650"/>
            <a:ext cx="1570038" cy="368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dirty="0"/>
              <a:t>阴性革兰氏菌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810000"/>
            <a:ext cx="1570038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dirty="0"/>
              <a:t>博代氏杆菌属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4495800"/>
            <a:ext cx="1570038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dirty="0"/>
              <a:t>包柔氏螺旋体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5257800"/>
            <a:ext cx="1570038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dirty="0"/>
              <a:t>埃希氏杆菌属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latin typeface="微软雅黑" pitchFamily="34" charset="-122"/>
                <a:ea typeface="微软雅黑" pitchFamily="34" charset="-122"/>
              </a:rPr>
              <a:t>DWPI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手工代码与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IPC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的比较</a:t>
            </a:r>
            <a:endParaRPr lang="en-GB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4886333" cy="4570412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ea typeface="微软雅黑" pitchFamily="34" charset="-122"/>
              </a:rPr>
              <a:t>DWPI</a:t>
            </a:r>
            <a:r>
              <a:rPr lang="zh-CN" altLang="en-US" sz="2000" dirty="0" smtClean="0">
                <a:ea typeface="微软雅黑" pitchFamily="34" charset="-122"/>
              </a:rPr>
              <a:t>手工代码目前包含</a:t>
            </a:r>
            <a:r>
              <a:rPr lang="en-US" altLang="zh-CN" sz="2000" dirty="0" smtClean="0">
                <a:ea typeface="微软雅黑" pitchFamily="34" charset="-122"/>
              </a:rPr>
              <a:t>22000</a:t>
            </a:r>
            <a:r>
              <a:rPr lang="zh-CN" altLang="en-US" sz="2000" dirty="0" smtClean="0">
                <a:ea typeface="微软雅黑" pitchFamily="34" charset="-122"/>
              </a:rPr>
              <a:t>多个分类</a:t>
            </a:r>
            <a:endParaRPr lang="en-US" altLang="zh-CN" sz="2000" dirty="0" smtClean="0">
              <a:ea typeface="微软雅黑" pitchFamily="34" charset="-122"/>
            </a:endParaRPr>
          </a:p>
          <a:p>
            <a:pPr eaLnBrk="1" hangingPunct="1"/>
            <a:r>
              <a:rPr lang="zh-CN" altLang="en-US" sz="2000" dirty="0" smtClean="0">
                <a:ea typeface="微软雅黑" pitchFamily="34" charset="-122"/>
              </a:rPr>
              <a:t>和</a:t>
            </a:r>
            <a:r>
              <a:rPr lang="en-US" altLang="zh-CN" sz="2000" dirty="0" smtClean="0">
                <a:ea typeface="微软雅黑" pitchFamily="34" charset="-122"/>
              </a:rPr>
              <a:t>IPC</a:t>
            </a:r>
            <a:r>
              <a:rPr lang="zh-CN" altLang="en-US" sz="2000" dirty="0" smtClean="0">
                <a:ea typeface="微软雅黑" pitchFamily="34" charset="-122"/>
              </a:rPr>
              <a:t>分类相比，</a:t>
            </a:r>
            <a:r>
              <a:rPr lang="zh-CN" altLang="en-US" sz="2000" dirty="0" smtClean="0">
                <a:solidFill>
                  <a:srgbClr val="FF0000"/>
                </a:solidFill>
                <a:ea typeface="微软雅黑" pitchFamily="34" charset="-122"/>
              </a:rPr>
              <a:t>标引规则有更好的一致性</a:t>
            </a:r>
            <a:endParaRPr lang="en-GB" sz="2000" dirty="0" smtClean="0">
              <a:solidFill>
                <a:srgbClr val="FF0000"/>
              </a:solidFill>
              <a:ea typeface="微软雅黑" pitchFamily="34" charset="-122"/>
            </a:endParaRPr>
          </a:p>
          <a:p>
            <a:pPr eaLnBrk="1" hangingPunct="1"/>
            <a:r>
              <a:rPr lang="zh-CN" altLang="en-US" sz="2000" dirty="0" smtClean="0">
                <a:solidFill>
                  <a:srgbClr val="FF0000"/>
                </a:solidFill>
                <a:ea typeface="微软雅黑" pitchFamily="34" charset="-122"/>
              </a:rPr>
              <a:t>从应用的角度编制</a:t>
            </a:r>
            <a:r>
              <a:rPr lang="zh-CN" altLang="en-US" sz="2000" dirty="0" smtClean="0">
                <a:ea typeface="微软雅黑" pitchFamily="34" charset="-122"/>
              </a:rPr>
              <a:t>，可以得到独特的高相关度的检索结果</a:t>
            </a:r>
            <a:endParaRPr lang="en-GB" sz="2000" dirty="0" smtClean="0">
              <a:ea typeface="微软雅黑" pitchFamily="34" charset="-122"/>
            </a:endParaRPr>
          </a:p>
          <a:p>
            <a:pPr eaLnBrk="1" hangingPunct="1"/>
            <a:r>
              <a:rPr lang="zh-CN" altLang="en-US" sz="2000" dirty="0" smtClean="0">
                <a:ea typeface="微软雅黑" pitchFamily="34" charset="-122"/>
              </a:rPr>
              <a:t>按检索范围的需要，可以做任何层级上的检索</a:t>
            </a:r>
            <a:endParaRPr lang="en-GB" sz="2000" dirty="0" smtClean="0">
              <a:ea typeface="微软雅黑" pitchFamily="34" charset="-122"/>
            </a:endParaRPr>
          </a:p>
          <a:p>
            <a:pPr eaLnBrk="1" hangingPunct="1"/>
            <a:r>
              <a:rPr lang="zh-CN" altLang="en-US" sz="2000" dirty="0" smtClean="0">
                <a:ea typeface="微软雅黑" pitchFamily="34" charset="-122"/>
              </a:rPr>
              <a:t>可以使用通配符来做完整的检索</a:t>
            </a:r>
            <a:endParaRPr lang="en-GB" sz="2000" dirty="0" smtClean="0">
              <a:ea typeface="微软雅黑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4857760"/>
            <a:ext cx="3352800" cy="1066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例如：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W01-C01G6A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代表短信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66" y="1643050"/>
            <a:ext cx="3991534" cy="470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ea typeface="宋体" pitchFamily="2" charset="-122"/>
              </a:rPr>
              <a:t>DWPI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独有的分类系统框架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DWPI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分类代码）</a:t>
            </a:r>
            <a:endParaRPr lang="en-GB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1295400" y="1371600"/>
            <a:ext cx="6400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2362200" y="1524000"/>
            <a:ext cx="4114800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657600" y="2743200"/>
            <a:ext cx="1524000" cy="990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latin typeface="+mj-lt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5636525" y="2743200"/>
            <a:ext cx="2019869" cy="990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latin typeface="+mj-lt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715000" y="4114800"/>
            <a:ext cx="15240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latin typeface="+mj-lt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3657600" y="4114800"/>
            <a:ext cx="15240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latin typeface="+mj-lt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676400" y="4114800"/>
            <a:ext cx="16002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latin typeface="+mj-lt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1676400" y="2743200"/>
            <a:ext cx="1600200" cy="990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latin typeface="+mj-lt"/>
            </a:endParaRP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1676400" y="5029200"/>
            <a:ext cx="1524000" cy="8382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latin typeface="+mj-lt"/>
            </a:endParaRPr>
          </a:p>
        </p:txBody>
      </p:sp>
      <p:sp>
        <p:nvSpPr>
          <p:cNvPr id="133148" name="Text Box 12"/>
          <p:cNvSpPr txBox="1">
            <a:spLocks noChangeArrowheads="1"/>
          </p:cNvSpPr>
          <p:nvPr/>
        </p:nvSpPr>
        <p:spPr bwMode="auto">
          <a:xfrm>
            <a:off x="3581400" y="16764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所有专利</a:t>
            </a:r>
            <a:endParaRPr lang="en-GB" sz="28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3149" name="Text Box 13"/>
          <p:cNvSpPr txBox="1">
            <a:spLocks noChangeArrowheads="1"/>
          </p:cNvSpPr>
          <p:nvPr/>
        </p:nvSpPr>
        <p:spPr bwMode="auto">
          <a:xfrm>
            <a:off x="1752600" y="2819400"/>
            <a:ext cx="144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lt"/>
                <a:ea typeface="黑体" pitchFamily="49" charset="-122"/>
              </a:rPr>
              <a:t>化学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Chemical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CPI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733800" y="2819400"/>
            <a:ext cx="1371600" cy="83099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solidFill>
                  <a:schemeClr val="bg1"/>
                </a:solidFill>
                <a:ea typeface="黑体" pitchFamily="2" charset="-122"/>
              </a:rPr>
              <a:t>工程</a:t>
            </a:r>
            <a:r>
              <a:rPr lang="en-GB" sz="1600" dirty="0">
                <a:solidFill>
                  <a:schemeClr val="bg1"/>
                </a:solidFill>
              </a:rPr>
              <a:t>Engineering</a:t>
            </a:r>
          </a:p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</a:rPr>
              <a:t>GMPI</a:t>
            </a:r>
          </a:p>
        </p:txBody>
      </p:sp>
      <p:sp>
        <p:nvSpPr>
          <p:cNvPr id="133153" name="Text Box 15"/>
          <p:cNvSpPr txBox="1">
            <a:spLocks noChangeArrowheads="1"/>
          </p:cNvSpPr>
          <p:nvPr/>
        </p:nvSpPr>
        <p:spPr bwMode="auto">
          <a:xfrm>
            <a:off x="5527675" y="2819400"/>
            <a:ext cx="2251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lt"/>
                <a:ea typeface="黑体" pitchFamily="49" charset="-122"/>
              </a:rPr>
              <a:t>电子电气</a:t>
            </a:r>
            <a:endParaRPr lang="en-GB" sz="1600">
              <a:solidFill>
                <a:schemeClr val="bg1"/>
              </a:solidFill>
              <a:latin typeface="+mj-lt"/>
              <a:ea typeface="黑体" pitchFamily="49" charset="-122"/>
            </a:endParaRPr>
          </a:p>
          <a:p>
            <a:pPr algn="ctr"/>
            <a:r>
              <a:rPr lang="en-GB" sz="1600">
                <a:solidFill>
                  <a:schemeClr val="bg1"/>
                </a:solidFill>
                <a:latin typeface="+mj-lt"/>
              </a:rPr>
              <a:t>Electrical &amp; Electronic   EPI</a:t>
            </a:r>
          </a:p>
        </p:txBody>
      </p:sp>
      <p:sp>
        <p:nvSpPr>
          <p:cNvPr id="133154" name="Text Box 16"/>
          <p:cNvSpPr txBox="1">
            <a:spLocks noChangeArrowheads="1"/>
          </p:cNvSpPr>
          <p:nvPr/>
        </p:nvSpPr>
        <p:spPr bwMode="auto">
          <a:xfrm>
            <a:off x="1752600" y="4267200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+mj-lt"/>
              </a:rPr>
              <a:t>Sections A-M</a:t>
            </a:r>
          </a:p>
        </p:txBody>
      </p:sp>
      <p:sp>
        <p:nvSpPr>
          <p:cNvPr id="133155" name="Text Box 17"/>
          <p:cNvSpPr txBox="1">
            <a:spLocks noChangeArrowheads="1"/>
          </p:cNvSpPr>
          <p:nvPr/>
        </p:nvSpPr>
        <p:spPr bwMode="auto">
          <a:xfrm>
            <a:off x="3733800" y="4267200"/>
            <a:ext cx="1486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Sections P-Q</a:t>
            </a:r>
          </a:p>
        </p:txBody>
      </p:sp>
      <p:sp>
        <p:nvSpPr>
          <p:cNvPr id="133156" name="Text Box 18"/>
          <p:cNvSpPr txBox="1">
            <a:spLocks noChangeArrowheads="1"/>
          </p:cNvSpPr>
          <p:nvPr/>
        </p:nvSpPr>
        <p:spPr bwMode="auto">
          <a:xfrm>
            <a:off x="5791200" y="4267200"/>
            <a:ext cx="1517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Sections 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S-X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3157" name="Line 19"/>
          <p:cNvSpPr>
            <a:spLocks noChangeShapeType="1"/>
          </p:cNvSpPr>
          <p:nvPr/>
        </p:nvSpPr>
        <p:spPr bwMode="auto">
          <a:xfrm flipV="1">
            <a:off x="2362200" y="2362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Line 20"/>
          <p:cNvSpPr>
            <a:spLocks noChangeShapeType="1"/>
          </p:cNvSpPr>
          <p:nvPr/>
        </p:nvSpPr>
        <p:spPr bwMode="auto">
          <a:xfrm flipH="1" flipV="1">
            <a:off x="5638800" y="2362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Line 21"/>
          <p:cNvSpPr>
            <a:spLocks noChangeShapeType="1"/>
          </p:cNvSpPr>
          <p:nvPr/>
        </p:nvSpPr>
        <p:spPr bwMode="auto">
          <a:xfrm>
            <a:off x="236220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3657600" y="5029200"/>
            <a:ext cx="1524000" cy="8382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latin typeface="+mj-lt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5715000" y="5029200"/>
            <a:ext cx="1524000" cy="8382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latin typeface="+mj-lt"/>
            </a:endParaRPr>
          </a:p>
        </p:txBody>
      </p:sp>
      <p:sp>
        <p:nvSpPr>
          <p:cNvPr id="133166" name="Line 24"/>
          <p:cNvSpPr>
            <a:spLocks noChangeShapeType="1"/>
          </p:cNvSpPr>
          <p:nvPr/>
        </p:nvSpPr>
        <p:spPr bwMode="auto">
          <a:xfrm>
            <a:off x="23622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133167" name="Line 25"/>
          <p:cNvSpPr>
            <a:spLocks noChangeShapeType="1"/>
          </p:cNvSpPr>
          <p:nvPr/>
        </p:nvSpPr>
        <p:spPr bwMode="auto">
          <a:xfrm>
            <a:off x="23622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133168" name="Line 26"/>
          <p:cNvSpPr>
            <a:spLocks noChangeShapeType="1"/>
          </p:cNvSpPr>
          <p:nvPr/>
        </p:nvSpPr>
        <p:spPr bwMode="auto">
          <a:xfrm>
            <a:off x="44196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133169" name="Line 27"/>
          <p:cNvSpPr>
            <a:spLocks noChangeShapeType="1"/>
          </p:cNvSpPr>
          <p:nvPr/>
        </p:nvSpPr>
        <p:spPr bwMode="auto">
          <a:xfrm>
            <a:off x="44196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133170" name="Line 28"/>
          <p:cNvSpPr>
            <a:spLocks noChangeShapeType="1"/>
          </p:cNvSpPr>
          <p:nvPr/>
        </p:nvSpPr>
        <p:spPr bwMode="auto">
          <a:xfrm>
            <a:off x="44196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133171" name="Line 29"/>
          <p:cNvSpPr>
            <a:spLocks noChangeShapeType="1"/>
          </p:cNvSpPr>
          <p:nvPr/>
        </p:nvSpPr>
        <p:spPr bwMode="auto">
          <a:xfrm>
            <a:off x="64770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133172" name="Line 30"/>
          <p:cNvSpPr>
            <a:spLocks noChangeShapeType="1"/>
          </p:cNvSpPr>
          <p:nvPr/>
        </p:nvSpPr>
        <p:spPr bwMode="auto">
          <a:xfrm>
            <a:off x="64770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133173" name="Text Box 31"/>
          <p:cNvSpPr txBox="1">
            <a:spLocks noChangeArrowheads="1"/>
          </p:cNvSpPr>
          <p:nvPr/>
        </p:nvSpPr>
        <p:spPr bwMode="auto">
          <a:xfrm>
            <a:off x="1828800" y="525780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+mj-lt"/>
              </a:rPr>
              <a:t>138 Classes</a:t>
            </a:r>
          </a:p>
        </p:txBody>
      </p:sp>
      <p:sp>
        <p:nvSpPr>
          <p:cNvPr id="133174" name="Text Box 32"/>
          <p:cNvSpPr txBox="1">
            <a:spLocks noChangeArrowheads="1"/>
          </p:cNvSpPr>
          <p:nvPr/>
        </p:nvSpPr>
        <p:spPr bwMode="auto">
          <a:xfrm>
            <a:off x="3810000" y="5257800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+mj-lt"/>
              </a:rPr>
              <a:t>103 Classes</a:t>
            </a:r>
          </a:p>
        </p:txBody>
      </p:sp>
      <p:sp>
        <p:nvSpPr>
          <p:cNvPr id="133175" name="Text Box 33"/>
          <p:cNvSpPr txBox="1">
            <a:spLocks noChangeArrowheads="1"/>
          </p:cNvSpPr>
          <p:nvPr/>
        </p:nvSpPr>
        <p:spPr bwMode="auto">
          <a:xfrm>
            <a:off x="5943600" y="5257800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+mj-lt"/>
              </a:rPr>
              <a:t>50 Classes</a:t>
            </a:r>
          </a:p>
        </p:txBody>
      </p:sp>
      <p:sp>
        <p:nvSpPr>
          <p:cNvPr id="133176" name="Rectangle 33"/>
          <p:cNvSpPr>
            <a:spLocks noChangeArrowheads="1"/>
          </p:cNvSpPr>
          <p:nvPr/>
        </p:nvSpPr>
        <p:spPr bwMode="auto">
          <a:xfrm>
            <a:off x="287338" y="6273225"/>
            <a:ext cx="8856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+mj-lt"/>
              </a:rPr>
              <a:t>详见：</a:t>
            </a:r>
            <a:r>
              <a:rPr lang="zh-CN" altLang="zh-CN" sz="1600" dirty="0">
                <a:latin typeface="+mj-lt"/>
              </a:rPr>
              <a:t> </a:t>
            </a:r>
            <a:endParaRPr lang="en-US" altLang="zh-CN" sz="1600" dirty="0">
              <a:latin typeface="+mj-lt"/>
            </a:endParaRPr>
          </a:p>
          <a:p>
            <a:r>
              <a:rPr lang="en-US" altLang="zh-CN" sz="1600" u="sng" dirty="0">
                <a:latin typeface="+mj-lt"/>
                <a:hlinkClick r:id="rId3"/>
              </a:rPr>
              <a:t>http://ip-science.thomsonreuters.com/support/patents/dwpiref/reftools/classification/</a:t>
            </a:r>
            <a:endParaRPr lang="zh-CN" altLang="en-U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1714488"/>
            <a:ext cx="7388225" cy="45811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15000"/>
              </a:spcBef>
            </a:pPr>
            <a: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专利文献基本概念</a:t>
            </a:r>
            <a:endParaRPr lang="en-US" altLang="zh-CN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604250" cy="836613"/>
          </a:xfrm>
        </p:spPr>
        <p:txBody>
          <a:bodyPr/>
          <a:lstStyle/>
          <a:p>
            <a:r>
              <a:rPr lang="en-US" altLang="zh-CN" sz="3200" dirty="0" smtClean="0">
                <a:ea typeface="微软雅黑" pitchFamily="34" charset="-122"/>
              </a:rPr>
              <a:t>DWPI </a:t>
            </a:r>
            <a:r>
              <a:rPr lang="zh-CN" altLang="en-US" sz="3200" dirty="0" smtClean="0">
                <a:ea typeface="微软雅黑" pitchFamily="34" charset="-122"/>
              </a:rPr>
              <a:t>分类</a:t>
            </a:r>
            <a:r>
              <a:rPr lang="en-US" altLang="zh-CN" sz="3200" dirty="0" smtClean="0">
                <a:ea typeface="宋体" pitchFamily="2" charset="-122"/>
              </a:rPr>
              <a:t>——</a:t>
            </a:r>
            <a:r>
              <a:rPr lang="zh-CN" altLang="en-US" sz="3200" dirty="0" smtClean="0">
                <a:ea typeface="微软雅黑" pitchFamily="34" charset="-122"/>
              </a:rPr>
              <a:t>具有高技术附加值的标引系统</a:t>
            </a:r>
            <a:endParaRPr lang="en-US" altLang="zh-CN" sz="3200" dirty="0" smtClean="0">
              <a:ea typeface="微软雅黑" pitchFamily="34" charset="-122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1525588"/>
            <a:ext cx="7902575" cy="4570412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ea typeface="微软雅黑" pitchFamily="34" charset="-122"/>
              </a:rPr>
              <a:t>覆盖所有技术领域</a:t>
            </a:r>
            <a:endParaRPr lang="en-US" altLang="zh-CN" sz="2800" dirty="0" smtClean="0">
              <a:solidFill>
                <a:srgbClr val="FF0000"/>
              </a:solidFill>
              <a:ea typeface="微软雅黑" pitchFamily="34" charset="-122"/>
            </a:endParaRPr>
          </a:p>
          <a:p>
            <a:pPr eaLnBrk="1" hangingPunct="1"/>
            <a:r>
              <a:rPr lang="zh-CN" altLang="en-US" sz="2800" dirty="0" smtClean="0">
                <a:ea typeface="微软雅黑" pitchFamily="34" charset="-122"/>
              </a:rPr>
              <a:t>分层级的，基于字母和数字的标引体系</a:t>
            </a:r>
            <a:endParaRPr lang="en-US" altLang="zh-CN" sz="2800" dirty="0" smtClean="0">
              <a:ea typeface="微软雅黑" pitchFamily="34" charset="-122"/>
            </a:endParaRPr>
          </a:p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ea typeface="微软雅黑" pitchFamily="34" charset="-122"/>
              </a:rPr>
              <a:t>由技术专家人工标引，严格的质控，保证标引的一致性</a:t>
            </a:r>
            <a:endParaRPr lang="en-US" altLang="zh-CN" sz="2800" dirty="0" smtClean="0">
              <a:solidFill>
                <a:srgbClr val="FF0000"/>
              </a:solidFill>
              <a:ea typeface="微软雅黑" pitchFamily="34" charset="-122"/>
            </a:endParaRPr>
          </a:p>
          <a:p>
            <a:pPr eaLnBrk="1" hangingPunct="1"/>
            <a:r>
              <a:rPr lang="en-US" altLang="zh-CN" sz="2800" dirty="0" smtClean="0">
                <a:ea typeface="微软雅黑" pitchFamily="34" charset="-122"/>
              </a:rPr>
              <a:t>DWPI </a:t>
            </a:r>
            <a:r>
              <a:rPr lang="zh-CN" altLang="en-US" sz="2800" dirty="0" smtClean="0">
                <a:ea typeface="微软雅黑" pitchFamily="34" charset="-122"/>
              </a:rPr>
              <a:t>独有的分类体系</a:t>
            </a:r>
            <a:endParaRPr lang="en-US" altLang="zh-CN" sz="2800" dirty="0" smtClean="0">
              <a:ea typeface="微软雅黑" pitchFamily="34" charset="-122"/>
            </a:endParaRPr>
          </a:p>
          <a:p>
            <a:pPr eaLnBrk="1" hangingPunct="1"/>
            <a:endParaRPr lang="en-US" altLang="zh-CN" dirty="0" smtClean="0"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06413"/>
            <a:ext cx="8610600" cy="836612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微软雅黑" pitchFamily="34" charset="-122"/>
              </a:rPr>
              <a:t>DWPI</a:t>
            </a:r>
            <a:r>
              <a:rPr lang="zh-CN" altLang="en-US" sz="3200" dirty="0" smtClean="0">
                <a:ea typeface="微软雅黑" pitchFamily="34" charset="-122"/>
              </a:rPr>
              <a:t>分类的典型使用方式</a:t>
            </a:r>
            <a:endParaRPr lang="en-US" sz="3200" dirty="0" smtClean="0">
              <a:ea typeface="微软雅黑" pitchFamily="34" charset="-122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92250"/>
            <a:ext cx="5418147" cy="5045075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可以和其他检索字段组合使用，包括关键词，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IPC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分类，手工代码</a:t>
            </a:r>
            <a:endParaRPr lang="en-GB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在线的使用</a:t>
            </a:r>
            <a:r>
              <a:rPr lang="en-GB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lvl="2"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快速的大范围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检索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T04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检索全部计算机周边产品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lvl="2"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减少多义的关键词检索存在的问题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鼠标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mouse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and T04)</a:t>
            </a:r>
          </a:p>
          <a:p>
            <a:pPr lvl="2"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用于统计分析</a:t>
            </a:r>
            <a:endParaRPr lang="en-GB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077" y="642918"/>
            <a:ext cx="325592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900113" y="506413"/>
            <a:ext cx="79930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挑战六：分析效率不高</a:t>
            </a:r>
            <a:endParaRPr lang="en-US" sz="3200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279771" cy="492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11"/>
          <p:cNvSpPr/>
          <p:nvPr/>
        </p:nvSpPr>
        <p:spPr>
          <a:xfrm>
            <a:off x="857224" y="4071942"/>
            <a:ext cx="1656184" cy="14401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50586" y="5101714"/>
            <a:ext cx="5382337" cy="16312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</a:t>
            </a:r>
            <a:r>
              <a:rPr lang="zh-CN" alt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分析检索结果（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7</a:t>
            </a:r>
            <a:r>
              <a:rPr lang="zh-CN" altLang="en-US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个分析入口）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▪ 专利权人名称          ▪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IPC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分类代码</a:t>
            </a:r>
            <a:endParaRPr lang="en-US" altLang="zh-CN" sz="2000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▪ 专利权人代码          ▪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德温特分类代码</a:t>
            </a:r>
            <a:endParaRPr lang="en-US" altLang="zh-CN" sz="2000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▪ 发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明</a:t>
            </a:r>
            <a:r>
              <a:rPr lang="zh-CN" alt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人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   ▪德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温特手工代</a:t>
            </a:r>
            <a:r>
              <a:rPr lang="zh-CN" alt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码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                   </a:t>
            </a:r>
            <a:r>
              <a:rPr lang="zh-CN" alt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▪学</a:t>
            </a:r>
            <a:r>
              <a:rPr lang="zh-CN" altLang="en-US" sz="20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科类别</a:t>
            </a:r>
            <a:endParaRPr lang="en-US" altLang="zh-CN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6742113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0008" y="260648"/>
            <a:ext cx="5800424" cy="461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专利权</a:t>
            </a:r>
            <a:r>
              <a:rPr lang="zh-CN" altLang="en-US" sz="24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人名称”：主要技术持有方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(top10)</a:t>
            </a:r>
            <a:endParaRPr lang="zh-CN" altLang="en-US" sz="2400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5666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新平台未登录界面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62000" y="2362200"/>
            <a:ext cx="990600" cy="228600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数据库下拉菜单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1828800"/>
            <a:ext cx="28003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20574855">
            <a:off x="1755775" y="2312988"/>
            <a:ext cx="722313" cy="127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267200" y="6456363"/>
            <a:ext cx="990600" cy="228600"/>
          </a:xfrm>
          <a:prstGeom prst="round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 descr="新平台数据库介绍页面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2038" y="685800"/>
            <a:ext cx="6811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41286"/>
          </a:xfrm>
        </p:spPr>
        <p:txBody>
          <a:bodyPr/>
          <a:lstStyle/>
          <a:p>
            <a:pPr marL="342900" indent="-342900"/>
            <a:r>
              <a:rPr lang="en-US" altLang="zh-CN" dirty="0" smtClean="0">
                <a:ea typeface="宋体" pitchFamily="2" charset="-122"/>
              </a:rPr>
              <a:t>Web of Science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平台界面  </a:t>
            </a:r>
            <a:r>
              <a:rPr lang="en-US" altLang="zh-CN" dirty="0" smtClean="0">
                <a:ea typeface="宋体" pitchFamily="2" charset="-122"/>
              </a:rPr>
              <a:t>(</a:t>
            </a:r>
            <a:r>
              <a:rPr lang="en-US" altLang="zh-CN" sz="3200" b="1" dirty="0" smtClean="0">
                <a:ea typeface="宋体" pitchFamily="2" charset="-122"/>
              </a:rPr>
              <a:t>www.webofscience.com)</a:t>
            </a:r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4003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新平台数据库介绍页面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0"/>
            <a:ext cx="681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0" y="304800"/>
            <a:ext cx="1901825" cy="352425"/>
          </a:xfrm>
        </p:spPr>
        <p:txBody>
          <a:bodyPr/>
          <a:lstStyle/>
          <a:p>
            <a:r>
              <a:rPr lang="zh-CN" altLang="en-US" sz="2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数据库介绍页面</a:t>
            </a:r>
            <a:endParaRPr lang="en-US" sz="20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0" y="2319338"/>
            <a:ext cx="3313113" cy="533400"/>
          </a:xfrm>
          <a:prstGeom prst="roundRect">
            <a:avLst>
              <a:gd name="adj" fmla="val 5628"/>
            </a:avLst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2054" y="2924944"/>
            <a:ext cx="3138298" cy="369332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800" b="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Derwent</a:t>
            </a:r>
            <a:r>
              <a:rPr lang="en-US" altLang="zh-CN" sz="18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Innovations Index</a:t>
            </a:r>
            <a:endParaRPr lang="en-US" sz="18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0" y="304800"/>
            <a:ext cx="1901825" cy="352425"/>
          </a:xfrm>
        </p:spPr>
        <p:txBody>
          <a:bodyPr/>
          <a:lstStyle/>
          <a:p>
            <a:r>
              <a:rPr lang="zh-CN" altLang="en-US" sz="2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数据库介绍页面</a:t>
            </a:r>
            <a:endParaRPr lang="en-US" sz="20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5" descr="DII hom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6328"/>
            <a:ext cx="11124728" cy="66816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28662" y="1214422"/>
            <a:ext cx="2143140" cy="360040"/>
          </a:xfrm>
          <a:prstGeom prst="roundRect">
            <a:avLst>
              <a:gd name="adj" fmla="val 5628"/>
            </a:avLst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21442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err="1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Derwent</a:t>
            </a:r>
            <a:r>
              <a:rPr lang="en-US" sz="1800" b="0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 Innovations Index</a:t>
            </a:r>
            <a:endParaRPr lang="en-US" sz="1800" b="0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1357298"/>
            <a:ext cx="7388225" cy="45811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15000"/>
              </a:spcBef>
            </a:pPr>
            <a:r>
              <a:rPr lang="en-US" altLang="zh-CN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DII-</a:t>
            </a:r>
            <a: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在渔业水产领域的应用实例 </a:t>
            </a:r>
            <a:b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案例一、如何使用关键词和分类号检索水产渔类领域专利信息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?</a:t>
            </a:r>
            <a: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案例二、怎样获得某个机构完整的专利信息</a:t>
            </a:r>
            <a: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? </a:t>
            </a: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怎样跟踪特定机构的技术进展</a:t>
            </a:r>
            <a: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b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案例三、怎样发现水产渔类领域中的核心专利、技术？</a:t>
            </a:r>
            <a:b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案例四、怎样找到技术受让人 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检索策略：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关键词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考虑同义词和不同国家用词习惯</a:t>
            </a:r>
          </a:p>
          <a:p>
            <a:pPr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IPC\DWPI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分类代码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\DWPI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手工代码找到对应分类号</a:t>
            </a:r>
          </a:p>
          <a:p>
            <a:pPr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思路一：关键词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分类代码分析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解读确认后添加进检索式</a:t>
            </a:r>
          </a:p>
          <a:p>
            <a:pPr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思路二：根据树形列表检索扩展添加</a:t>
            </a:r>
          </a:p>
          <a:p>
            <a:pPr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思路三：树形列表中检索关键词后添加</a:t>
            </a:r>
          </a:p>
          <a:p>
            <a:pPr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关键词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分类号确定最终检索式</a:t>
            </a:r>
            <a:endParaRPr lang="en-US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关键词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考虑同义词和不同国家用词习惯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渔类水产领域关键词举例：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dirty="0" smtClean="0"/>
              <a:t>    aquaculture aquatic seafood fishery fisheries</a:t>
            </a:r>
          </a:p>
          <a:p>
            <a:pPr>
              <a:buNone/>
            </a:pPr>
            <a:r>
              <a:rPr lang="zh-CN" altLang="en-US" dirty="0" smtClean="0"/>
              <a:t>    。。。。。。</a:t>
            </a:r>
          </a:p>
          <a:p>
            <a:pPr algn="just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渔类下位关键词举例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技术分解）：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dirty="0" smtClean="0"/>
              <a:t>   Fishhook Landing-nets</a:t>
            </a:r>
            <a:r>
              <a:rPr lang="zh-CN" altLang="en-US" dirty="0" smtClean="0"/>
              <a:t>，</a:t>
            </a:r>
            <a:r>
              <a:rPr lang="en-US" dirty="0" smtClean="0"/>
              <a:t>Landing-spoons</a:t>
            </a:r>
            <a:r>
              <a:rPr lang="zh-CN" altLang="en-US" dirty="0" smtClean="0"/>
              <a:t>；，</a:t>
            </a:r>
            <a:r>
              <a:rPr lang="en-US" dirty="0" smtClean="0"/>
              <a:t>Floating nets mussels, crayfish, lobsters, sponges, pearls </a:t>
            </a:r>
            <a:r>
              <a:rPr lang="zh-CN" altLang="en-US" dirty="0" smtClean="0"/>
              <a:t>。。。。。。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369175" cy="836612"/>
          </a:xfrm>
        </p:spPr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专利文献基本概念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928662" y="1571612"/>
            <a:ext cx="7369175" cy="3524256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专利是由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政府机关或代表若干国家的区域组织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根据申请而颁发的一种文件，这种文件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记载了发明创造的内容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，并且在一定的时间期间内产生这样一种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法律状况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，即获得专利的发明在一般情况下只有经专利权人许可才能予以实施。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r">
              <a:buNone/>
              <a:defRPr/>
            </a:pP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新专利法详解 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2001,2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，国家知识产权局条法司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>
              <a:defRPr/>
            </a:pPr>
            <a:endParaRPr lang="zh-CN" altLang="en-US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208" y="3240087"/>
            <a:ext cx="2687792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857620" y="1714488"/>
            <a:ext cx="100899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 </a:t>
            </a:r>
            <a:r>
              <a:rPr lang="en-US" altLang="zh-CN" sz="1600" b="1" dirty="0" smtClean="0">
                <a:solidFill>
                  <a:schemeClr val="tx2"/>
                </a:solidFill>
              </a:rPr>
              <a:t>and</a:t>
            </a:r>
            <a:r>
              <a:rPr lang="en-US" altLang="zh-CN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B</a:t>
            </a:r>
            <a:endParaRPr lang="zh-CN" altLang="en-US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6656" y="1677756"/>
            <a:ext cx="79258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</a:t>
            </a:r>
            <a:r>
              <a:rPr lang="en-US" altLang="zh-CN" sz="1600" b="1" dirty="0" smtClean="0">
                <a:solidFill>
                  <a:schemeClr val="tx2"/>
                </a:solidFill>
              </a:rPr>
              <a:t>or </a:t>
            </a:r>
            <a:r>
              <a:rPr lang="en-US" altLang="zh-CN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endParaRPr lang="zh-CN" altLang="en-US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96055" y="1705466"/>
            <a:ext cx="90640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</a:t>
            </a:r>
            <a:r>
              <a:rPr lang="en-US" altLang="zh-CN" sz="1600" b="1" dirty="0" smtClean="0">
                <a:solidFill>
                  <a:schemeClr val="tx2"/>
                </a:solidFill>
              </a:rPr>
              <a:t>not</a:t>
            </a:r>
            <a:r>
              <a:rPr lang="zh-CN" alt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5599705" y="2041662"/>
            <a:ext cx="1347232" cy="873125"/>
            <a:chOff x="5378017" y="1636716"/>
            <a:chExt cx="1347232" cy="873125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5378017" y="1636716"/>
              <a:ext cx="1347232" cy="873125"/>
              <a:chOff x="3379" y="935"/>
              <a:chExt cx="1543" cy="1000"/>
            </a:xfrm>
          </p:grpSpPr>
          <p:sp>
            <p:nvSpPr>
              <p:cNvPr id="17" name="Freeform 29"/>
              <p:cNvSpPr>
                <a:spLocks/>
              </p:cNvSpPr>
              <p:nvPr/>
            </p:nvSpPr>
            <p:spPr bwMode="auto">
              <a:xfrm>
                <a:off x="3379" y="935"/>
                <a:ext cx="770" cy="1000"/>
              </a:xfrm>
              <a:custGeom>
                <a:avLst/>
                <a:gdLst/>
                <a:ahLst/>
                <a:cxnLst>
                  <a:cxn ang="0">
                    <a:pos x="686" y="852"/>
                  </a:cxn>
                  <a:cxn ang="0">
                    <a:pos x="622" y="770"/>
                  </a:cxn>
                  <a:cxn ang="0">
                    <a:pos x="582" y="696"/>
                  </a:cxn>
                  <a:cxn ang="0">
                    <a:pos x="558" y="616"/>
                  </a:cxn>
                  <a:cxn ang="0">
                    <a:pos x="544" y="540"/>
                  </a:cxn>
                  <a:cxn ang="0">
                    <a:pos x="546" y="462"/>
                  </a:cxn>
                  <a:cxn ang="0">
                    <a:pos x="558" y="386"/>
                  </a:cxn>
                  <a:cxn ang="0">
                    <a:pos x="586" y="300"/>
                  </a:cxn>
                  <a:cxn ang="0">
                    <a:pos x="626" y="226"/>
                  </a:cxn>
                  <a:cxn ang="0">
                    <a:pos x="690" y="146"/>
                  </a:cxn>
                  <a:cxn ang="0">
                    <a:pos x="770" y="82"/>
                  </a:cxn>
                  <a:cxn ang="0">
                    <a:pos x="722" y="52"/>
                  </a:cxn>
                  <a:cxn ang="0">
                    <a:pos x="658" y="24"/>
                  </a:cxn>
                  <a:cxn ang="0">
                    <a:pos x="590" y="8"/>
                  </a:cxn>
                  <a:cxn ang="0">
                    <a:pos x="512" y="0"/>
                  </a:cxn>
                  <a:cxn ang="0">
                    <a:pos x="426" y="4"/>
                  </a:cxn>
                  <a:cxn ang="0">
                    <a:pos x="342" y="26"/>
                  </a:cxn>
                  <a:cxn ang="0">
                    <a:pos x="268" y="56"/>
                  </a:cxn>
                  <a:cxn ang="0">
                    <a:pos x="196" y="102"/>
                  </a:cxn>
                  <a:cxn ang="0">
                    <a:pos x="128" y="164"/>
                  </a:cxn>
                  <a:cxn ang="0">
                    <a:pos x="92" y="212"/>
                  </a:cxn>
                  <a:cxn ang="0">
                    <a:pos x="58" y="266"/>
                  </a:cxn>
                  <a:cxn ang="0">
                    <a:pos x="26" y="344"/>
                  </a:cxn>
                  <a:cxn ang="0">
                    <a:pos x="4" y="420"/>
                  </a:cxn>
                  <a:cxn ang="0">
                    <a:pos x="0" y="498"/>
                  </a:cxn>
                  <a:cxn ang="0">
                    <a:pos x="0" y="558"/>
                  </a:cxn>
                  <a:cxn ang="0">
                    <a:pos x="16" y="630"/>
                  </a:cxn>
                  <a:cxn ang="0">
                    <a:pos x="44" y="712"/>
                  </a:cxn>
                  <a:cxn ang="0">
                    <a:pos x="92" y="790"/>
                  </a:cxn>
                  <a:cxn ang="0">
                    <a:pos x="138" y="850"/>
                  </a:cxn>
                  <a:cxn ang="0">
                    <a:pos x="217" y="914"/>
                  </a:cxn>
                  <a:cxn ang="0">
                    <a:pos x="305" y="966"/>
                  </a:cxn>
                  <a:cxn ang="0">
                    <a:pos x="373" y="986"/>
                  </a:cxn>
                  <a:cxn ang="0">
                    <a:pos x="461" y="1000"/>
                  </a:cxn>
                  <a:cxn ang="0">
                    <a:pos x="561" y="1000"/>
                  </a:cxn>
                  <a:cxn ang="0">
                    <a:pos x="671" y="972"/>
                  </a:cxn>
                  <a:cxn ang="0">
                    <a:pos x="767" y="920"/>
                  </a:cxn>
                  <a:cxn ang="0">
                    <a:pos x="686" y="852"/>
                  </a:cxn>
                </a:cxnLst>
                <a:rect l="0" t="0" r="r" b="b"/>
                <a:pathLst>
                  <a:path w="770" h="1000">
                    <a:moveTo>
                      <a:pt x="686" y="852"/>
                    </a:moveTo>
                    <a:lnTo>
                      <a:pt x="622" y="770"/>
                    </a:lnTo>
                    <a:lnTo>
                      <a:pt x="582" y="696"/>
                    </a:lnTo>
                    <a:lnTo>
                      <a:pt x="558" y="616"/>
                    </a:lnTo>
                    <a:lnTo>
                      <a:pt x="544" y="540"/>
                    </a:lnTo>
                    <a:lnTo>
                      <a:pt x="546" y="462"/>
                    </a:lnTo>
                    <a:lnTo>
                      <a:pt x="558" y="386"/>
                    </a:lnTo>
                    <a:lnTo>
                      <a:pt x="586" y="300"/>
                    </a:lnTo>
                    <a:lnTo>
                      <a:pt x="626" y="226"/>
                    </a:lnTo>
                    <a:lnTo>
                      <a:pt x="690" y="146"/>
                    </a:lnTo>
                    <a:lnTo>
                      <a:pt x="770" y="82"/>
                    </a:lnTo>
                    <a:lnTo>
                      <a:pt x="722" y="52"/>
                    </a:lnTo>
                    <a:lnTo>
                      <a:pt x="658" y="24"/>
                    </a:lnTo>
                    <a:lnTo>
                      <a:pt x="590" y="8"/>
                    </a:lnTo>
                    <a:lnTo>
                      <a:pt x="512" y="0"/>
                    </a:lnTo>
                    <a:lnTo>
                      <a:pt x="426" y="4"/>
                    </a:lnTo>
                    <a:lnTo>
                      <a:pt x="342" y="26"/>
                    </a:lnTo>
                    <a:lnTo>
                      <a:pt x="268" y="56"/>
                    </a:lnTo>
                    <a:lnTo>
                      <a:pt x="196" y="102"/>
                    </a:lnTo>
                    <a:lnTo>
                      <a:pt x="128" y="164"/>
                    </a:lnTo>
                    <a:lnTo>
                      <a:pt x="92" y="212"/>
                    </a:lnTo>
                    <a:lnTo>
                      <a:pt x="58" y="266"/>
                    </a:lnTo>
                    <a:lnTo>
                      <a:pt x="26" y="344"/>
                    </a:lnTo>
                    <a:lnTo>
                      <a:pt x="4" y="420"/>
                    </a:lnTo>
                    <a:lnTo>
                      <a:pt x="0" y="498"/>
                    </a:lnTo>
                    <a:lnTo>
                      <a:pt x="0" y="558"/>
                    </a:lnTo>
                    <a:lnTo>
                      <a:pt x="16" y="630"/>
                    </a:lnTo>
                    <a:lnTo>
                      <a:pt x="44" y="712"/>
                    </a:lnTo>
                    <a:lnTo>
                      <a:pt x="92" y="790"/>
                    </a:lnTo>
                    <a:lnTo>
                      <a:pt x="138" y="850"/>
                    </a:lnTo>
                    <a:lnTo>
                      <a:pt x="217" y="914"/>
                    </a:lnTo>
                    <a:lnTo>
                      <a:pt x="305" y="966"/>
                    </a:lnTo>
                    <a:lnTo>
                      <a:pt x="373" y="986"/>
                    </a:lnTo>
                    <a:lnTo>
                      <a:pt x="461" y="1000"/>
                    </a:lnTo>
                    <a:lnTo>
                      <a:pt x="561" y="1000"/>
                    </a:lnTo>
                    <a:lnTo>
                      <a:pt x="671" y="972"/>
                    </a:lnTo>
                    <a:lnTo>
                      <a:pt x="767" y="920"/>
                    </a:lnTo>
                    <a:lnTo>
                      <a:pt x="686" y="8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3380" y="937"/>
                <a:ext cx="1542" cy="998"/>
                <a:chOff x="3107" y="1752"/>
                <a:chExt cx="1542" cy="998"/>
              </a:xfrm>
            </p:grpSpPr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auto">
                <a:xfrm>
                  <a:off x="3107" y="1752"/>
                  <a:ext cx="998" cy="998"/>
                </a:xfrm>
                <a:prstGeom prst="ellips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auto">
                <a:xfrm>
                  <a:off x="3651" y="1752"/>
                  <a:ext cx="998" cy="998"/>
                </a:xfrm>
                <a:prstGeom prst="ellips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5506302" y="1863729"/>
              <a:ext cx="3321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</a:t>
              </a:r>
              <a:endParaRPr lang="zh-CN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62254" y="1891438"/>
              <a:ext cx="3321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</a:t>
              </a:r>
              <a:endParaRPr lang="zh-CN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3607676" y="2041662"/>
            <a:ext cx="1346359" cy="871379"/>
            <a:chOff x="3538392" y="1672070"/>
            <a:chExt cx="1346359" cy="871379"/>
          </a:xfrm>
        </p:grpSpPr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3538392" y="1672070"/>
              <a:ext cx="1346359" cy="871379"/>
              <a:chOff x="658" y="2022"/>
              <a:chExt cx="1542" cy="998"/>
            </a:xfrm>
          </p:grpSpPr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1201" y="2100"/>
                <a:ext cx="454" cy="840"/>
              </a:xfrm>
              <a:custGeom>
                <a:avLst/>
                <a:gdLst/>
                <a:ahLst/>
                <a:cxnLst>
                  <a:cxn ang="0">
                    <a:pos x="288" y="44"/>
                  </a:cxn>
                  <a:cxn ang="0">
                    <a:pos x="340" y="108"/>
                  </a:cxn>
                  <a:cxn ang="0">
                    <a:pos x="378" y="158"/>
                  </a:cxn>
                  <a:cxn ang="0">
                    <a:pos x="418" y="230"/>
                  </a:cxn>
                  <a:cxn ang="0">
                    <a:pos x="442" y="306"/>
                  </a:cxn>
                  <a:cxn ang="0">
                    <a:pos x="452" y="378"/>
                  </a:cxn>
                  <a:cxn ang="0">
                    <a:pos x="454" y="458"/>
                  </a:cxn>
                  <a:cxn ang="0">
                    <a:pos x="442" y="534"/>
                  </a:cxn>
                  <a:cxn ang="0">
                    <a:pos x="418" y="608"/>
                  </a:cxn>
                  <a:cxn ang="0">
                    <a:pos x="386" y="680"/>
                  </a:cxn>
                  <a:cxn ang="0">
                    <a:pos x="350" y="732"/>
                  </a:cxn>
                  <a:cxn ang="0">
                    <a:pos x="298" y="790"/>
                  </a:cxn>
                  <a:cxn ang="0">
                    <a:pos x="230" y="840"/>
                  </a:cxn>
                  <a:cxn ang="0">
                    <a:pos x="170" y="800"/>
                  </a:cxn>
                  <a:cxn ang="0">
                    <a:pos x="116" y="738"/>
                  </a:cxn>
                  <a:cxn ang="0">
                    <a:pos x="68" y="674"/>
                  </a:cxn>
                  <a:cxn ang="0">
                    <a:pos x="36" y="610"/>
                  </a:cxn>
                  <a:cxn ang="0">
                    <a:pos x="14" y="540"/>
                  </a:cxn>
                  <a:cxn ang="0">
                    <a:pos x="6" y="484"/>
                  </a:cxn>
                  <a:cxn ang="0">
                    <a:pos x="0" y="426"/>
                  </a:cxn>
                  <a:cxn ang="0">
                    <a:pos x="6" y="332"/>
                  </a:cxn>
                  <a:cxn ang="0">
                    <a:pos x="24" y="266"/>
                  </a:cxn>
                  <a:cxn ang="0">
                    <a:pos x="54" y="192"/>
                  </a:cxn>
                  <a:cxn ang="0">
                    <a:pos x="100" y="124"/>
                  </a:cxn>
                  <a:cxn ang="0">
                    <a:pos x="154" y="58"/>
                  </a:cxn>
                  <a:cxn ang="0">
                    <a:pos x="227" y="0"/>
                  </a:cxn>
                  <a:cxn ang="0">
                    <a:pos x="288" y="44"/>
                  </a:cxn>
                </a:cxnLst>
                <a:rect l="0" t="0" r="r" b="b"/>
                <a:pathLst>
                  <a:path w="454" h="840">
                    <a:moveTo>
                      <a:pt x="288" y="44"/>
                    </a:moveTo>
                    <a:lnTo>
                      <a:pt x="340" y="108"/>
                    </a:lnTo>
                    <a:lnTo>
                      <a:pt x="378" y="158"/>
                    </a:lnTo>
                    <a:lnTo>
                      <a:pt x="418" y="230"/>
                    </a:lnTo>
                    <a:lnTo>
                      <a:pt x="442" y="306"/>
                    </a:lnTo>
                    <a:lnTo>
                      <a:pt x="452" y="378"/>
                    </a:lnTo>
                    <a:lnTo>
                      <a:pt x="454" y="458"/>
                    </a:lnTo>
                    <a:lnTo>
                      <a:pt x="442" y="534"/>
                    </a:lnTo>
                    <a:lnTo>
                      <a:pt x="418" y="608"/>
                    </a:lnTo>
                    <a:lnTo>
                      <a:pt x="386" y="680"/>
                    </a:lnTo>
                    <a:lnTo>
                      <a:pt x="350" y="732"/>
                    </a:lnTo>
                    <a:lnTo>
                      <a:pt x="298" y="790"/>
                    </a:lnTo>
                    <a:lnTo>
                      <a:pt x="230" y="840"/>
                    </a:lnTo>
                    <a:lnTo>
                      <a:pt x="170" y="800"/>
                    </a:lnTo>
                    <a:lnTo>
                      <a:pt x="116" y="738"/>
                    </a:lnTo>
                    <a:lnTo>
                      <a:pt x="68" y="674"/>
                    </a:lnTo>
                    <a:lnTo>
                      <a:pt x="36" y="610"/>
                    </a:lnTo>
                    <a:lnTo>
                      <a:pt x="14" y="540"/>
                    </a:lnTo>
                    <a:lnTo>
                      <a:pt x="6" y="484"/>
                    </a:lnTo>
                    <a:lnTo>
                      <a:pt x="0" y="426"/>
                    </a:lnTo>
                    <a:lnTo>
                      <a:pt x="6" y="332"/>
                    </a:lnTo>
                    <a:lnTo>
                      <a:pt x="24" y="266"/>
                    </a:lnTo>
                    <a:lnTo>
                      <a:pt x="54" y="192"/>
                    </a:lnTo>
                    <a:lnTo>
                      <a:pt x="100" y="124"/>
                    </a:lnTo>
                    <a:lnTo>
                      <a:pt x="154" y="58"/>
                    </a:lnTo>
                    <a:lnTo>
                      <a:pt x="227" y="0"/>
                    </a:lnTo>
                    <a:lnTo>
                      <a:pt x="288" y="4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658" y="2022"/>
                <a:ext cx="1542" cy="998"/>
                <a:chOff x="3107" y="1752"/>
                <a:chExt cx="1542" cy="998"/>
              </a:xfrm>
            </p:grpSpPr>
            <p:sp>
              <p:nvSpPr>
                <p:cNvPr id="14" name="Oval 17"/>
                <p:cNvSpPr>
                  <a:spLocks noChangeArrowheads="1"/>
                </p:cNvSpPr>
                <p:nvPr/>
              </p:nvSpPr>
              <p:spPr bwMode="auto">
                <a:xfrm>
                  <a:off x="3107" y="1752"/>
                  <a:ext cx="998" cy="998"/>
                </a:xfrm>
                <a:prstGeom prst="ellips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Oval 18"/>
                <p:cNvSpPr>
                  <a:spLocks noChangeArrowheads="1"/>
                </p:cNvSpPr>
                <p:nvPr/>
              </p:nvSpPr>
              <p:spPr bwMode="auto">
                <a:xfrm>
                  <a:off x="3651" y="1752"/>
                  <a:ext cx="998" cy="998"/>
                </a:xfrm>
                <a:prstGeom prst="ellips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3635937" y="1891438"/>
              <a:ext cx="3321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</a:t>
              </a:r>
              <a:endParaRPr lang="zh-CN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33454" y="1905292"/>
              <a:ext cx="3321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</a:t>
              </a:r>
              <a:endParaRPr lang="zh-CN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6" name="Group 55"/>
          <p:cNvGrpSpPr/>
          <p:nvPr/>
        </p:nvGrpSpPr>
        <p:grpSpPr>
          <a:xfrm>
            <a:off x="1666451" y="2041662"/>
            <a:ext cx="1347232" cy="874871"/>
            <a:chOff x="1597169" y="1609007"/>
            <a:chExt cx="1347232" cy="874871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1597169" y="1609007"/>
              <a:ext cx="1347232" cy="874871"/>
              <a:chOff x="3106" y="1750"/>
              <a:chExt cx="1543" cy="1002"/>
            </a:xfrm>
          </p:grpSpPr>
          <p:sp>
            <p:nvSpPr>
              <p:cNvPr id="5" name="Freeform 7"/>
              <p:cNvSpPr>
                <a:spLocks/>
              </p:cNvSpPr>
              <p:nvPr/>
            </p:nvSpPr>
            <p:spPr bwMode="auto">
              <a:xfrm>
                <a:off x="3878" y="1752"/>
                <a:ext cx="770" cy="1000"/>
              </a:xfrm>
              <a:custGeom>
                <a:avLst/>
                <a:gdLst/>
                <a:ahLst/>
                <a:cxnLst>
                  <a:cxn ang="0">
                    <a:pos x="84" y="148"/>
                  </a:cxn>
                  <a:cxn ang="0">
                    <a:pos x="148" y="230"/>
                  </a:cxn>
                  <a:cxn ang="0">
                    <a:pos x="188" y="304"/>
                  </a:cxn>
                  <a:cxn ang="0">
                    <a:pos x="212" y="384"/>
                  </a:cxn>
                  <a:cxn ang="0">
                    <a:pos x="226" y="460"/>
                  </a:cxn>
                  <a:cxn ang="0">
                    <a:pos x="224" y="538"/>
                  </a:cxn>
                  <a:cxn ang="0">
                    <a:pos x="212" y="614"/>
                  </a:cxn>
                  <a:cxn ang="0">
                    <a:pos x="184" y="700"/>
                  </a:cxn>
                  <a:cxn ang="0">
                    <a:pos x="144" y="774"/>
                  </a:cxn>
                  <a:cxn ang="0">
                    <a:pos x="80" y="854"/>
                  </a:cxn>
                  <a:cxn ang="0">
                    <a:pos x="0" y="918"/>
                  </a:cxn>
                  <a:cxn ang="0">
                    <a:pos x="48" y="948"/>
                  </a:cxn>
                  <a:cxn ang="0">
                    <a:pos x="112" y="976"/>
                  </a:cxn>
                  <a:cxn ang="0">
                    <a:pos x="180" y="992"/>
                  </a:cxn>
                  <a:cxn ang="0">
                    <a:pos x="258" y="1000"/>
                  </a:cxn>
                  <a:cxn ang="0">
                    <a:pos x="344" y="998"/>
                  </a:cxn>
                  <a:cxn ang="0">
                    <a:pos x="428" y="974"/>
                  </a:cxn>
                  <a:cxn ang="0">
                    <a:pos x="502" y="944"/>
                  </a:cxn>
                  <a:cxn ang="0">
                    <a:pos x="574" y="898"/>
                  </a:cxn>
                  <a:cxn ang="0">
                    <a:pos x="642" y="836"/>
                  </a:cxn>
                  <a:cxn ang="0">
                    <a:pos x="678" y="788"/>
                  </a:cxn>
                  <a:cxn ang="0">
                    <a:pos x="712" y="734"/>
                  </a:cxn>
                  <a:cxn ang="0">
                    <a:pos x="744" y="656"/>
                  </a:cxn>
                  <a:cxn ang="0">
                    <a:pos x="766" y="580"/>
                  </a:cxn>
                  <a:cxn ang="0">
                    <a:pos x="770" y="502"/>
                  </a:cxn>
                  <a:cxn ang="0">
                    <a:pos x="770" y="442"/>
                  </a:cxn>
                  <a:cxn ang="0">
                    <a:pos x="754" y="370"/>
                  </a:cxn>
                  <a:cxn ang="0">
                    <a:pos x="726" y="288"/>
                  </a:cxn>
                  <a:cxn ang="0">
                    <a:pos x="678" y="210"/>
                  </a:cxn>
                  <a:cxn ang="0">
                    <a:pos x="632" y="150"/>
                  </a:cxn>
                  <a:cxn ang="0">
                    <a:pos x="554" y="86"/>
                  </a:cxn>
                  <a:cxn ang="0">
                    <a:pos x="466" y="34"/>
                  </a:cxn>
                  <a:cxn ang="0">
                    <a:pos x="398" y="14"/>
                  </a:cxn>
                  <a:cxn ang="0">
                    <a:pos x="310" y="0"/>
                  </a:cxn>
                  <a:cxn ang="0">
                    <a:pos x="210" y="0"/>
                  </a:cxn>
                  <a:cxn ang="0">
                    <a:pos x="100" y="28"/>
                  </a:cxn>
                  <a:cxn ang="0">
                    <a:pos x="4" y="80"/>
                  </a:cxn>
                  <a:cxn ang="0">
                    <a:pos x="84" y="148"/>
                  </a:cxn>
                </a:cxnLst>
                <a:rect l="0" t="0" r="r" b="b"/>
                <a:pathLst>
                  <a:path w="770" h="1000">
                    <a:moveTo>
                      <a:pt x="84" y="148"/>
                    </a:moveTo>
                    <a:lnTo>
                      <a:pt x="148" y="230"/>
                    </a:lnTo>
                    <a:lnTo>
                      <a:pt x="188" y="304"/>
                    </a:lnTo>
                    <a:lnTo>
                      <a:pt x="212" y="384"/>
                    </a:lnTo>
                    <a:lnTo>
                      <a:pt x="226" y="460"/>
                    </a:lnTo>
                    <a:lnTo>
                      <a:pt x="224" y="538"/>
                    </a:lnTo>
                    <a:lnTo>
                      <a:pt x="212" y="614"/>
                    </a:lnTo>
                    <a:lnTo>
                      <a:pt x="184" y="700"/>
                    </a:lnTo>
                    <a:lnTo>
                      <a:pt x="144" y="774"/>
                    </a:lnTo>
                    <a:lnTo>
                      <a:pt x="80" y="854"/>
                    </a:lnTo>
                    <a:lnTo>
                      <a:pt x="0" y="918"/>
                    </a:lnTo>
                    <a:lnTo>
                      <a:pt x="48" y="948"/>
                    </a:lnTo>
                    <a:lnTo>
                      <a:pt x="112" y="976"/>
                    </a:lnTo>
                    <a:lnTo>
                      <a:pt x="180" y="992"/>
                    </a:lnTo>
                    <a:lnTo>
                      <a:pt x="258" y="1000"/>
                    </a:lnTo>
                    <a:lnTo>
                      <a:pt x="344" y="998"/>
                    </a:lnTo>
                    <a:lnTo>
                      <a:pt x="428" y="974"/>
                    </a:lnTo>
                    <a:lnTo>
                      <a:pt x="502" y="944"/>
                    </a:lnTo>
                    <a:lnTo>
                      <a:pt x="574" y="898"/>
                    </a:lnTo>
                    <a:lnTo>
                      <a:pt x="642" y="836"/>
                    </a:lnTo>
                    <a:lnTo>
                      <a:pt x="678" y="788"/>
                    </a:lnTo>
                    <a:lnTo>
                      <a:pt x="712" y="734"/>
                    </a:lnTo>
                    <a:lnTo>
                      <a:pt x="744" y="656"/>
                    </a:lnTo>
                    <a:lnTo>
                      <a:pt x="766" y="580"/>
                    </a:lnTo>
                    <a:lnTo>
                      <a:pt x="770" y="502"/>
                    </a:lnTo>
                    <a:lnTo>
                      <a:pt x="770" y="442"/>
                    </a:lnTo>
                    <a:lnTo>
                      <a:pt x="754" y="370"/>
                    </a:lnTo>
                    <a:lnTo>
                      <a:pt x="726" y="288"/>
                    </a:lnTo>
                    <a:lnTo>
                      <a:pt x="678" y="210"/>
                    </a:lnTo>
                    <a:lnTo>
                      <a:pt x="632" y="150"/>
                    </a:lnTo>
                    <a:lnTo>
                      <a:pt x="554" y="86"/>
                    </a:lnTo>
                    <a:lnTo>
                      <a:pt x="466" y="34"/>
                    </a:lnTo>
                    <a:lnTo>
                      <a:pt x="398" y="14"/>
                    </a:lnTo>
                    <a:lnTo>
                      <a:pt x="310" y="0"/>
                    </a:lnTo>
                    <a:lnTo>
                      <a:pt x="210" y="0"/>
                    </a:lnTo>
                    <a:lnTo>
                      <a:pt x="100" y="28"/>
                    </a:lnTo>
                    <a:lnTo>
                      <a:pt x="4" y="80"/>
                    </a:lnTo>
                    <a:lnTo>
                      <a:pt x="84" y="14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Freeform 10"/>
              <p:cNvSpPr>
                <a:spLocks/>
              </p:cNvSpPr>
              <p:nvPr/>
            </p:nvSpPr>
            <p:spPr bwMode="auto">
              <a:xfrm>
                <a:off x="3650" y="1830"/>
                <a:ext cx="454" cy="840"/>
              </a:xfrm>
              <a:custGeom>
                <a:avLst/>
                <a:gdLst/>
                <a:ahLst/>
                <a:cxnLst>
                  <a:cxn ang="0">
                    <a:pos x="288" y="44"/>
                  </a:cxn>
                  <a:cxn ang="0">
                    <a:pos x="340" y="108"/>
                  </a:cxn>
                  <a:cxn ang="0">
                    <a:pos x="378" y="158"/>
                  </a:cxn>
                  <a:cxn ang="0">
                    <a:pos x="418" y="230"/>
                  </a:cxn>
                  <a:cxn ang="0">
                    <a:pos x="442" y="306"/>
                  </a:cxn>
                  <a:cxn ang="0">
                    <a:pos x="452" y="378"/>
                  </a:cxn>
                  <a:cxn ang="0">
                    <a:pos x="454" y="458"/>
                  </a:cxn>
                  <a:cxn ang="0">
                    <a:pos x="442" y="534"/>
                  </a:cxn>
                  <a:cxn ang="0">
                    <a:pos x="418" y="608"/>
                  </a:cxn>
                  <a:cxn ang="0">
                    <a:pos x="386" y="680"/>
                  </a:cxn>
                  <a:cxn ang="0">
                    <a:pos x="350" y="732"/>
                  </a:cxn>
                  <a:cxn ang="0">
                    <a:pos x="298" y="790"/>
                  </a:cxn>
                  <a:cxn ang="0">
                    <a:pos x="230" y="840"/>
                  </a:cxn>
                  <a:cxn ang="0">
                    <a:pos x="170" y="800"/>
                  </a:cxn>
                  <a:cxn ang="0">
                    <a:pos x="116" y="738"/>
                  </a:cxn>
                  <a:cxn ang="0">
                    <a:pos x="68" y="674"/>
                  </a:cxn>
                  <a:cxn ang="0">
                    <a:pos x="36" y="610"/>
                  </a:cxn>
                  <a:cxn ang="0">
                    <a:pos x="14" y="540"/>
                  </a:cxn>
                  <a:cxn ang="0">
                    <a:pos x="6" y="484"/>
                  </a:cxn>
                  <a:cxn ang="0">
                    <a:pos x="0" y="426"/>
                  </a:cxn>
                  <a:cxn ang="0">
                    <a:pos x="6" y="332"/>
                  </a:cxn>
                  <a:cxn ang="0">
                    <a:pos x="24" y="266"/>
                  </a:cxn>
                  <a:cxn ang="0">
                    <a:pos x="54" y="192"/>
                  </a:cxn>
                  <a:cxn ang="0">
                    <a:pos x="100" y="124"/>
                  </a:cxn>
                  <a:cxn ang="0">
                    <a:pos x="154" y="58"/>
                  </a:cxn>
                  <a:cxn ang="0">
                    <a:pos x="227" y="0"/>
                  </a:cxn>
                  <a:cxn ang="0">
                    <a:pos x="288" y="44"/>
                  </a:cxn>
                </a:cxnLst>
                <a:rect l="0" t="0" r="r" b="b"/>
                <a:pathLst>
                  <a:path w="454" h="840">
                    <a:moveTo>
                      <a:pt x="288" y="44"/>
                    </a:moveTo>
                    <a:lnTo>
                      <a:pt x="340" y="108"/>
                    </a:lnTo>
                    <a:lnTo>
                      <a:pt x="378" y="158"/>
                    </a:lnTo>
                    <a:lnTo>
                      <a:pt x="418" y="230"/>
                    </a:lnTo>
                    <a:lnTo>
                      <a:pt x="442" y="306"/>
                    </a:lnTo>
                    <a:lnTo>
                      <a:pt x="452" y="378"/>
                    </a:lnTo>
                    <a:lnTo>
                      <a:pt x="454" y="458"/>
                    </a:lnTo>
                    <a:lnTo>
                      <a:pt x="442" y="534"/>
                    </a:lnTo>
                    <a:lnTo>
                      <a:pt x="418" y="608"/>
                    </a:lnTo>
                    <a:lnTo>
                      <a:pt x="386" y="680"/>
                    </a:lnTo>
                    <a:lnTo>
                      <a:pt x="350" y="732"/>
                    </a:lnTo>
                    <a:lnTo>
                      <a:pt x="298" y="790"/>
                    </a:lnTo>
                    <a:lnTo>
                      <a:pt x="230" y="840"/>
                    </a:lnTo>
                    <a:lnTo>
                      <a:pt x="170" y="800"/>
                    </a:lnTo>
                    <a:lnTo>
                      <a:pt x="116" y="738"/>
                    </a:lnTo>
                    <a:lnTo>
                      <a:pt x="68" y="674"/>
                    </a:lnTo>
                    <a:lnTo>
                      <a:pt x="36" y="610"/>
                    </a:lnTo>
                    <a:lnTo>
                      <a:pt x="14" y="540"/>
                    </a:lnTo>
                    <a:lnTo>
                      <a:pt x="6" y="484"/>
                    </a:lnTo>
                    <a:lnTo>
                      <a:pt x="0" y="426"/>
                    </a:lnTo>
                    <a:lnTo>
                      <a:pt x="6" y="332"/>
                    </a:lnTo>
                    <a:lnTo>
                      <a:pt x="24" y="266"/>
                    </a:lnTo>
                    <a:lnTo>
                      <a:pt x="54" y="192"/>
                    </a:lnTo>
                    <a:lnTo>
                      <a:pt x="100" y="124"/>
                    </a:lnTo>
                    <a:lnTo>
                      <a:pt x="154" y="58"/>
                    </a:lnTo>
                    <a:lnTo>
                      <a:pt x="227" y="0"/>
                    </a:lnTo>
                    <a:lnTo>
                      <a:pt x="288" y="4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3106" y="1750"/>
                <a:ext cx="770" cy="1000"/>
              </a:xfrm>
              <a:custGeom>
                <a:avLst/>
                <a:gdLst/>
                <a:ahLst/>
                <a:cxnLst>
                  <a:cxn ang="0">
                    <a:pos x="686" y="852"/>
                  </a:cxn>
                  <a:cxn ang="0">
                    <a:pos x="622" y="770"/>
                  </a:cxn>
                  <a:cxn ang="0">
                    <a:pos x="582" y="696"/>
                  </a:cxn>
                  <a:cxn ang="0">
                    <a:pos x="558" y="616"/>
                  </a:cxn>
                  <a:cxn ang="0">
                    <a:pos x="544" y="540"/>
                  </a:cxn>
                  <a:cxn ang="0">
                    <a:pos x="546" y="462"/>
                  </a:cxn>
                  <a:cxn ang="0">
                    <a:pos x="558" y="386"/>
                  </a:cxn>
                  <a:cxn ang="0">
                    <a:pos x="586" y="300"/>
                  </a:cxn>
                  <a:cxn ang="0">
                    <a:pos x="626" y="226"/>
                  </a:cxn>
                  <a:cxn ang="0">
                    <a:pos x="690" y="146"/>
                  </a:cxn>
                  <a:cxn ang="0">
                    <a:pos x="770" y="82"/>
                  </a:cxn>
                  <a:cxn ang="0">
                    <a:pos x="722" y="52"/>
                  </a:cxn>
                  <a:cxn ang="0">
                    <a:pos x="658" y="24"/>
                  </a:cxn>
                  <a:cxn ang="0">
                    <a:pos x="590" y="8"/>
                  </a:cxn>
                  <a:cxn ang="0">
                    <a:pos x="512" y="0"/>
                  </a:cxn>
                  <a:cxn ang="0">
                    <a:pos x="426" y="4"/>
                  </a:cxn>
                  <a:cxn ang="0">
                    <a:pos x="342" y="26"/>
                  </a:cxn>
                  <a:cxn ang="0">
                    <a:pos x="268" y="56"/>
                  </a:cxn>
                  <a:cxn ang="0">
                    <a:pos x="196" y="102"/>
                  </a:cxn>
                  <a:cxn ang="0">
                    <a:pos x="128" y="164"/>
                  </a:cxn>
                  <a:cxn ang="0">
                    <a:pos x="92" y="212"/>
                  </a:cxn>
                  <a:cxn ang="0">
                    <a:pos x="58" y="266"/>
                  </a:cxn>
                  <a:cxn ang="0">
                    <a:pos x="26" y="344"/>
                  </a:cxn>
                  <a:cxn ang="0">
                    <a:pos x="4" y="420"/>
                  </a:cxn>
                  <a:cxn ang="0">
                    <a:pos x="0" y="498"/>
                  </a:cxn>
                  <a:cxn ang="0">
                    <a:pos x="0" y="558"/>
                  </a:cxn>
                  <a:cxn ang="0">
                    <a:pos x="16" y="630"/>
                  </a:cxn>
                  <a:cxn ang="0">
                    <a:pos x="44" y="712"/>
                  </a:cxn>
                  <a:cxn ang="0">
                    <a:pos x="92" y="790"/>
                  </a:cxn>
                  <a:cxn ang="0">
                    <a:pos x="138" y="850"/>
                  </a:cxn>
                  <a:cxn ang="0">
                    <a:pos x="217" y="914"/>
                  </a:cxn>
                  <a:cxn ang="0">
                    <a:pos x="305" y="966"/>
                  </a:cxn>
                  <a:cxn ang="0">
                    <a:pos x="373" y="986"/>
                  </a:cxn>
                  <a:cxn ang="0">
                    <a:pos x="461" y="1000"/>
                  </a:cxn>
                  <a:cxn ang="0">
                    <a:pos x="561" y="1000"/>
                  </a:cxn>
                  <a:cxn ang="0">
                    <a:pos x="671" y="972"/>
                  </a:cxn>
                  <a:cxn ang="0">
                    <a:pos x="767" y="920"/>
                  </a:cxn>
                  <a:cxn ang="0">
                    <a:pos x="686" y="852"/>
                  </a:cxn>
                </a:cxnLst>
                <a:rect l="0" t="0" r="r" b="b"/>
                <a:pathLst>
                  <a:path w="770" h="1000">
                    <a:moveTo>
                      <a:pt x="686" y="852"/>
                    </a:moveTo>
                    <a:lnTo>
                      <a:pt x="622" y="770"/>
                    </a:lnTo>
                    <a:lnTo>
                      <a:pt x="582" y="696"/>
                    </a:lnTo>
                    <a:lnTo>
                      <a:pt x="558" y="616"/>
                    </a:lnTo>
                    <a:lnTo>
                      <a:pt x="544" y="540"/>
                    </a:lnTo>
                    <a:lnTo>
                      <a:pt x="546" y="462"/>
                    </a:lnTo>
                    <a:lnTo>
                      <a:pt x="558" y="386"/>
                    </a:lnTo>
                    <a:lnTo>
                      <a:pt x="586" y="300"/>
                    </a:lnTo>
                    <a:lnTo>
                      <a:pt x="626" y="226"/>
                    </a:lnTo>
                    <a:lnTo>
                      <a:pt x="690" y="146"/>
                    </a:lnTo>
                    <a:lnTo>
                      <a:pt x="770" y="82"/>
                    </a:lnTo>
                    <a:lnTo>
                      <a:pt x="722" y="52"/>
                    </a:lnTo>
                    <a:lnTo>
                      <a:pt x="658" y="24"/>
                    </a:lnTo>
                    <a:lnTo>
                      <a:pt x="590" y="8"/>
                    </a:lnTo>
                    <a:lnTo>
                      <a:pt x="512" y="0"/>
                    </a:lnTo>
                    <a:lnTo>
                      <a:pt x="426" y="4"/>
                    </a:lnTo>
                    <a:lnTo>
                      <a:pt x="342" y="26"/>
                    </a:lnTo>
                    <a:lnTo>
                      <a:pt x="268" y="56"/>
                    </a:lnTo>
                    <a:lnTo>
                      <a:pt x="196" y="102"/>
                    </a:lnTo>
                    <a:lnTo>
                      <a:pt x="128" y="164"/>
                    </a:lnTo>
                    <a:lnTo>
                      <a:pt x="92" y="212"/>
                    </a:lnTo>
                    <a:lnTo>
                      <a:pt x="58" y="266"/>
                    </a:lnTo>
                    <a:lnTo>
                      <a:pt x="26" y="344"/>
                    </a:lnTo>
                    <a:lnTo>
                      <a:pt x="4" y="420"/>
                    </a:lnTo>
                    <a:lnTo>
                      <a:pt x="0" y="498"/>
                    </a:lnTo>
                    <a:lnTo>
                      <a:pt x="0" y="558"/>
                    </a:lnTo>
                    <a:lnTo>
                      <a:pt x="16" y="630"/>
                    </a:lnTo>
                    <a:lnTo>
                      <a:pt x="44" y="712"/>
                    </a:lnTo>
                    <a:lnTo>
                      <a:pt x="92" y="790"/>
                    </a:lnTo>
                    <a:lnTo>
                      <a:pt x="138" y="850"/>
                    </a:lnTo>
                    <a:lnTo>
                      <a:pt x="217" y="914"/>
                    </a:lnTo>
                    <a:lnTo>
                      <a:pt x="305" y="966"/>
                    </a:lnTo>
                    <a:lnTo>
                      <a:pt x="373" y="986"/>
                    </a:lnTo>
                    <a:lnTo>
                      <a:pt x="461" y="1000"/>
                    </a:lnTo>
                    <a:lnTo>
                      <a:pt x="561" y="1000"/>
                    </a:lnTo>
                    <a:lnTo>
                      <a:pt x="671" y="972"/>
                    </a:lnTo>
                    <a:lnTo>
                      <a:pt x="767" y="920"/>
                    </a:lnTo>
                    <a:lnTo>
                      <a:pt x="686" y="8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" name="Group 6"/>
              <p:cNvGrpSpPr>
                <a:grpSpLocks/>
              </p:cNvGrpSpPr>
              <p:nvPr/>
            </p:nvGrpSpPr>
            <p:grpSpPr bwMode="auto">
              <a:xfrm>
                <a:off x="3107" y="1752"/>
                <a:ext cx="1542" cy="998"/>
                <a:chOff x="3107" y="1752"/>
                <a:chExt cx="1542" cy="998"/>
              </a:xfrm>
            </p:grpSpPr>
            <p:sp>
              <p:nvSpPr>
                <p:cNvPr id="9" name="Oval 4"/>
                <p:cNvSpPr>
                  <a:spLocks noChangeArrowheads="1"/>
                </p:cNvSpPr>
                <p:nvPr/>
              </p:nvSpPr>
              <p:spPr bwMode="auto">
                <a:xfrm>
                  <a:off x="3107" y="1752"/>
                  <a:ext cx="998" cy="998"/>
                </a:xfrm>
                <a:prstGeom prst="ellips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" name="Oval 5"/>
                <p:cNvSpPr>
                  <a:spLocks noChangeArrowheads="1"/>
                </p:cNvSpPr>
                <p:nvPr/>
              </p:nvSpPr>
              <p:spPr bwMode="auto">
                <a:xfrm>
                  <a:off x="3651" y="1752"/>
                  <a:ext cx="998" cy="998"/>
                </a:xfrm>
                <a:prstGeom prst="ellips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1682448" y="1863728"/>
              <a:ext cx="3321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</a:t>
              </a:r>
              <a:endParaRPr lang="zh-CN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93818" y="1836020"/>
              <a:ext cx="3321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</a:t>
              </a:r>
              <a:endParaRPr lang="zh-CN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369175" cy="836612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可以在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WOS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平台上检索时使用的运算符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6" y="3214543"/>
            <a:ext cx="1566869" cy="30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691" y="3223634"/>
            <a:ext cx="2938903" cy="301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3960" y="3214686"/>
            <a:ext cx="2068019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/>
          <p:cNvSpPr>
            <a:spLocks noGrp="1"/>
          </p:cNvSpPr>
          <p:nvPr>
            <p:ph type="ftr" sz="quarter" idx="10"/>
          </p:nvPr>
        </p:nvSpPr>
        <p:spPr>
          <a:xfrm>
            <a:off x="3162936" y="5894384"/>
            <a:ext cx="5172075" cy="231775"/>
          </a:xfrm>
        </p:spPr>
        <p:txBody>
          <a:bodyPr/>
          <a:lstStyle/>
          <a:p>
            <a:pPr>
              <a:defRPr/>
            </a:pPr>
            <a:r>
              <a:rPr lang="zh-CN" altLang="en-US" smtClean="0"/>
              <a:t>新疆大学</a:t>
            </a:r>
            <a:r>
              <a:rPr lang="en-US" altLang="zh-CN" smtClean="0"/>
              <a:t>SCI</a:t>
            </a:r>
            <a:r>
              <a:rPr lang="zh-CN" altLang="en-US" smtClean="0"/>
              <a:t>培训专场 </a:t>
            </a:r>
            <a:endParaRPr lang="zh-CN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IPC\DWPI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分类代码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\DWPI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手工代码找到对应分类号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思路一：关键词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分类代码分析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解读确认后添加进检索式</a:t>
            </a:r>
          </a:p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34059"/>
            <a:ext cx="7715272" cy="492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3857628"/>
            <a:ext cx="5032147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为了找到相关分类号，检索词设定可以宽泛一些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检索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式案例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dirty="0">
                <a:solidFill>
                  <a:schemeClr val="bg1"/>
                </a:solidFill>
              </a:rPr>
              <a:t>aqua* or </a:t>
            </a:r>
            <a:r>
              <a:rPr lang="en-US" dirty="0" err="1">
                <a:solidFill>
                  <a:schemeClr val="bg1"/>
                </a:solidFill>
              </a:rPr>
              <a:t>seefood</a:t>
            </a:r>
            <a:r>
              <a:rPr lang="en-US" dirty="0">
                <a:solidFill>
                  <a:schemeClr val="bg1"/>
                </a:solidFill>
              </a:rPr>
              <a:t>* or fish</a:t>
            </a:r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思路一：关键词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分类代码分析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解读确认后添加进检索式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3530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85720" y="5857892"/>
            <a:ext cx="1714512" cy="100010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6"/>
          <p:cNvSpPr/>
          <p:nvPr/>
        </p:nvSpPr>
        <p:spPr>
          <a:xfrm rot="18729900">
            <a:off x="1761506" y="5073846"/>
            <a:ext cx="1676400" cy="2921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928802"/>
            <a:ext cx="45624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876"/>
            <a:ext cx="7753350" cy="203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3357554" y="2857496"/>
            <a:ext cx="1428760" cy="28575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1500166" y="5214950"/>
            <a:ext cx="857256" cy="35719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143900" cy="299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思路二：根据树形列表扩展添加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57884" y="3643314"/>
            <a:ext cx="1571636" cy="92869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5786" y="1428736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德温特分类代码、国际专利分类</a:t>
            </a:r>
            <a:r>
              <a:rPr lang="en-US" altLang="zh-CN" dirty="0" smtClean="0"/>
              <a:t>(IPC)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643446"/>
            <a:ext cx="8120088" cy="152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5857884" y="5000636"/>
            <a:ext cx="1643074" cy="10001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思路二：根据树形列表扩展添加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7497"/>
            <a:ext cx="9177350" cy="537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857224" y="2857496"/>
            <a:ext cx="3429024" cy="21431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0" y="6357958"/>
            <a:ext cx="4286248" cy="50004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思路二：根据树形列表扩展添加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917575" y="1525588"/>
            <a:ext cx="7369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除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了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DII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中的国际专利分类外，也可参考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http://epub.sipo.gov.cn/ipc.jsp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sipo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资源，中文比较方便），确认代码属于检索范围后添加至检索式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069975" y="6588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863482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1285852" y="5929330"/>
            <a:ext cx="2500330" cy="21431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思路三：树形列表中检索关键词后添加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65559"/>
            <a:ext cx="3786182" cy="539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2074" y="1500174"/>
            <a:ext cx="72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检索策略小结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关键词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考虑同义词和不同国家用词习惯</a:t>
            </a:r>
          </a:p>
          <a:p>
            <a:pPr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IPC\DWPI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分类代码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\DWPI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手工代码找到对应分类号</a:t>
            </a:r>
          </a:p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思路一：关键词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分类代码分析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解读确认后添加进检索式</a:t>
            </a:r>
          </a:p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思路二：根据树形列表检索扩展添加</a:t>
            </a:r>
          </a:p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思路三：树形列表中检索关键词后添加</a:t>
            </a:r>
          </a:p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*除了参考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DII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中字段外，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IPC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可参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http://epub.sipo.gov.cn/ipc.jsp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（中文；比较方便）</a:t>
            </a:r>
          </a:p>
          <a:p>
            <a:pPr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关键词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分类号确定最终检索式</a:t>
            </a:r>
            <a:endParaRPr lang="en-US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1357298"/>
            <a:ext cx="7388225" cy="45811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15000"/>
              </a:spcBef>
            </a:pPr>
            <a:r>
              <a:rPr lang="en-US" altLang="zh-CN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DII-</a:t>
            </a:r>
            <a: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在渔业水产领域的应用实例 </a:t>
            </a:r>
            <a:b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案例一、如何使用关键词和分类号检索水产渔类领域专利信息</a:t>
            </a:r>
            <a: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b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案例二、怎样获得某个机构完整的专利信息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?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怎样跟踪特定机构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技术领域的最新进展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?</a:t>
            </a:r>
            <a: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案例三、怎样发现水产渔类领域中的核心专利、技术？</a:t>
            </a:r>
            <a:b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案例四、怎样找到技术受让人 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专利权人检索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44591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4143372" y="3286124"/>
            <a:ext cx="2700000" cy="50405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57224" y="714356"/>
            <a:ext cx="6655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怎样获得某个机构完整的专利信息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17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专利文献基本概念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3571868" y="3286124"/>
            <a:ext cx="4643470" cy="1428760"/>
          </a:xfrm>
          <a:ln w="38100">
            <a:solidFill>
              <a:schemeClr val="tx2"/>
            </a:solidFill>
          </a:ln>
        </p:spPr>
        <p:txBody>
          <a:bodyPr/>
          <a:lstStyle/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发明专利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实质审查，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实用新型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形式审查，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外观设计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形式审查，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85786" y="1785926"/>
            <a:ext cx="2292785" cy="1305843"/>
            <a:chOff x="155485" y="89690"/>
            <a:chExt cx="2292785" cy="1305843"/>
          </a:xfrm>
        </p:grpSpPr>
        <p:sp>
          <p:nvSpPr>
            <p:cNvPr id="5" name="圆角矩形 4"/>
            <p:cNvSpPr/>
            <p:nvPr/>
          </p:nvSpPr>
          <p:spPr>
            <a:xfrm>
              <a:off x="155485" y="89690"/>
              <a:ext cx="2292785" cy="1305843"/>
            </a:xfrm>
            <a:prstGeom prst="roundRect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圆角矩形 4"/>
            <p:cNvSpPr/>
            <p:nvPr/>
          </p:nvSpPr>
          <p:spPr>
            <a:xfrm>
              <a:off x="219231" y="153436"/>
              <a:ext cx="2165293" cy="1178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4400" b="1" kern="1200" dirty="0" smtClean="0">
                  <a:latin typeface="宋体" pitchFamily="2" charset="-122"/>
                  <a:ea typeface="宋体" pitchFamily="2" charset="-122"/>
                </a:rPr>
                <a:t>独占性</a:t>
              </a:r>
              <a:endParaRPr lang="en-US" sz="4400" b="1" kern="1200" dirty="0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571868" y="1928802"/>
            <a:ext cx="4643470" cy="70788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发明人公开技术内容，换取法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律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条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予的独占实施权、独占市场经营权</a:t>
            </a:r>
            <a:endParaRPr lang="en-US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5786" y="3429000"/>
            <a:ext cx="2292840" cy="1152200"/>
            <a:chOff x="155485" y="1909771"/>
            <a:chExt cx="2292840" cy="1152200"/>
          </a:xfrm>
        </p:grpSpPr>
        <p:sp>
          <p:nvSpPr>
            <p:cNvPr id="9" name="圆角矩形 8"/>
            <p:cNvSpPr/>
            <p:nvPr/>
          </p:nvSpPr>
          <p:spPr>
            <a:xfrm>
              <a:off x="155485" y="1909771"/>
              <a:ext cx="2292840" cy="1152200"/>
            </a:xfrm>
            <a:prstGeom prst="roundRect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6"/>
            <p:cNvSpPr/>
            <p:nvPr/>
          </p:nvSpPr>
          <p:spPr>
            <a:xfrm>
              <a:off x="211731" y="1966017"/>
              <a:ext cx="2180348" cy="1039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4400" b="1" kern="1200" dirty="0" smtClean="0">
                  <a:latin typeface="宋体" pitchFamily="2" charset="-122"/>
                  <a:ea typeface="宋体" pitchFamily="2" charset="-122"/>
                </a:rPr>
                <a:t>时间性</a:t>
              </a:r>
              <a:endParaRPr lang="en-US" sz="4400" b="1" kern="1200" dirty="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4349" y="4986907"/>
            <a:ext cx="2428892" cy="1156713"/>
            <a:chOff x="155485" y="3757190"/>
            <a:chExt cx="2436853" cy="1156713"/>
          </a:xfrm>
        </p:grpSpPr>
        <p:sp>
          <p:nvSpPr>
            <p:cNvPr id="13" name="圆角矩形 12"/>
            <p:cNvSpPr/>
            <p:nvPr/>
          </p:nvSpPr>
          <p:spPr>
            <a:xfrm>
              <a:off x="155485" y="3757190"/>
              <a:ext cx="2436853" cy="1156713"/>
            </a:xfrm>
            <a:prstGeom prst="roundRect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圆角矩形 8"/>
            <p:cNvSpPr/>
            <p:nvPr/>
          </p:nvSpPr>
          <p:spPr>
            <a:xfrm>
              <a:off x="211951" y="3813656"/>
              <a:ext cx="2323921" cy="1043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4400" b="1" kern="1200" dirty="0" smtClean="0">
                  <a:latin typeface="宋体" pitchFamily="2" charset="-122"/>
                  <a:ea typeface="宋体" pitchFamily="2" charset="-122"/>
                </a:rPr>
                <a:t>地域性</a:t>
              </a:r>
              <a:endParaRPr lang="en-US" sz="4400" b="1" kern="1200" dirty="0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571868" y="5143512"/>
            <a:ext cx="4643470" cy="86177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28600" lvl="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CN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US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JP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KR</a:t>
            </a:r>
            <a:endParaRPr lang="en-US" altLang="en-US" sz="2000" dirty="0">
              <a:latin typeface="微软雅黑" pitchFamily="34" charset="-122"/>
              <a:ea typeface="微软雅黑" pitchFamily="34" charset="-122"/>
            </a:endParaRPr>
          </a:p>
          <a:p>
            <a:pPr marL="228600" lvl="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国际申请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(WO)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≠世界专利</a:t>
            </a:r>
            <a:endParaRPr lang="en-US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19450" cy="66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flipV="1">
            <a:off x="2915816" y="2188467"/>
            <a:ext cx="1440000" cy="30442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2672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4000504"/>
            <a:ext cx="4392488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要分析某子公司，选择“添加”即可自动添加到检索页面的“专利权人”搜索框中，如果要全面分析三星，将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SMSU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入检索页面即可。</a:t>
            </a:r>
            <a:endParaRPr 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1072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三星公司检索结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4528"/>
            <a:ext cx="9144000" cy="5703472"/>
          </a:xfrm>
          <a:prstGeom prst="rect">
            <a:avLst/>
          </a:prstGeom>
        </p:spPr>
      </p:pic>
      <p:sp>
        <p:nvSpPr>
          <p:cNvPr id="15" name="矩形 29"/>
          <p:cNvSpPr/>
          <p:nvPr/>
        </p:nvSpPr>
        <p:spPr>
          <a:xfrm>
            <a:off x="0" y="2285992"/>
            <a:ext cx="2088232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071678"/>
            <a:ext cx="54387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571472" y="500042"/>
            <a:ext cx="7354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怎样跟踪特定机构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技术领域的最新进展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82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1357298"/>
            <a:ext cx="7388225" cy="45811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15000"/>
              </a:spcBef>
            </a:pPr>
            <a:r>
              <a:rPr lang="en-US" altLang="zh-CN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DII-</a:t>
            </a:r>
            <a: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在渔业水产领域的应用实例 </a:t>
            </a:r>
            <a:b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案例一、如何使用关键词和分类号检索水产渔类领域专利信息</a:t>
            </a:r>
            <a: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b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案例二、怎样获得某个机构完整的专利信息</a:t>
            </a:r>
            <a:r>
              <a:rPr lang="en-US" altLang="zh-CN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? 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怎样跟踪特定机构的技术进展</a:t>
            </a:r>
            <a:r>
              <a:rPr lang="en-US" altLang="zh-CN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案例三、怎样发现水产渔类领域中的核心专利、技术？</a:t>
            </a: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案例四、怎样找到技术受让人 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871" y="1643050"/>
            <a:ext cx="9173871" cy="495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95536" y="3573016"/>
            <a:ext cx="4074998" cy="2400657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核心专利的判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断：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专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利引</a:t>
            </a:r>
            <a:r>
              <a:rPr lang="zh-CN" alt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证次数</a:t>
            </a:r>
            <a:endParaRPr lang="en-US" altLang="zh-CN" sz="1800" dirty="0" smtClean="0">
              <a:solidFill>
                <a:schemeClr val="accent1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权利要求与技术内容</a:t>
            </a:r>
            <a:endParaRPr lang="en-US" altLang="zh-CN" sz="1800" dirty="0" smtClean="0">
              <a:solidFill>
                <a:schemeClr val="accent1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同族专利数</a:t>
            </a:r>
            <a:r>
              <a:rPr lang="zh-CN" alt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量</a:t>
            </a:r>
            <a:endParaRPr lang="en-US" altLang="zh-CN" sz="1800" dirty="0">
              <a:solidFill>
                <a:schemeClr val="accent1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相关诉讼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产业链分析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专利付费与维持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专家意见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500174"/>
            <a:ext cx="1263774" cy="13786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rot="5400000" flipH="1" flipV="1">
            <a:off x="2400957" y="3084323"/>
            <a:ext cx="1183424" cy="72977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71800" y="4653136"/>
            <a:ext cx="2196000" cy="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32040" y="4213537"/>
            <a:ext cx="2869456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同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族专利数量可查看单篇专利全记录页面，其中附有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DWPI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家族专利</a:t>
            </a:r>
            <a:endParaRPr 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275856" y="3212976"/>
            <a:ext cx="1656184" cy="108012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05395" y="2956882"/>
            <a:ext cx="1826845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查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看专利全文</a:t>
            </a:r>
            <a:endParaRPr 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1959" y="714356"/>
            <a:ext cx="839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怎样发现水产渔类领域中的核心专利、技术？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29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5458"/>
            <a:ext cx="9144000" cy="552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直接箭头连接符 15"/>
          <p:cNvCxnSpPr/>
          <p:nvPr/>
        </p:nvCxnSpPr>
        <p:spPr>
          <a:xfrm flipH="1">
            <a:off x="8858280" y="2571744"/>
            <a:ext cx="0" cy="354841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13"/>
          <p:cNvSpPr>
            <a:spLocks noChangeArrowheads="1"/>
          </p:cNvSpPr>
          <p:nvPr/>
        </p:nvSpPr>
        <p:spPr bwMode="auto">
          <a:xfrm>
            <a:off x="2143108" y="2143116"/>
            <a:ext cx="6000792" cy="2500330"/>
          </a:xfrm>
          <a:prstGeom prst="roundRect">
            <a:avLst>
              <a:gd name="adj" fmla="val 210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7158" y="571480"/>
            <a:ext cx="839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怎样发现水产渔类领域中的核心专利、技术？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28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0036"/>
            <a:ext cx="9144001" cy="679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29"/>
          <p:cNvSpPr/>
          <p:nvPr/>
        </p:nvSpPr>
        <p:spPr>
          <a:xfrm>
            <a:off x="0" y="785794"/>
            <a:ext cx="9001156" cy="11430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2285993"/>
            <a:ext cx="3643338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同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族专利归并为一条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DWPI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记录，点击可直接连接到专利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  <a:endParaRPr 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1357298"/>
            <a:ext cx="7388225" cy="45811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15000"/>
              </a:spcBef>
            </a:pPr>
            <a:r>
              <a:rPr lang="en-US" altLang="zh-CN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DII-</a:t>
            </a:r>
            <a: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在渔业水产领域的应用实例 </a:t>
            </a:r>
            <a:b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案例一、如何使用关键词和分类号检索水产渔类领域专利信息</a:t>
            </a:r>
            <a: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b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案例二、怎样获得某个机构完整的专利信息</a:t>
            </a:r>
            <a:r>
              <a:rPr lang="en-US" altLang="zh-CN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? 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怎样跟踪特定机构的技术进展</a:t>
            </a:r>
            <a:r>
              <a:rPr lang="en-US" altLang="zh-CN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案例三、怎样发现水产渔类领域中的核心专利、技术？</a:t>
            </a:r>
            <a: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案例四、怎样找到技术受让人 ？</a:t>
            </a:r>
            <a:endParaRPr lang="zh-CN" altLang="en-US" sz="18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61863" cy="79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V="1">
            <a:off x="971600" y="2605945"/>
            <a:ext cx="1222200" cy="31899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39752" y="26276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被引专利检索</a:t>
            </a:r>
            <a:endParaRPr 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5357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80913" cy="895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flipV="1">
            <a:off x="251520" y="3470040"/>
            <a:ext cx="5760640" cy="39100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76256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被引专利权人检索</a:t>
            </a:r>
            <a:endParaRPr 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4437112"/>
            <a:ext cx="4392488" cy="175432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清华大学的所有变体：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univ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*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tsinghua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or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univ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*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qinghua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or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tsinghua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univ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* or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qinghua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univ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* or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qing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hua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univ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* or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univ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*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qing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hua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or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tsing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hua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univ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* or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univ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* </a:t>
            </a:r>
            <a:r>
              <a:rPr lang="en-US" altLang="zh-CN" sz="18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tsing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hua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择“被引专利权人名称”字段</a:t>
            </a:r>
            <a:endParaRPr 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5357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清华大学施引专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75010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496" y="1097976"/>
            <a:ext cx="1440160" cy="314800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35496" y="4005064"/>
            <a:ext cx="2016224" cy="151216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6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所有发明创造都可以申请专利吗？</a:t>
            </a:r>
            <a:endParaRPr 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17575" y="3000372"/>
          <a:ext cx="7369175" cy="309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857224" y="1500174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授予专利权的条件： 创造性、新颖性、实用性。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对违反法律、社会公德或者妨害公共利益的发明创造，不授予专利权。</a:t>
            </a:r>
            <a:endParaRPr 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6DF93-949E-426E-932C-1F20300C9A2D}" type="slidenum">
              <a:rPr lang="zh-CN" altLang="en-US" smtClean="0"/>
              <a:pPr/>
              <a:t>60</a:t>
            </a:fld>
            <a:endParaRPr lang="zh-CN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7575" y="506413"/>
            <a:ext cx="7542857" cy="836612"/>
          </a:xfrm>
        </p:spPr>
        <p:txBody>
          <a:bodyPr/>
          <a:lstStyle/>
          <a:p>
            <a:r>
              <a:rPr lang="en-US" altLang="zh-CN" sz="3200" kern="1200" dirty="0" smtClean="0">
                <a:latin typeface="微软雅黑" pitchFamily="34" charset="-122"/>
                <a:ea typeface="微软雅黑" pitchFamily="34" charset="-122"/>
                <a:cs typeface="+mn-cs"/>
              </a:rPr>
              <a:t>XX</a:t>
            </a:r>
            <a:r>
              <a:rPr lang="zh-CN" altLang="en-US" sz="3200" kern="1200" dirty="0" smtClean="0">
                <a:latin typeface="微软雅黑" pitchFamily="34" charset="-122"/>
                <a:ea typeface="微软雅黑" pitchFamily="34" charset="-122"/>
                <a:cs typeface="+mn-cs"/>
              </a:rPr>
              <a:t>机构主要施引专利权人</a:t>
            </a:r>
            <a:endParaRPr lang="en-US" altLang="en-US" sz="3200" kern="1200" dirty="0"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236"/>
              </p:ext>
            </p:extLst>
          </p:nvPr>
        </p:nvGraphicFramePr>
        <p:xfrm>
          <a:off x="928662" y="1643050"/>
          <a:ext cx="7128792" cy="441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2880320"/>
              </a:tblGrid>
              <a:tr h="41895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施引专利权人</a:t>
                      </a:r>
                      <a:endParaRPr 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引用专利同族（</a:t>
                      </a:r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DWPI</a:t>
                      </a: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归并）</a:t>
                      </a:r>
                      <a:endParaRPr 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189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华为技术有限公司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国家电网公司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中兴通讯股份有限公司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中国石油化工股份有限公司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三星电子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中国电子科技集团公司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索尼公司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爱立信公司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4189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京东方科技集团股份有限公司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89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357298"/>
            <a:ext cx="7673977" cy="45811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15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汤森路透科技创新和专利解决方案 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zh-CN" altLang="en-US" sz="28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2"/>
          <p:cNvSpPr>
            <a:spLocks noChangeArrowheads="1"/>
          </p:cNvSpPr>
          <p:nvPr/>
        </p:nvSpPr>
        <p:spPr bwMode="gray">
          <a:xfrm>
            <a:off x="2071670" y="1857364"/>
            <a:ext cx="5500726" cy="4000528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0053" name="Oval 3"/>
          <p:cNvSpPr>
            <a:spLocks noChangeArrowheads="1"/>
          </p:cNvSpPr>
          <p:nvPr/>
        </p:nvSpPr>
        <p:spPr bwMode="gray">
          <a:xfrm>
            <a:off x="2643188" y="2357438"/>
            <a:ext cx="3714750" cy="2928937"/>
          </a:xfrm>
          <a:prstGeom prst="ellipse">
            <a:avLst/>
          </a:prstGeom>
          <a:solidFill>
            <a:srgbClr val="0070C0">
              <a:alpha val="4313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54" name="Oval 9"/>
          <p:cNvSpPr>
            <a:spLocks noChangeArrowheads="1"/>
          </p:cNvSpPr>
          <p:nvPr/>
        </p:nvSpPr>
        <p:spPr bwMode="gray">
          <a:xfrm>
            <a:off x="2857500" y="2857500"/>
            <a:ext cx="2786063" cy="2071688"/>
          </a:xfrm>
          <a:prstGeom prst="ellipse">
            <a:avLst/>
          </a:prstGeom>
          <a:solidFill>
            <a:srgbClr val="0070C0">
              <a:alpha val="3098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580"/>
          <p:cNvGrpSpPr>
            <a:grpSpLocks/>
          </p:cNvGrpSpPr>
          <p:nvPr/>
        </p:nvGrpSpPr>
        <p:grpSpPr bwMode="auto">
          <a:xfrm>
            <a:off x="6234113" y="2667000"/>
            <a:ext cx="2000250" cy="1428750"/>
            <a:chOff x="6932626" y="5072074"/>
            <a:chExt cx="1146175" cy="1361680"/>
          </a:xfrm>
        </p:grpSpPr>
        <p:sp>
          <p:nvSpPr>
            <p:cNvPr id="130299" name="Oval 70"/>
            <p:cNvSpPr>
              <a:spLocks noChangeArrowheads="1"/>
            </p:cNvSpPr>
            <p:nvPr/>
          </p:nvSpPr>
          <p:spPr bwMode="gray">
            <a:xfrm>
              <a:off x="6932626" y="5072074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300" name="Picture 7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967551" y="5102237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301" name="Oval 73"/>
            <p:cNvSpPr>
              <a:spLocks noChangeArrowheads="1"/>
            </p:cNvSpPr>
            <p:nvPr/>
          </p:nvSpPr>
          <p:spPr bwMode="gray">
            <a:xfrm>
              <a:off x="6967551" y="5102237"/>
              <a:ext cx="1079500" cy="1081458"/>
            </a:xfrm>
            <a:prstGeom prst="ellipse">
              <a:avLst/>
            </a:prstGeom>
            <a:solidFill>
              <a:srgbClr val="D2CD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302" name="Picture 74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6977987" y="5147250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5"/>
            <p:cNvGrpSpPr>
              <a:grpSpLocks/>
            </p:cNvGrpSpPr>
            <p:nvPr/>
          </p:nvGrpSpPr>
          <p:grpSpPr bwMode="auto">
            <a:xfrm rot="-3733502" flipH="1" flipV="1">
              <a:off x="7288074" y="5845665"/>
              <a:ext cx="955081" cy="221466"/>
              <a:chOff x="2520" y="1060"/>
              <a:chExt cx="902" cy="236"/>
            </a:xfrm>
          </p:grpSpPr>
          <p:grpSp>
            <p:nvGrpSpPr>
              <p:cNvPr id="4" name="Group 76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130321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22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23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24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8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317" name="AutoShape 8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18" name="AutoShape 8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19" name="AutoShape 8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20" name="AutoShape 8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Group 86"/>
            <p:cNvGrpSpPr>
              <a:grpSpLocks/>
            </p:cNvGrpSpPr>
            <p:nvPr/>
          </p:nvGrpSpPr>
          <p:grpSpPr bwMode="auto">
            <a:xfrm rot="-3733502" flipH="1" flipV="1">
              <a:off x="7404212" y="5860159"/>
              <a:ext cx="845408" cy="193673"/>
              <a:chOff x="2520" y="1060"/>
              <a:chExt cx="902" cy="236"/>
            </a:xfrm>
          </p:grpSpPr>
          <p:grpSp>
            <p:nvGrpSpPr>
              <p:cNvPr id="7" name="Group 87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130311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12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13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14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30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0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0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31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" name="组合 445"/>
          <p:cNvGrpSpPr>
            <a:grpSpLocks/>
          </p:cNvGrpSpPr>
          <p:nvPr/>
        </p:nvGrpSpPr>
        <p:grpSpPr bwMode="auto">
          <a:xfrm>
            <a:off x="5786438" y="1643063"/>
            <a:ext cx="1857375" cy="1143000"/>
            <a:chOff x="8316025" y="1067808"/>
            <a:chExt cx="1146175" cy="1361803"/>
          </a:xfrm>
        </p:grpSpPr>
        <p:sp>
          <p:nvSpPr>
            <p:cNvPr id="130273" name="Oval 70"/>
            <p:cNvSpPr>
              <a:spLocks noChangeArrowheads="1"/>
            </p:cNvSpPr>
            <p:nvPr/>
          </p:nvSpPr>
          <p:spPr bwMode="gray">
            <a:xfrm>
              <a:off x="8316025" y="1067808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274" name="Picture 7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350950" y="1097971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275" name="Oval 73"/>
            <p:cNvSpPr>
              <a:spLocks noChangeArrowheads="1"/>
            </p:cNvSpPr>
            <p:nvPr/>
          </p:nvSpPr>
          <p:spPr bwMode="gray">
            <a:xfrm>
              <a:off x="8350950" y="1097971"/>
              <a:ext cx="1079500" cy="1081458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276" name="Picture 74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8379701" y="1147897"/>
              <a:ext cx="790783" cy="675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75"/>
            <p:cNvGrpSpPr>
              <a:grpSpLocks/>
            </p:cNvGrpSpPr>
            <p:nvPr/>
          </p:nvGrpSpPr>
          <p:grpSpPr bwMode="auto">
            <a:xfrm rot="-3733502" flipH="1" flipV="1">
              <a:off x="8671755" y="1841867"/>
              <a:ext cx="954022" cy="221466"/>
              <a:chOff x="2521" y="1060"/>
              <a:chExt cx="901" cy="236"/>
            </a:xfrm>
          </p:grpSpPr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2521" y="1060"/>
                <a:ext cx="742" cy="186"/>
                <a:chOff x="1565" y="2568"/>
                <a:chExt cx="1118" cy="279"/>
              </a:xfrm>
            </p:grpSpPr>
            <p:sp>
              <p:nvSpPr>
                <p:cNvPr id="130295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96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97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98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291" name="AutoShape 8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92" name="AutoShape 8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93" name="AutoShape 8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94" name="AutoShape 8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" name="Group 86"/>
            <p:cNvGrpSpPr>
              <a:grpSpLocks/>
            </p:cNvGrpSpPr>
            <p:nvPr/>
          </p:nvGrpSpPr>
          <p:grpSpPr bwMode="auto">
            <a:xfrm rot="-3733502" flipH="1" flipV="1">
              <a:off x="8787861" y="1856308"/>
              <a:ext cx="844471" cy="193673"/>
              <a:chOff x="2521" y="1060"/>
              <a:chExt cx="901" cy="236"/>
            </a:xfrm>
          </p:grpSpPr>
          <p:grpSp>
            <p:nvGrpSpPr>
              <p:cNvPr id="14" name="Group 87"/>
              <p:cNvGrpSpPr>
                <a:grpSpLocks/>
              </p:cNvGrpSpPr>
              <p:nvPr/>
            </p:nvGrpSpPr>
            <p:grpSpPr bwMode="auto">
              <a:xfrm>
                <a:off x="2521" y="1060"/>
                <a:ext cx="742" cy="186"/>
                <a:chOff x="1565" y="2568"/>
                <a:chExt cx="1118" cy="279"/>
              </a:xfrm>
            </p:grpSpPr>
            <p:sp>
              <p:nvSpPr>
                <p:cNvPr id="130285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86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87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88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28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8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8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8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30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571500"/>
          </a:xfrm>
        </p:spPr>
        <p:txBody>
          <a:bodyPr lIns="91440" tIns="45720" rIns="91440" bIns="45720" anchor="t"/>
          <a:lstStyle/>
          <a:p>
            <a:r>
              <a:rPr kumimoji="1" lang="zh-CN" altLang="en-US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汤森路透知识创新解决方案</a:t>
            </a:r>
          </a:p>
        </p:txBody>
      </p:sp>
      <p:sp>
        <p:nvSpPr>
          <p:cNvPr id="6154" name="Line 4"/>
          <p:cNvSpPr>
            <a:spLocks noChangeShapeType="1"/>
          </p:cNvSpPr>
          <p:nvPr/>
        </p:nvSpPr>
        <p:spPr bwMode="gray">
          <a:xfrm>
            <a:off x="2120900" y="2727325"/>
            <a:ext cx="1390650" cy="142875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5"/>
          <p:cNvSpPr>
            <a:spLocks noChangeShapeType="1"/>
          </p:cNvSpPr>
          <p:nvPr/>
        </p:nvSpPr>
        <p:spPr bwMode="gray">
          <a:xfrm>
            <a:off x="4133850" y="2047875"/>
            <a:ext cx="82550" cy="1101725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6"/>
          <p:cNvSpPr>
            <a:spLocks noChangeShapeType="1"/>
          </p:cNvSpPr>
          <p:nvPr/>
        </p:nvSpPr>
        <p:spPr bwMode="gray">
          <a:xfrm flipH="1">
            <a:off x="2557463" y="4165600"/>
            <a:ext cx="965200" cy="982663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7"/>
          <p:cNvSpPr>
            <a:spLocks noChangeShapeType="1"/>
          </p:cNvSpPr>
          <p:nvPr/>
        </p:nvSpPr>
        <p:spPr bwMode="gray">
          <a:xfrm>
            <a:off x="3810000" y="4495800"/>
            <a:ext cx="500063" cy="928688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8"/>
          <p:cNvSpPr>
            <a:spLocks noChangeShapeType="1"/>
          </p:cNvSpPr>
          <p:nvPr/>
        </p:nvSpPr>
        <p:spPr bwMode="gray">
          <a:xfrm flipV="1">
            <a:off x="4857750" y="2286000"/>
            <a:ext cx="1023938" cy="1000125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5"/>
          <p:cNvSpPr>
            <a:spLocks noChangeShapeType="1"/>
          </p:cNvSpPr>
          <p:nvPr/>
        </p:nvSpPr>
        <p:spPr bwMode="gray">
          <a:xfrm flipV="1">
            <a:off x="2220913" y="3827463"/>
            <a:ext cx="962025" cy="193675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组合 418"/>
          <p:cNvGrpSpPr>
            <a:grpSpLocks/>
          </p:cNvGrpSpPr>
          <p:nvPr/>
        </p:nvGrpSpPr>
        <p:grpSpPr bwMode="auto">
          <a:xfrm>
            <a:off x="360363" y="1881188"/>
            <a:ext cx="1928812" cy="1571625"/>
            <a:chOff x="8316025" y="1067808"/>
            <a:chExt cx="1146175" cy="1361499"/>
          </a:xfrm>
        </p:grpSpPr>
        <p:sp>
          <p:nvSpPr>
            <p:cNvPr id="130247" name="Oval 70"/>
            <p:cNvSpPr>
              <a:spLocks noChangeArrowheads="1"/>
            </p:cNvSpPr>
            <p:nvPr/>
          </p:nvSpPr>
          <p:spPr bwMode="gray">
            <a:xfrm>
              <a:off x="8316025" y="1067808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248" name="Picture 7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350950" y="1097971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249" name="Oval 73"/>
            <p:cNvSpPr>
              <a:spLocks noChangeArrowheads="1"/>
            </p:cNvSpPr>
            <p:nvPr/>
          </p:nvSpPr>
          <p:spPr bwMode="gray">
            <a:xfrm>
              <a:off x="8350950" y="1097971"/>
              <a:ext cx="1079500" cy="1081458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250" name="Picture 74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8361386" y="1142984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75"/>
            <p:cNvGrpSpPr>
              <a:grpSpLocks/>
            </p:cNvGrpSpPr>
            <p:nvPr/>
          </p:nvGrpSpPr>
          <p:grpSpPr bwMode="auto">
            <a:xfrm rot="-3733502" flipH="1" flipV="1">
              <a:off x="8672320" y="1842803"/>
              <a:ext cx="951904" cy="221466"/>
              <a:chOff x="2523" y="1060"/>
              <a:chExt cx="899" cy="236"/>
            </a:xfrm>
          </p:grpSpPr>
          <p:grpSp>
            <p:nvGrpSpPr>
              <p:cNvPr id="18" name="Group 76"/>
              <p:cNvGrpSpPr>
                <a:grpSpLocks/>
              </p:cNvGrpSpPr>
              <p:nvPr/>
            </p:nvGrpSpPr>
            <p:grpSpPr bwMode="auto">
              <a:xfrm>
                <a:off x="2523" y="1060"/>
                <a:ext cx="742" cy="186"/>
                <a:chOff x="1565" y="2568"/>
                <a:chExt cx="1118" cy="279"/>
              </a:xfrm>
            </p:grpSpPr>
            <p:sp>
              <p:nvSpPr>
                <p:cNvPr id="130269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70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71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72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" name="Group 8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265" name="AutoShape 8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66" name="AutoShape 8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67" name="AutoShape 8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68" name="AutoShape 8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0" name="Group 86"/>
            <p:cNvGrpSpPr>
              <a:grpSpLocks/>
            </p:cNvGrpSpPr>
            <p:nvPr/>
          </p:nvGrpSpPr>
          <p:grpSpPr bwMode="auto">
            <a:xfrm rot="-3733502" flipH="1" flipV="1">
              <a:off x="8788362" y="1857138"/>
              <a:ext cx="842597" cy="193673"/>
              <a:chOff x="2523" y="1060"/>
              <a:chExt cx="899" cy="236"/>
            </a:xfrm>
          </p:grpSpPr>
          <p:grpSp>
            <p:nvGrpSpPr>
              <p:cNvPr id="21" name="Group 87"/>
              <p:cNvGrpSpPr>
                <a:grpSpLocks/>
              </p:cNvGrpSpPr>
              <p:nvPr/>
            </p:nvGrpSpPr>
            <p:grpSpPr bwMode="auto">
              <a:xfrm>
                <a:off x="2523" y="1060"/>
                <a:ext cx="742" cy="186"/>
                <a:chOff x="1565" y="2568"/>
                <a:chExt cx="1118" cy="279"/>
              </a:xfrm>
            </p:grpSpPr>
            <p:sp>
              <p:nvSpPr>
                <p:cNvPr id="130259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60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61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62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255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56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57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58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3" name="组合 445"/>
          <p:cNvGrpSpPr>
            <a:grpSpLocks/>
          </p:cNvGrpSpPr>
          <p:nvPr/>
        </p:nvGrpSpPr>
        <p:grpSpPr bwMode="auto">
          <a:xfrm>
            <a:off x="3505200" y="5286375"/>
            <a:ext cx="2000250" cy="1179513"/>
            <a:chOff x="8316025" y="1067808"/>
            <a:chExt cx="1146175" cy="1322210"/>
          </a:xfrm>
        </p:grpSpPr>
        <p:sp>
          <p:nvSpPr>
            <p:cNvPr id="130221" name="Oval 70"/>
            <p:cNvSpPr>
              <a:spLocks noChangeArrowheads="1"/>
            </p:cNvSpPr>
            <p:nvPr/>
          </p:nvSpPr>
          <p:spPr bwMode="gray">
            <a:xfrm>
              <a:off x="8316025" y="1067808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222" name="Picture 7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350950" y="1097971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223" name="Oval 73"/>
            <p:cNvSpPr>
              <a:spLocks noChangeArrowheads="1"/>
            </p:cNvSpPr>
            <p:nvPr/>
          </p:nvSpPr>
          <p:spPr bwMode="gray">
            <a:xfrm>
              <a:off x="8350950" y="1097971"/>
              <a:ext cx="1079500" cy="1081458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224" name="Picture 74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8477258" y="1142984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75"/>
            <p:cNvGrpSpPr>
              <a:grpSpLocks/>
            </p:cNvGrpSpPr>
            <p:nvPr/>
          </p:nvGrpSpPr>
          <p:grpSpPr bwMode="auto">
            <a:xfrm rot="-3733502" flipH="1" flipV="1">
              <a:off x="8714496" y="1835483"/>
              <a:ext cx="906373" cy="202697"/>
              <a:chOff x="2522" y="1060"/>
              <a:chExt cx="856" cy="216"/>
            </a:xfrm>
          </p:grpSpPr>
          <p:grpSp>
            <p:nvGrpSpPr>
              <p:cNvPr id="25" name="Group 76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30243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44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45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46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" name="Group 81"/>
              <p:cNvGrpSpPr>
                <a:grpSpLocks/>
              </p:cNvGrpSpPr>
              <p:nvPr/>
            </p:nvGrpSpPr>
            <p:grpSpPr bwMode="auto">
              <a:xfrm rot="1353540">
                <a:off x="2695" y="1063"/>
                <a:ext cx="683" cy="213"/>
                <a:chOff x="1565" y="2499"/>
                <a:chExt cx="1028" cy="318"/>
              </a:xfrm>
            </p:grpSpPr>
            <p:sp>
              <p:nvSpPr>
                <p:cNvPr id="130239" name="AutoShape 8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40" name="AutoShape 8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41" name="AutoShape 8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42" name="AutoShape 85"/>
                <p:cNvSpPr>
                  <a:spLocks noChangeArrowheads="1"/>
                </p:cNvSpPr>
                <p:nvPr/>
              </p:nvSpPr>
              <p:spPr bwMode="white">
                <a:xfrm rot="6906312">
                  <a:off x="1933" y="2204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7" name="Group 86"/>
            <p:cNvGrpSpPr>
              <a:grpSpLocks/>
            </p:cNvGrpSpPr>
            <p:nvPr/>
          </p:nvGrpSpPr>
          <p:grpSpPr bwMode="auto">
            <a:xfrm rot="-3733502" flipH="1" flipV="1">
              <a:off x="8788111" y="1856723"/>
              <a:ext cx="843534" cy="193673"/>
              <a:chOff x="2522" y="1060"/>
              <a:chExt cx="900" cy="236"/>
            </a:xfrm>
          </p:grpSpPr>
          <p:grpSp>
            <p:nvGrpSpPr>
              <p:cNvPr id="28" name="Group 87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30233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34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35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36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229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30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31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32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472"/>
          <p:cNvGrpSpPr>
            <a:grpSpLocks/>
          </p:cNvGrpSpPr>
          <p:nvPr/>
        </p:nvGrpSpPr>
        <p:grpSpPr bwMode="auto">
          <a:xfrm>
            <a:off x="508000" y="4616450"/>
            <a:ext cx="2071688" cy="1143000"/>
            <a:chOff x="957911" y="2353692"/>
            <a:chExt cx="1146175" cy="1361499"/>
          </a:xfrm>
        </p:grpSpPr>
        <p:sp>
          <p:nvSpPr>
            <p:cNvPr id="130195" name="Oval 70"/>
            <p:cNvSpPr>
              <a:spLocks noChangeArrowheads="1"/>
            </p:cNvSpPr>
            <p:nvPr/>
          </p:nvSpPr>
          <p:spPr bwMode="gray">
            <a:xfrm>
              <a:off x="957911" y="2353692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196" name="Picture 7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992836" y="2383855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97" name="Oval 73"/>
            <p:cNvSpPr>
              <a:spLocks noChangeArrowheads="1"/>
            </p:cNvSpPr>
            <p:nvPr/>
          </p:nvSpPr>
          <p:spPr bwMode="gray">
            <a:xfrm>
              <a:off x="992836" y="2383855"/>
              <a:ext cx="1079500" cy="1081458"/>
            </a:xfrm>
            <a:prstGeom prst="ellipse">
              <a:avLst/>
            </a:prstGeom>
            <a:solidFill>
              <a:srgbClr val="DEA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198" name="Picture 74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03272" y="2428868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 75"/>
            <p:cNvGrpSpPr>
              <a:grpSpLocks/>
            </p:cNvGrpSpPr>
            <p:nvPr/>
          </p:nvGrpSpPr>
          <p:grpSpPr bwMode="auto">
            <a:xfrm rot="-3733502" flipH="1" flipV="1">
              <a:off x="1314489" y="3129155"/>
              <a:ext cx="950845" cy="221466"/>
              <a:chOff x="2524" y="1060"/>
              <a:chExt cx="898" cy="236"/>
            </a:xfrm>
          </p:grpSpPr>
          <p:grpSp>
            <p:nvGrpSpPr>
              <p:cNvPr id="130277" name="Group 76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130217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18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19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20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0278" name="Group 8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213" name="AutoShape 8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14" name="AutoShape 8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15" name="AutoShape 8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16" name="AutoShape 8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0279" name="Group 86"/>
            <p:cNvGrpSpPr>
              <a:grpSpLocks/>
            </p:cNvGrpSpPr>
            <p:nvPr/>
          </p:nvGrpSpPr>
          <p:grpSpPr bwMode="auto">
            <a:xfrm rot="-3733502" flipH="1" flipV="1">
              <a:off x="1430500" y="3143437"/>
              <a:ext cx="841660" cy="193673"/>
              <a:chOff x="2524" y="1060"/>
              <a:chExt cx="898" cy="236"/>
            </a:xfrm>
          </p:grpSpPr>
          <p:grpSp>
            <p:nvGrpSpPr>
              <p:cNvPr id="130280" name="Group 87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130207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08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09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10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0289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203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04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05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206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30290" name="组合 613"/>
          <p:cNvGrpSpPr>
            <a:grpSpLocks/>
          </p:cNvGrpSpPr>
          <p:nvPr/>
        </p:nvGrpSpPr>
        <p:grpSpPr bwMode="auto">
          <a:xfrm>
            <a:off x="3381375" y="1104900"/>
            <a:ext cx="2071688" cy="1357313"/>
            <a:chOff x="2146280" y="1719245"/>
            <a:chExt cx="1146175" cy="1361680"/>
          </a:xfrm>
        </p:grpSpPr>
        <p:sp>
          <p:nvSpPr>
            <p:cNvPr id="130169" name="Oval 70"/>
            <p:cNvSpPr>
              <a:spLocks noChangeArrowheads="1"/>
            </p:cNvSpPr>
            <p:nvPr/>
          </p:nvSpPr>
          <p:spPr bwMode="gray">
            <a:xfrm>
              <a:off x="2146280" y="1719245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170" name="Picture 7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181205" y="1749408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71" name="Oval 73"/>
            <p:cNvSpPr>
              <a:spLocks noChangeArrowheads="1"/>
            </p:cNvSpPr>
            <p:nvPr/>
          </p:nvSpPr>
          <p:spPr bwMode="gray">
            <a:xfrm>
              <a:off x="2181205" y="1749408"/>
              <a:ext cx="1079500" cy="1081458"/>
            </a:xfrm>
            <a:prstGeom prst="ellipse">
              <a:avLst/>
            </a:prstGeom>
            <a:solidFill>
              <a:srgbClr val="DEA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172" name="Picture 74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2191641" y="1794421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0303" name="Group 75"/>
            <p:cNvGrpSpPr>
              <a:grpSpLocks/>
            </p:cNvGrpSpPr>
            <p:nvPr/>
          </p:nvGrpSpPr>
          <p:grpSpPr bwMode="auto">
            <a:xfrm rot="-3733502" flipH="1" flipV="1">
              <a:off x="2502575" y="2494240"/>
              <a:ext cx="951904" cy="221466"/>
              <a:chOff x="2523" y="1060"/>
              <a:chExt cx="899" cy="236"/>
            </a:xfrm>
          </p:grpSpPr>
          <p:grpSp>
            <p:nvGrpSpPr>
              <p:cNvPr id="130304" name="Group 76"/>
              <p:cNvGrpSpPr>
                <a:grpSpLocks/>
              </p:cNvGrpSpPr>
              <p:nvPr/>
            </p:nvGrpSpPr>
            <p:grpSpPr bwMode="auto">
              <a:xfrm>
                <a:off x="2523" y="1060"/>
                <a:ext cx="742" cy="186"/>
                <a:chOff x="1565" y="2568"/>
                <a:chExt cx="1118" cy="279"/>
              </a:xfrm>
            </p:grpSpPr>
            <p:sp>
              <p:nvSpPr>
                <p:cNvPr id="130191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92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93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94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0305" name="Group 8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187" name="AutoShape 8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88" name="AutoShape 8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89" name="AutoShape 8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90" name="AutoShape 8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0306" name="Group 86"/>
            <p:cNvGrpSpPr>
              <a:grpSpLocks/>
            </p:cNvGrpSpPr>
            <p:nvPr/>
          </p:nvGrpSpPr>
          <p:grpSpPr bwMode="auto">
            <a:xfrm rot="-3733502" flipH="1" flipV="1">
              <a:off x="2618621" y="2508572"/>
              <a:ext cx="842596" cy="193673"/>
              <a:chOff x="2523" y="1060"/>
              <a:chExt cx="899" cy="236"/>
            </a:xfrm>
          </p:grpSpPr>
          <p:grpSp>
            <p:nvGrpSpPr>
              <p:cNvPr id="130315" name="Group 87"/>
              <p:cNvGrpSpPr>
                <a:grpSpLocks/>
              </p:cNvGrpSpPr>
              <p:nvPr/>
            </p:nvGrpSpPr>
            <p:grpSpPr bwMode="auto">
              <a:xfrm>
                <a:off x="2523" y="1060"/>
                <a:ext cx="742" cy="186"/>
                <a:chOff x="1565" y="2568"/>
                <a:chExt cx="1118" cy="279"/>
              </a:xfrm>
            </p:grpSpPr>
            <p:sp>
              <p:nvSpPr>
                <p:cNvPr id="130181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82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83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84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0316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17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7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7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8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30325" name="组合 526"/>
          <p:cNvGrpSpPr>
            <a:grpSpLocks/>
          </p:cNvGrpSpPr>
          <p:nvPr/>
        </p:nvGrpSpPr>
        <p:grpSpPr bwMode="auto">
          <a:xfrm>
            <a:off x="330200" y="3338513"/>
            <a:ext cx="2097088" cy="1285875"/>
            <a:chOff x="6932626" y="5072074"/>
            <a:chExt cx="1146175" cy="1361680"/>
          </a:xfrm>
        </p:grpSpPr>
        <p:sp>
          <p:nvSpPr>
            <p:cNvPr id="130143" name="Oval 70"/>
            <p:cNvSpPr>
              <a:spLocks noChangeArrowheads="1"/>
            </p:cNvSpPr>
            <p:nvPr/>
          </p:nvSpPr>
          <p:spPr bwMode="gray">
            <a:xfrm>
              <a:off x="6932626" y="5072074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144" name="Picture 7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967551" y="5102237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45" name="Oval 73"/>
            <p:cNvSpPr>
              <a:spLocks noChangeArrowheads="1"/>
            </p:cNvSpPr>
            <p:nvPr/>
          </p:nvSpPr>
          <p:spPr bwMode="gray">
            <a:xfrm>
              <a:off x="6967551" y="5102237"/>
              <a:ext cx="1079500" cy="1081458"/>
            </a:xfrm>
            <a:prstGeom prst="ellipse">
              <a:avLst/>
            </a:prstGeom>
            <a:solidFill>
              <a:srgbClr val="D2CD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146" name="Picture 74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6977987" y="5147250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0326" name="Group 75"/>
            <p:cNvGrpSpPr>
              <a:grpSpLocks/>
            </p:cNvGrpSpPr>
            <p:nvPr/>
          </p:nvGrpSpPr>
          <p:grpSpPr bwMode="auto">
            <a:xfrm rot="-3733502" flipH="1" flipV="1">
              <a:off x="7288356" y="5846133"/>
              <a:ext cx="954022" cy="221466"/>
              <a:chOff x="2521" y="1060"/>
              <a:chExt cx="901" cy="236"/>
            </a:xfrm>
          </p:grpSpPr>
          <p:grpSp>
            <p:nvGrpSpPr>
              <p:cNvPr id="130327" name="Group 76"/>
              <p:cNvGrpSpPr>
                <a:grpSpLocks/>
              </p:cNvGrpSpPr>
              <p:nvPr/>
            </p:nvGrpSpPr>
            <p:grpSpPr bwMode="auto">
              <a:xfrm>
                <a:off x="2521" y="1060"/>
                <a:ext cx="742" cy="186"/>
                <a:chOff x="1565" y="2568"/>
                <a:chExt cx="1118" cy="279"/>
              </a:xfrm>
            </p:grpSpPr>
            <p:sp>
              <p:nvSpPr>
                <p:cNvPr id="130165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66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67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68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0328" name="Group 8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161" name="AutoShape 8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62" name="AutoShape 8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63" name="AutoShape 8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64" name="AutoShape 8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0329" name="Group 86"/>
            <p:cNvGrpSpPr>
              <a:grpSpLocks/>
            </p:cNvGrpSpPr>
            <p:nvPr/>
          </p:nvGrpSpPr>
          <p:grpSpPr bwMode="auto">
            <a:xfrm rot="-3733502" flipH="1" flipV="1">
              <a:off x="7404462" y="5860574"/>
              <a:ext cx="844471" cy="193673"/>
              <a:chOff x="2521" y="1060"/>
              <a:chExt cx="901" cy="236"/>
            </a:xfrm>
          </p:grpSpPr>
          <p:grpSp>
            <p:nvGrpSpPr>
              <p:cNvPr id="130330" name="Group 87"/>
              <p:cNvGrpSpPr>
                <a:grpSpLocks/>
              </p:cNvGrpSpPr>
              <p:nvPr/>
            </p:nvGrpSpPr>
            <p:grpSpPr bwMode="auto">
              <a:xfrm>
                <a:off x="2521" y="1060"/>
                <a:ext cx="742" cy="186"/>
                <a:chOff x="1565" y="2568"/>
                <a:chExt cx="1118" cy="279"/>
              </a:xfrm>
            </p:grpSpPr>
            <p:sp>
              <p:nvSpPr>
                <p:cNvPr id="130155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56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57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58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0331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15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5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5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5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165" name="TextBox 35"/>
          <p:cNvSpPr txBox="1">
            <a:spLocks noChangeArrowheads="1"/>
          </p:cNvSpPr>
          <p:nvPr/>
        </p:nvSpPr>
        <p:spPr bwMode="auto">
          <a:xfrm>
            <a:off x="579438" y="2259013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Thomson Data analyzer</a:t>
            </a:r>
            <a:endParaRPr lang="zh-CN" altLang="en-US" sz="1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66" name="TextBox 36"/>
          <p:cNvSpPr txBox="1">
            <a:spLocks noChangeArrowheads="1"/>
          </p:cNvSpPr>
          <p:nvPr/>
        </p:nvSpPr>
        <p:spPr bwMode="auto">
          <a:xfrm>
            <a:off x="3611563" y="142875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Science citation index</a:t>
            </a:r>
            <a:endParaRPr lang="zh-CN" altLang="en-US" sz="1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0071" name="TextBox 37"/>
          <p:cNvSpPr txBox="1">
            <a:spLocks noChangeArrowheads="1"/>
          </p:cNvSpPr>
          <p:nvPr/>
        </p:nvSpPr>
        <p:spPr bwMode="auto">
          <a:xfrm>
            <a:off x="6000750" y="1785938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1400">
              <a:solidFill>
                <a:srgbClr val="003E2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68" name="TextBox 39"/>
          <p:cNvSpPr txBox="1">
            <a:spLocks noChangeArrowheads="1"/>
          </p:cNvSpPr>
          <p:nvPr/>
        </p:nvSpPr>
        <p:spPr bwMode="auto">
          <a:xfrm>
            <a:off x="822325" y="4789488"/>
            <a:ext cx="1643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Derwent Innovation Index</a:t>
            </a:r>
            <a:endParaRPr lang="zh-CN" altLang="en-US" sz="1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70" name="TextBox 41"/>
          <p:cNvSpPr txBox="1">
            <a:spLocks noChangeArrowheads="1"/>
          </p:cNvSpPr>
          <p:nvPr/>
        </p:nvSpPr>
        <p:spPr bwMode="auto">
          <a:xfrm>
            <a:off x="3952875" y="5545138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Incites </a:t>
            </a:r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ESI</a:t>
            </a:r>
            <a:endParaRPr lang="zh-CN" altLang="en-US" sz="1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71" name="TextBox 42"/>
          <p:cNvSpPr txBox="1">
            <a:spLocks noChangeArrowheads="1"/>
          </p:cNvSpPr>
          <p:nvPr/>
        </p:nvSpPr>
        <p:spPr bwMode="auto">
          <a:xfrm>
            <a:off x="827088" y="3660775"/>
            <a:ext cx="125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Thomson Innovation</a:t>
            </a:r>
            <a:endParaRPr lang="zh-CN" altLang="en-US" sz="1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0075" name="Line 7"/>
          <p:cNvSpPr>
            <a:spLocks noChangeShapeType="1"/>
          </p:cNvSpPr>
          <p:nvPr/>
        </p:nvSpPr>
        <p:spPr bwMode="gray">
          <a:xfrm>
            <a:off x="3446463" y="4357688"/>
            <a:ext cx="728662" cy="71437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332" name="组合 233"/>
          <p:cNvGrpSpPr>
            <a:grpSpLocks/>
          </p:cNvGrpSpPr>
          <p:nvPr/>
        </p:nvGrpSpPr>
        <p:grpSpPr bwMode="auto">
          <a:xfrm>
            <a:off x="3000375" y="3000375"/>
            <a:ext cx="2346325" cy="1897063"/>
            <a:chOff x="957911" y="2406062"/>
            <a:chExt cx="1107468" cy="1309248"/>
          </a:xfrm>
        </p:grpSpPr>
        <p:sp>
          <p:nvSpPr>
            <p:cNvPr id="130118" name="Oval 70"/>
            <p:cNvSpPr>
              <a:spLocks noChangeArrowheads="1"/>
            </p:cNvSpPr>
            <p:nvPr/>
          </p:nvSpPr>
          <p:spPr bwMode="gray">
            <a:xfrm>
              <a:off x="957911" y="2406062"/>
              <a:ext cx="1078753" cy="110174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119" name="Picture 72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992836" y="2433168"/>
              <a:ext cx="1072543" cy="1029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120" name="Oval 73"/>
            <p:cNvSpPr>
              <a:spLocks noChangeArrowheads="1"/>
            </p:cNvSpPr>
            <p:nvPr/>
          </p:nvSpPr>
          <p:spPr bwMode="gray">
            <a:xfrm>
              <a:off x="992836" y="2458432"/>
              <a:ext cx="1043828" cy="1047398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0333" name="Group 75"/>
            <p:cNvGrpSpPr>
              <a:grpSpLocks/>
            </p:cNvGrpSpPr>
            <p:nvPr/>
          </p:nvGrpSpPr>
          <p:grpSpPr bwMode="auto">
            <a:xfrm rot="-3733502" flipH="1" flipV="1">
              <a:off x="1314489" y="3129155"/>
              <a:ext cx="950845" cy="221466"/>
              <a:chOff x="2524" y="1060"/>
              <a:chExt cx="898" cy="236"/>
            </a:xfrm>
          </p:grpSpPr>
          <p:grpSp>
            <p:nvGrpSpPr>
              <p:cNvPr id="130334" name="Group 76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130139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40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41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42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0335" name="Group 8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135" name="AutoShape 8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36" name="AutoShape 8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37" name="AutoShape 8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38" name="AutoShape 8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4" name="Group 86"/>
            <p:cNvGrpSpPr>
              <a:grpSpLocks/>
            </p:cNvGrpSpPr>
            <p:nvPr/>
          </p:nvGrpSpPr>
          <p:grpSpPr bwMode="auto">
            <a:xfrm rot="-3733502" flipH="1" flipV="1">
              <a:off x="1430500" y="3143437"/>
              <a:ext cx="841660" cy="193673"/>
              <a:chOff x="2524" y="1060"/>
              <a:chExt cx="898" cy="236"/>
            </a:xfrm>
          </p:grpSpPr>
          <p:grpSp>
            <p:nvGrpSpPr>
              <p:cNvPr id="65" name="Group 87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130129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30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31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32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6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125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26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27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28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7" name="Group 59"/>
          <p:cNvGrpSpPr>
            <a:grpSpLocks/>
          </p:cNvGrpSpPr>
          <p:nvPr/>
        </p:nvGrpSpPr>
        <p:grpSpPr bwMode="auto">
          <a:xfrm>
            <a:off x="3071813" y="3071813"/>
            <a:ext cx="2143125" cy="1527175"/>
            <a:chOff x="1969" y="1939"/>
            <a:chExt cx="709" cy="673"/>
          </a:xfrm>
        </p:grpSpPr>
        <p:sp>
          <p:nvSpPr>
            <p:cNvPr id="130116" name="Oval 61"/>
            <p:cNvSpPr>
              <a:spLocks noChangeArrowheads="1"/>
            </p:cNvSpPr>
            <p:nvPr/>
          </p:nvSpPr>
          <p:spPr bwMode="auto">
            <a:xfrm>
              <a:off x="1969" y="1939"/>
              <a:ext cx="709" cy="673"/>
            </a:xfrm>
            <a:prstGeom prst="ellipse">
              <a:avLst/>
            </a:prstGeom>
            <a:gradFill rotWithShape="1">
              <a:gsLst>
                <a:gs pos="0">
                  <a:srgbClr val="6BA1C5"/>
                </a:gs>
                <a:gs pos="100000">
                  <a:srgbClr val="314A5A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altLang="ko-KR" sz="1400">
                <a:solidFill>
                  <a:srgbClr val="FFFFFF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sp>
          <p:nvSpPr>
            <p:cNvPr id="130117" name="Oval 62"/>
            <p:cNvSpPr>
              <a:spLocks noChangeArrowheads="1"/>
            </p:cNvSpPr>
            <p:nvPr/>
          </p:nvSpPr>
          <p:spPr bwMode="auto">
            <a:xfrm>
              <a:off x="2115" y="1953"/>
              <a:ext cx="163" cy="17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78" name="TextBox 43"/>
          <p:cNvSpPr txBox="1">
            <a:spLocks noChangeArrowheads="1"/>
          </p:cNvSpPr>
          <p:nvPr/>
        </p:nvSpPr>
        <p:spPr bwMode="auto">
          <a:xfrm>
            <a:off x="2651125" y="4143375"/>
            <a:ext cx="795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0079" name="TextBox 35"/>
          <p:cNvSpPr txBox="1">
            <a:spLocks noChangeArrowheads="1"/>
          </p:cNvSpPr>
          <p:nvPr/>
        </p:nvSpPr>
        <p:spPr bwMode="auto">
          <a:xfrm>
            <a:off x="3214688" y="3643313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Thomson Reuters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信息解决方案专家</a:t>
            </a:r>
          </a:p>
        </p:txBody>
      </p:sp>
      <p:sp>
        <p:nvSpPr>
          <p:cNvPr id="257" name="Line 8"/>
          <p:cNvSpPr>
            <a:spLocks noChangeShapeType="1"/>
          </p:cNvSpPr>
          <p:nvPr/>
        </p:nvSpPr>
        <p:spPr bwMode="gray">
          <a:xfrm flipV="1">
            <a:off x="5000625" y="3276600"/>
            <a:ext cx="1323975" cy="152400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TextBox 36"/>
          <p:cNvSpPr txBox="1">
            <a:spLocks noChangeArrowheads="1"/>
          </p:cNvSpPr>
          <p:nvPr/>
        </p:nvSpPr>
        <p:spPr bwMode="auto">
          <a:xfrm>
            <a:off x="6234113" y="3095625"/>
            <a:ext cx="2071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Book citation Index</a:t>
            </a:r>
            <a:endParaRPr lang="zh-CN" altLang="en-US" sz="1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1" name="TextBox 36"/>
          <p:cNvSpPr txBox="1">
            <a:spLocks noChangeArrowheads="1"/>
          </p:cNvSpPr>
          <p:nvPr/>
        </p:nvSpPr>
        <p:spPr bwMode="auto">
          <a:xfrm>
            <a:off x="5929313" y="1857375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Conference citation Index</a:t>
            </a:r>
            <a:endParaRPr lang="zh-CN" altLang="en-US" sz="1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3" name="矩形 262"/>
          <p:cNvSpPr>
            <a:spLocks noChangeArrowheads="1"/>
          </p:cNvSpPr>
          <p:nvPr/>
        </p:nvSpPr>
        <p:spPr bwMode="auto">
          <a:xfrm>
            <a:off x="142875" y="1693863"/>
            <a:ext cx="2571750" cy="4368800"/>
          </a:xfrm>
          <a:prstGeom prst="rect">
            <a:avLst/>
          </a:prstGeom>
          <a:noFill/>
          <a:ln w="28575" algn="ctr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lIns="0" tIns="0" rIns="182880" bIns="0"/>
          <a:lstStyle/>
          <a:p>
            <a:pPr>
              <a:spcBef>
                <a:spcPct val="50000"/>
              </a:spcBef>
            </a:pPr>
            <a:endParaRPr lang="zh-CN" altLang="en-US" sz="2400"/>
          </a:p>
        </p:txBody>
      </p:sp>
      <p:grpSp>
        <p:nvGrpSpPr>
          <p:cNvPr id="68" name="组合 580"/>
          <p:cNvGrpSpPr>
            <a:grpSpLocks/>
          </p:cNvGrpSpPr>
          <p:nvPr/>
        </p:nvGrpSpPr>
        <p:grpSpPr bwMode="auto">
          <a:xfrm>
            <a:off x="6324600" y="4438650"/>
            <a:ext cx="2000250" cy="1428750"/>
            <a:chOff x="6932626" y="5072074"/>
            <a:chExt cx="1146175" cy="1361680"/>
          </a:xfrm>
        </p:grpSpPr>
        <p:sp>
          <p:nvSpPr>
            <p:cNvPr id="130090" name="Oval 70"/>
            <p:cNvSpPr>
              <a:spLocks noChangeArrowheads="1"/>
            </p:cNvSpPr>
            <p:nvPr/>
          </p:nvSpPr>
          <p:spPr bwMode="gray">
            <a:xfrm>
              <a:off x="6932626" y="5072074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091" name="Picture 7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967551" y="5102237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092" name="Oval 73"/>
            <p:cNvSpPr>
              <a:spLocks noChangeArrowheads="1"/>
            </p:cNvSpPr>
            <p:nvPr/>
          </p:nvSpPr>
          <p:spPr bwMode="gray">
            <a:xfrm>
              <a:off x="6967551" y="5102237"/>
              <a:ext cx="1079500" cy="1081458"/>
            </a:xfrm>
            <a:prstGeom prst="ellipse">
              <a:avLst/>
            </a:prstGeom>
            <a:solidFill>
              <a:srgbClr val="D2CD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0093" name="Picture 74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6977987" y="5147250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9" name="Group 75"/>
            <p:cNvGrpSpPr>
              <a:grpSpLocks/>
            </p:cNvGrpSpPr>
            <p:nvPr/>
          </p:nvGrpSpPr>
          <p:grpSpPr bwMode="auto">
            <a:xfrm rot="-3733502" flipH="1" flipV="1">
              <a:off x="7288074" y="5845665"/>
              <a:ext cx="955081" cy="221466"/>
              <a:chOff x="2520" y="1060"/>
              <a:chExt cx="902" cy="236"/>
            </a:xfrm>
          </p:grpSpPr>
          <p:grpSp>
            <p:nvGrpSpPr>
              <p:cNvPr id="71" name="Group 76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130112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13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14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15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2" name="Group 8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108" name="AutoShape 8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09" name="AutoShape 8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10" name="AutoShape 8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11" name="AutoShape 8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3" name="Group 86"/>
            <p:cNvGrpSpPr>
              <a:grpSpLocks/>
            </p:cNvGrpSpPr>
            <p:nvPr/>
          </p:nvGrpSpPr>
          <p:grpSpPr bwMode="auto">
            <a:xfrm rot="-3733502" flipH="1" flipV="1">
              <a:off x="7404212" y="5860159"/>
              <a:ext cx="845408" cy="193673"/>
              <a:chOff x="2520" y="1060"/>
              <a:chExt cx="902" cy="236"/>
            </a:xfrm>
          </p:grpSpPr>
          <p:grpSp>
            <p:nvGrpSpPr>
              <p:cNvPr id="74" name="Group 87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13010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0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0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0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098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099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00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101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2" name="TextBox 36"/>
          <p:cNvSpPr txBox="1">
            <a:spLocks noChangeArrowheads="1"/>
          </p:cNvSpPr>
          <p:nvPr/>
        </p:nvSpPr>
        <p:spPr bwMode="auto">
          <a:xfrm>
            <a:off x="6324600" y="4867275"/>
            <a:ext cx="207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Data citation Index</a:t>
            </a:r>
            <a:endParaRPr lang="zh-CN" altLang="en-US" sz="1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3" name="Line 8"/>
          <p:cNvSpPr>
            <a:spLocks noChangeShapeType="1"/>
          </p:cNvSpPr>
          <p:nvPr/>
        </p:nvSpPr>
        <p:spPr bwMode="gray">
          <a:xfrm>
            <a:off x="4953000" y="4343400"/>
            <a:ext cx="1371600" cy="609600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TextBox 6"/>
          <p:cNvSpPr txBox="1">
            <a:spLocks noChangeArrowheads="1"/>
          </p:cNvSpPr>
          <p:nvPr/>
        </p:nvSpPr>
        <p:spPr bwMode="auto">
          <a:xfrm>
            <a:off x="6443663" y="1916113"/>
            <a:ext cx="865187" cy="37861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基础研究</a:t>
            </a:r>
            <a:endParaRPr lang="en-US" sz="6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8" name="TextBox 6"/>
          <p:cNvSpPr txBox="1">
            <a:spLocks noChangeArrowheads="1"/>
          </p:cNvSpPr>
          <p:nvPr/>
        </p:nvSpPr>
        <p:spPr bwMode="auto">
          <a:xfrm>
            <a:off x="827088" y="1916113"/>
            <a:ext cx="865187" cy="37861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应用研究</a:t>
            </a:r>
            <a:endParaRPr lang="en-US" sz="600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5" name="Moon 274"/>
          <p:cNvSpPr/>
          <p:nvPr/>
        </p:nvSpPr>
        <p:spPr>
          <a:xfrm flipH="1">
            <a:off x="2123728" y="836712"/>
            <a:ext cx="6624736" cy="5832648"/>
          </a:xfrm>
          <a:prstGeom prst="mo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6" grpId="0"/>
      <p:bldP spid="6168" grpId="0"/>
      <p:bldP spid="6171" grpId="0"/>
      <p:bldP spid="257" grpId="0" animBg="1"/>
      <p:bldP spid="259" grpId="0"/>
      <p:bldP spid="261" grpId="0"/>
      <p:bldP spid="263" grpId="0" animBg="1"/>
      <p:bldP spid="302" grpId="0"/>
      <p:bldP spid="303" grpId="0" animBg="1"/>
      <p:bldP spid="277" grpId="0" animBg="1"/>
      <p:bldP spid="278" grpId="0" animBg="1"/>
      <p:bldP spid="27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937"/>
          <a:stretch>
            <a:fillRect/>
          </a:stretch>
        </p:blipFill>
        <p:spPr bwMode="auto">
          <a:xfrm>
            <a:off x="142844" y="1500174"/>
            <a:ext cx="878687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15F737-66A4-4EA9-A880-BA50D985BE47}" type="slidenum">
              <a:rPr lang="zh-CN" altLang="en-US" smtClean="0"/>
              <a:pPr>
                <a:defRPr/>
              </a:pPr>
              <a:t>63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57224" y="357166"/>
            <a:ext cx="742955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Thomson Innovation-</a:t>
            </a:r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综合的专利分析工具</a:t>
            </a:r>
            <a:endParaRPr lang="en-US" altLang="zh-CN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        Thomson Data Analyzer</a:t>
            </a:r>
            <a:endParaRPr lang="en-US" sz="3200" dirty="0"/>
          </a:p>
        </p:txBody>
      </p:sp>
      <p:sp>
        <p:nvSpPr>
          <p:cNvPr id="47" name="Up Arrow 46"/>
          <p:cNvSpPr/>
          <p:nvPr/>
        </p:nvSpPr>
        <p:spPr bwMode="auto">
          <a:xfrm>
            <a:off x="4724400" y="5342590"/>
            <a:ext cx="360040" cy="548640"/>
          </a:xfrm>
          <a:prstGeom prst="up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en-US" sz="2400" smtClean="0">
              <a:solidFill>
                <a:srgbClr val="4B4B4B"/>
              </a:solidFill>
              <a:latin typeface="Arial" charset="0"/>
            </a:endParaRPr>
          </a:p>
        </p:txBody>
      </p:sp>
      <p:grpSp>
        <p:nvGrpSpPr>
          <p:cNvPr id="3" name="Group 88"/>
          <p:cNvGrpSpPr/>
          <p:nvPr/>
        </p:nvGrpSpPr>
        <p:grpSpPr>
          <a:xfrm>
            <a:off x="4029755" y="4885390"/>
            <a:ext cx="1837645" cy="406756"/>
            <a:chOff x="4139952" y="3581300"/>
            <a:chExt cx="1837645" cy="406756"/>
          </a:xfrm>
        </p:grpSpPr>
        <p:sp>
          <p:nvSpPr>
            <p:cNvPr id="15" name="Flowchart: Document 14"/>
            <p:cNvSpPr/>
            <p:nvPr/>
          </p:nvSpPr>
          <p:spPr bwMode="auto">
            <a:xfrm>
              <a:off x="4139952" y="3581300"/>
              <a:ext cx="1837645" cy="406756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0" bIns="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sz="2400" smtClean="0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49" name="TextBox 18"/>
            <p:cNvSpPr txBox="1">
              <a:spLocks noChangeArrowheads="1"/>
            </p:cNvSpPr>
            <p:nvPr/>
          </p:nvSpPr>
          <p:spPr bwMode="auto">
            <a:xfrm>
              <a:off x="4208625" y="3620663"/>
              <a:ext cx="1728192" cy="29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lvl="1" algn="ctr">
                <a:lnSpc>
                  <a:spcPct val="130000"/>
                </a:lnSpc>
                <a:spcAft>
                  <a:spcPts val="600"/>
                </a:spcAft>
                <a:buClr>
                  <a:srgbClr val="FF8000"/>
                </a:buClr>
                <a:defRPr/>
              </a:pPr>
              <a:r>
                <a:rPr lang="en-US" altLang="zh-CN" sz="1100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TDA </a:t>
              </a:r>
              <a:r>
                <a:rPr lang="zh-CN" altLang="en-US" sz="1100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过滤器</a:t>
              </a:r>
              <a:endParaRPr lang="en-US" altLang="zh-CN" sz="11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宋体"/>
              </a:endParaRPr>
            </a:p>
          </p:txBody>
        </p:sp>
      </p:grpSp>
      <p:sp>
        <p:nvSpPr>
          <p:cNvPr id="50" name="TextBox 18"/>
          <p:cNvSpPr txBox="1">
            <a:spLocks noChangeArrowheads="1"/>
          </p:cNvSpPr>
          <p:nvPr/>
        </p:nvSpPr>
        <p:spPr bwMode="auto">
          <a:xfrm>
            <a:off x="3810000" y="5494990"/>
            <a:ext cx="959087" cy="3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1" algn="ctr">
              <a:lnSpc>
                <a:spcPct val="130000"/>
              </a:lnSpc>
              <a:spcAft>
                <a:spcPts val="600"/>
              </a:spcAft>
              <a:buClr>
                <a:srgbClr val="FF8000"/>
              </a:buClr>
              <a:defRPr/>
            </a:pPr>
            <a:r>
              <a:rPr lang="zh-CN" altLang="en-US" sz="1100" dirty="0" smtClean="0">
                <a:solidFill>
                  <a:srgbClr val="FF8000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数据导出</a:t>
            </a:r>
            <a:endParaRPr lang="en-US" altLang="zh-CN" sz="1100" dirty="0" smtClean="0">
              <a:solidFill>
                <a:srgbClr val="FF8000"/>
              </a:solidFill>
              <a:latin typeface="微软雅黑" pitchFamily="34" charset="-122"/>
              <a:ea typeface="微软雅黑" pitchFamily="34" charset="-122"/>
              <a:cs typeface="宋体"/>
            </a:endParaRPr>
          </a:p>
        </p:txBody>
      </p:sp>
      <p:sp>
        <p:nvSpPr>
          <p:cNvPr id="55" name="TextBox 18"/>
          <p:cNvSpPr txBox="1">
            <a:spLocks noChangeArrowheads="1"/>
          </p:cNvSpPr>
          <p:nvPr/>
        </p:nvSpPr>
        <p:spPr bwMode="auto">
          <a:xfrm>
            <a:off x="4876800" y="4572000"/>
            <a:ext cx="959087" cy="2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1" algn="ctr">
              <a:lnSpc>
                <a:spcPct val="130000"/>
              </a:lnSpc>
              <a:spcAft>
                <a:spcPts val="600"/>
              </a:spcAft>
              <a:buClr>
                <a:srgbClr val="FF8000"/>
              </a:buClr>
              <a:defRPr/>
            </a:pPr>
            <a:r>
              <a:rPr lang="zh-CN" altLang="en-US" sz="11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数据导</a:t>
            </a:r>
            <a:r>
              <a:rPr lang="zh-CN" altLang="en-US" sz="11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入</a:t>
            </a:r>
            <a:endParaRPr lang="en-US" altLang="zh-CN" sz="11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宋体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575" y="836712"/>
            <a:ext cx="575202" cy="477710"/>
          </a:xfrm>
          <a:prstGeom prst="rect">
            <a:avLst/>
          </a:prstGeom>
        </p:spPr>
      </p:pic>
      <p:grpSp>
        <p:nvGrpSpPr>
          <p:cNvPr id="4" name="Group 89"/>
          <p:cNvGrpSpPr/>
          <p:nvPr/>
        </p:nvGrpSpPr>
        <p:grpSpPr>
          <a:xfrm>
            <a:off x="4495800" y="2286000"/>
            <a:ext cx="3683496" cy="1671421"/>
            <a:chOff x="3707904" y="1613563"/>
            <a:chExt cx="3683496" cy="1671421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3707904" y="1613563"/>
              <a:ext cx="3683496" cy="1671421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0">
                  <a:srgbClr val="92D050"/>
                </a:gs>
                <a:gs pos="0">
                  <a:srgbClr val="92D050"/>
                </a:gs>
                <a:gs pos="100000">
                  <a:srgbClr val="00B050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92D050">
                  <a:alpha val="40000"/>
                </a:srgb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0" tIns="0" rIns="182880" bIns="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sz="2400" smtClean="0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3760303" y="2833907"/>
              <a:ext cx="3631097" cy="37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lvl="1" algn="ctr">
                <a:lnSpc>
                  <a:spcPct val="130000"/>
                </a:lnSpc>
                <a:spcAft>
                  <a:spcPts val="600"/>
                </a:spcAft>
                <a:buClr>
                  <a:srgbClr val="FF8000"/>
                </a:buClr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THOMSON DATA </a:t>
              </a:r>
              <a:r>
                <a:rPr lang="en-US" altLang="zh-CN" sz="14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ANALYZER </a:t>
              </a:r>
              <a:r>
                <a:rPr lang="en-US" sz="1400" baseline="300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®</a:t>
              </a:r>
              <a:endPara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/>
              </a:endParaRP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6934200" y="2514600"/>
            <a:ext cx="1072372" cy="1010565"/>
            <a:chOff x="7100028" y="1700808"/>
            <a:chExt cx="1072372" cy="10105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0270" y="1700808"/>
              <a:ext cx="951889" cy="624783"/>
            </a:xfrm>
            <a:prstGeom prst="rect">
              <a:avLst/>
            </a:prstGeom>
          </p:spPr>
        </p:pic>
        <p:sp>
          <p:nvSpPr>
            <p:cNvPr id="43" name="TextBox 18"/>
            <p:cNvSpPr txBox="1">
              <a:spLocks noChangeArrowheads="1"/>
            </p:cNvSpPr>
            <p:nvPr/>
          </p:nvSpPr>
          <p:spPr bwMode="auto">
            <a:xfrm>
              <a:off x="7100028" y="2420396"/>
              <a:ext cx="1072372" cy="29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lvl="1" algn="ctr">
                <a:lnSpc>
                  <a:spcPct val="130000"/>
                </a:lnSpc>
                <a:spcAft>
                  <a:spcPts val="600"/>
                </a:spcAft>
                <a:buClr>
                  <a:srgbClr val="FF8000"/>
                </a:buClr>
                <a:defRPr/>
              </a:pPr>
              <a:r>
                <a:rPr lang="zh-CN" altLang="en-US" sz="1100" dirty="0">
                  <a:solidFill>
                    <a:srgbClr val="FFFFFF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  <a:cs typeface="宋体"/>
                </a:rPr>
                <a:t>数</a:t>
              </a:r>
              <a:r>
                <a:rPr lang="zh-CN" altLang="en-US" sz="1100" dirty="0" smtClean="0">
                  <a:solidFill>
                    <a:srgbClr val="FFFFFF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  <a:cs typeface="宋体"/>
                </a:rPr>
                <a:t>据清理</a:t>
              </a:r>
              <a:endParaRPr lang="en-US" altLang="zh-CN" sz="1100" dirty="0" smtClean="0">
                <a:solidFill>
                  <a:srgbClr val="FFFFFF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宋体"/>
              </a:endParaRP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5732581" y="2520700"/>
            <a:ext cx="1072372" cy="1005701"/>
            <a:chOff x="4888809" y="1705673"/>
            <a:chExt cx="1072372" cy="10057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7016" y="1705673"/>
              <a:ext cx="940316" cy="629012"/>
            </a:xfrm>
            <a:prstGeom prst="rect">
              <a:avLst/>
            </a:prstGeom>
          </p:spPr>
        </p:pic>
        <p:sp>
          <p:nvSpPr>
            <p:cNvPr id="45" name="TextBox 18"/>
            <p:cNvSpPr txBox="1">
              <a:spLocks noChangeArrowheads="1"/>
            </p:cNvSpPr>
            <p:nvPr/>
          </p:nvSpPr>
          <p:spPr bwMode="auto">
            <a:xfrm>
              <a:off x="4888809" y="2420397"/>
              <a:ext cx="1072372" cy="29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lvl="1" algn="ctr">
                <a:lnSpc>
                  <a:spcPct val="130000"/>
                </a:lnSpc>
                <a:spcAft>
                  <a:spcPts val="600"/>
                </a:spcAft>
                <a:buClr>
                  <a:srgbClr val="FF8000"/>
                </a:buClr>
                <a:defRPr/>
              </a:pPr>
              <a:r>
                <a:rPr lang="zh-CN" altLang="en-US" sz="1100" dirty="0">
                  <a:solidFill>
                    <a:srgbClr val="FFFFFF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  <a:cs typeface="宋体"/>
                </a:rPr>
                <a:t>数</a:t>
              </a:r>
              <a:r>
                <a:rPr lang="zh-CN" altLang="en-US" sz="1100" dirty="0" smtClean="0">
                  <a:solidFill>
                    <a:srgbClr val="FFFFFF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  <a:cs typeface="宋体"/>
                </a:rPr>
                <a:t>据分析</a:t>
              </a:r>
              <a:endParaRPr lang="en-US" altLang="zh-CN" sz="1100" dirty="0" smtClean="0">
                <a:solidFill>
                  <a:srgbClr val="FFFFFF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宋体"/>
              </a:endParaRPr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4618130" y="2512892"/>
            <a:ext cx="1072372" cy="1015505"/>
            <a:chOff x="3774358" y="1697865"/>
            <a:chExt cx="1072372" cy="10155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4600" y="1697865"/>
              <a:ext cx="951888" cy="627726"/>
            </a:xfrm>
            <a:prstGeom prst="rect">
              <a:avLst/>
            </a:prstGeom>
          </p:spPr>
        </p:pic>
        <p:sp>
          <p:nvSpPr>
            <p:cNvPr id="48" name="TextBox 18"/>
            <p:cNvSpPr txBox="1">
              <a:spLocks noChangeArrowheads="1"/>
            </p:cNvSpPr>
            <p:nvPr/>
          </p:nvSpPr>
          <p:spPr bwMode="auto">
            <a:xfrm>
              <a:off x="3774358" y="2422393"/>
              <a:ext cx="1072372" cy="29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lvl="1" algn="ctr">
                <a:lnSpc>
                  <a:spcPct val="130000"/>
                </a:lnSpc>
                <a:spcAft>
                  <a:spcPts val="600"/>
                </a:spcAft>
                <a:buClr>
                  <a:srgbClr val="FF8000"/>
                </a:buClr>
                <a:defRPr/>
              </a:pPr>
              <a:r>
                <a:rPr lang="zh-CN" altLang="en-US" sz="1100" dirty="0" smtClean="0">
                  <a:solidFill>
                    <a:srgbClr val="FFFFFF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  <a:cs typeface="宋体"/>
                </a:rPr>
                <a:t>报告生成</a:t>
              </a:r>
              <a:endParaRPr lang="en-US" altLang="zh-CN" sz="1100" dirty="0" smtClean="0">
                <a:solidFill>
                  <a:srgbClr val="FFFFFF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宋体"/>
              </a:endParaRPr>
            </a:p>
          </p:txBody>
        </p:sp>
      </p:grpSp>
      <p:grpSp>
        <p:nvGrpSpPr>
          <p:cNvPr id="8" name="Group 86"/>
          <p:cNvGrpSpPr/>
          <p:nvPr/>
        </p:nvGrpSpPr>
        <p:grpSpPr>
          <a:xfrm>
            <a:off x="1066800" y="3200400"/>
            <a:ext cx="1098950" cy="1054966"/>
            <a:chOff x="1051125" y="2867062"/>
            <a:chExt cx="1098950" cy="1054966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6223" y="2867062"/>
              <a:ext cx="787368" cy="6059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5332" y="3307176"/>
              <a:ext cx="484743" cy="46569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1125" y="3459958"/>
              <a:ext cx="462070" cy="462070"/>
            </a:xfrm>
            <a:prstGeom prst="rect">
              <a:avLst/>
            </a:prstGeom>
          </p:spPr>
        </p:pic>
      </p:grpSp>
      <p:grpSp>
        <p:nvGrpSpPr>
          <p:cNvPr id="9" name="Group 90"/>
          <p:cNvGrpSpPr/>
          <p:nvPr/>
        </p:nvGrpSpPr>
        <p:grpSpPr>
          <a:xfrm>
            <a:off x="2055727" y="2370466"/>
            <a:ext cx="1545630" cy="744382"/>
            <a:chOff x="2131927" y="1608466"/>
            <a:chExt cx="1545630" cy="744382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5753" y="1608466"/>
              <a:ext cx="556598" cy="438730"/>
            </a:xfrm>
            <a:prstGeom prst="rect">
              <a:avLst/>
            </a:prstGeom>
          </p:spPr>
        </p:pic>
        <p:sp>
          <p:nvSpPr>
            <p:cNvPr id="70" name="TextBox 18"/>
            <p:cNvSpPr txBox="1">
              <a:spLocks noChangeArrowheads="1"/>
            </p:cNvSpPr>
            <p:nvPr/>
          </p:nvSpPr>
          <p:spPr bwMode="auto">
            <a:xfrm>
              <a:off x="2131927" y="2061871"/>
              <a:ext cx="1545630" cy="29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lvl="1" algn="ctr">
                <a:lnSpc>
                  <a:spcPct val="130000"/>
                </a:lnSpc>
                <a:spcAft>
                  <a:spcPts val="600"/>
                </a:spcAft>
                <a:buClr>
                  <a:srgbClr val="FF8000"/>
                </a:buClr>
                <a:defRPr/>
              </a:pPr>
              <a:r>
                <a:rPr lang="zh-CN" altLang="en-US" sz="1100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智</a:t>
              </a:r>
              <a:r>
                <a:rPr lang="zh-CN" altLang="en-US" sz="1100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能分析报告</a:t>
              </a:r>
              <a:endParaRPr lang="en-US" altLang="zh-CN" sz="11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宋体"/>
              </a:endParaRPr>
            </a:p>
          </p:txBody>
        </p:sp>
      </p:grpSp>
      <p:grpSp>
        <p:nvGrpSpPr>
          <p:cNvPr id="10" name="Group 91"/>
          <p:cNvGrpSpPr/>
          <p:nvPr/>
        </p:nvGrpSpPr>
        <p:grpSpPr>
          <a:xfrm>
            <a:off x="2047528" y="3118267"/>
            <a:ext cx="1545630" cy="856709"/>
            <a:chOff x="2123728" y="2356267"/>
            <a:chExt cx="1545630" cy="85670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21245" y="2356267"/>
              <a:ext cx="542359" cy="574701"/>
            </a:xfrm>
            <a:prstGeom prst="rect">
              <a:avLst/>
            </a:prstGeom>
          </p:spPr>
        </p:pic>
        <p:sp>
          <p:nvSpPr>
            <p:cNvPr id="71" name="TextBox 18"/>
            <p:cNvSpPr txBox="1">
              <a:spLocks noChangeArrowheads="1"/>
            </p:cNvSpPr>
            <p:nvPr/>
          </p:nvSpPr>
          <p:spPr bwMode="auto">
            <a:xfrm>
              <a:off x="2123728" y="2921999"/>
              <a:ext cx="1545630" cy="29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lvl="1" algn="ctr">
                <a:lnSpc>
                  <a:spcPct val="130000"/>
                </a:lnSpc>
                <a:spcAft>
                  <a:spcPts val="600"/>
                </a:spcAft>
                <a:buClr>
                  <a:srgbClr val="FF8000"/>
                </a:buClr>
                <a:defRPr/>
              </a:pPr>
              <a:r>
                <a:rPr lang="zh-CN" altLang="en-US" sz="1100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合作分析展现</a:t>
              </a:r>
              <a:endParaRPr lang="en-US" altLang="zh-CN" sz="11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宋体"/>
              </a:endParaRPr>
            </a:p>
          </p:txBody>
        </p:sp>
      </p:grpSp>
      <p:grpSp>
        <p:nvGrpSpPr>
          <p:cNvPr id="11" name="Group 92"/>
          <p:cNvGrpSpPr/>
          <p:nvPr/>
        </p:nvGrpSpPr>
        <p:grpSpPr>
          <a:xfrm>
            <a:off x="762000" y="2362200"/>
            <a:ext cx="1545630" cy="793576"/>
            <a:chOff x="2123728" y="3266862"/>
            <a:chExt cx="1545630" cy="79357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77827" y="3266862"/>
              <a:ext cx="622412" cy="524963"/>
            </a:xfrm>
            <a:prstGeom prst="rect">
              <a:avLst/>
            </a:prstGeom>
          </p:spPr>
        </p:pic>
        <p:sp>
          <p:nvSpPr>
            <p:cNvPr id="73" name="TextBox 18"/>
            <p:cNvSpPr txBox="1">
              <a:spLocks noChangeArrowheads="1"/>
            </p:cNvSpPr>
            <p:nvPr/>
          </p:nvSpPr>
          <p:spPr bwMode="auto">
            <a:xfrm>
              <a:off x="2123728" y="3748045"/>
              <a:ext cx="1545630" cy="31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lvl="1" algn="ctr">
                <a:lnSpc>
                  <a:spcPct val="130000"/>
                </a:lnSpc>
                <a:spcAft>
                  <a:spcPts val="600"/>
                </a:spcAft>
                <a:buClr>
                  <a:srgbClr val="FF8000"/>
                </a:buClr>
                <a:defRPr/>
              </a:pPr>
              <a:r>
                <a:rPr lang="zh-CN" altLang="en-US" sz="1100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领</a:t>
              </a:r>
              <a:r>
                <a:rPr lang="zh-CN" altLang="en-US" sz="1100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cs typeface="宋体"/>
                </a:rPr>
                <a:t>域研究概览</a:t>
              </a:r>
              <a:endParaRPr lang="en-US" altLang="zh-CN" sz="11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宋体"/>
              </a:endParaRPr>
            </a:p>
          </p:txBody>
        </p:sp>
      </p:grpSp>
      <p:sp>
        <p:nvSpPr>
          <p:cNvPr id="79" name="Left Arrow 78"/>
          <p:cNvSpPr/>
          <p:nvPr/>
        </p:nvSpPr>
        <p:spPr bwMode="auto">
          <a:xfrm>
            <a:off x="3199656" y="3275642"/>
            <a:ext cx="288938" cy="259949"/>
          </a:xfrm>
          <a:prstGeom prst="lef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2400" smtClean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33068" y="6103767"/>
            <a:ext cx="1944216" cy="717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2400" smtClean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32" name="TextBox 18"/>
          <p:cNvSpPr txBox="1">
            <a:spLocks noChangeArrowheads="1"/>
          </p:cNvSpPr>
          <p:nvPr/>
        </p:nvSpPr>
        <p:spPr bwMode="auto">
          <a:xfrm>
            <a:off x="3733800" y="5952190"/>
            <a:ext cx="2324184" cy="34426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1" algn="ctr">
              <a:lnSpc>
                <a:spcPct val="130000"/>
              </a:lnSpc>
              <a:spcAft>
                <a:spcPts val="600"/>
              </a:spcAft>
              <a:buClr>
                <a:srgbClr val="FF8000"/>
              </a:buClr>
              <a:defRPr/>
            </a:pPr>
            <a:r>
              <a:rPr lang="zh-CN" altLang="en-US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数据库资源</a:t>
            </a:r>
            <a:endParaRPr lang="en-US" altLang="zh-CN" sz="1400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宋体"/>
            </a:endParaRPr>
          </a:p>
        </p:txBody>
      </p:sp>
      <p:sp>
        <p:nvSpPr>
          <p:cNvPr id="84" name="Left Arrow 83"/>
          <p:cNvSpPr/>
          <p:nvPr/>
        </p:nvSpPr>
        <p:spPr bwMode="auto">
          <a:xfrm>
            <a:off x="6640254" y="2737332"/>
            <a:ext cx="288938" cy="259949"/>
          </a:xfrm>
          <a:prstGeom prst="lef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en-US" sz="2400" smtClean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85" name="Left Arrow 84"/>
          <p:cNvSpPr/>
          <p:nvPr/>
        </p:nvSpPr>
        <p:spPr bwMode="auto">
          <a:xfrm>
            <a:off x="5558882" y="2726429"/>
            <a:ext cx="288938" cy="259949"/>
          </a:xfrm>
          <a:prstGeom prst="lef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en-US" sz="2400" smtClean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54" name="Up Arrow 53"/>
          <p:cNvSpPr/>
          <p:nvPr/>
        </p:nvSpPr>
        <p:spPr bwMode="auto">
          <a:xfrm>
            <a:off x="4724400" y="4343400"/>
            <a:ext cx="360040" cy="457200"/>
          </a:xfrm>
          <a:prstGeom prst="up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en-US" sz="2400" smtClean="0">
              <a:solidFill>
                <a:srgbClr val="4B4B4B"/>
              </a:solidFill>
              <a:latin typeface="Arial" charset="0"/>
            </a:endParaRPr>
          </a:p>
        </p:txBody>
      </p:sp>
      <p:grpSp>
        <p:nvGrpSpPr>
          <p:cNvPr id="12" name="Group 13"/>
          <p:cNvGrpSpPr/>
          <p:nvPr/>
        </p:nvGrpSpPr>
        <p:grpSpPr>
          <a:xfrm>
            <a:off x="6394298" y="4578432"/>
            <a:ext cx="2673502" cy="1517568"/>
            <a:chOff x="6315400" y="2809181"/>
            <a:chExt cx="2673502" cy="1517568"/>
          </a:xfrm>
        </p:grpSpPr>
        <p:grpSp>
          <p:nvGrpSpPr>
            <p:cNvPr id="14" name="Group 95"/>
            <p:cNvGrpSpPr/>
            <p:nvPr/>
          </p:nvGrpSpPr>
          <p:grpSpPr>
            <a:xfrm>
              <a:off x="6315400" y="2809181"/>
              <a:ext cx="2673502" cy="1517568"/>
              <a:chOff x="6315400" y="2809181"/>
              <a:chExt cx="2673502" cy="1517568"/>
            </a:xfrm>
          </p:grpSpPr>
          <p:grpSp>
            <p:nvGrpSpPr>
              <p:cNvPr id="19" name="Group 94"/>
              <p:cNvGrpSpPr/>
              <p:nvPr/>
            </p:nvGrpSpPr>
            <p:grpSpPr>
              <a:xfrm>
                <a:off x="6315400" y="2809181"/>
                <a:ext cx="2032389" cy="1461201"/>
                <a:chOff x="6315400" y="2809181"/>
                <a:chExt cx="2032389" cy="1461201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7325756" y="3839466"/>
                  <a:ext cx="414596" cy="414596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6815287" y="3839466"/>
                  <a:ext cx="421009" cy="421009"/>
                </a:xfrm>
                <a:prstGeom prst="rect">
                  <a:avLst/>
                </a:prstGeom>
              </p:spPr>
            </p:pic>
            <p:sp>
              <p:nvSpPr>
                <p:cNvPr id="57" name="Up Arrow 56"/>
                <p:cNvSpPr/>
                <p:nvPr/>
              </p:nvSpPr>
              <p:spPr bwMode="auto">
                <a:xfrm>
                  <a:off x="7160102" y="2809181"/>
                  <a:ext cx="360040" cy="822960"/>
                </a:xfrm>
                <a:prstGeom prst="upArrow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="horz" wrap="square" lIns="0" tIns="0" rIns="18288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sz="2400" smtClean="0">
                    <a:solidFill>
                      <a:srgbClr val="4B4B4B"/>
                    </a:solidFill>
                    <a:latin typeface="Arial" charset="0"/>
                  </a:endParaRPr>
                </a:p>
              </p:txBody>
            </p:sp>
            <p:sp>
              <p:nvSpPr>
                <p:cNvPr id="5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7388702" y="3113981"/>
                  <a:ext cx="959087" cy="2909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lvl="1" algn="ctr">
                    <a:lnSpc>
                      <a:spcPct val="130000"/>
                    </a:lnSpc>
                    <a:spcAft>
                      <a:spcPts val="600"/>
                    </a:spcAft>
                    <a:buClr>
                      <a:srgbClr val="FF8000"/>
                    </a:buClr>
                    <a:defRPr/>
                  </a:pPr>
                  <a:r>
                    <a:rPr lang="zh-CN" altLang="en-US" sz="1100" dirty="0" smtClean="0">
                      <a:solidFill>
                        <a:srgbClr val="00B050"/>
                      </a:solidFill>
                      <a:latin typeface="微软雅黑" pitchFamily="34" charset="-122"/>
                      <a:ea typeface="微软雅黑" pitchFamily="34" charset="-122"/>
                      <a:cs typeface="宋体"/>
                    </a:rPr>
                    <a:t>数据导</a:t>
                  </a:r>
                  <a:r>
                    <a:rPr lang="zh-CN" altLang="en-US" sz="1100" dirty="0">
                      <a:solidFill>
                        <a:srgbClr val="00B050"/>
                      </a:solidFill>
                      <a:latin typeface="微软雅黑" pitchFamily="34" charset="-122"/>
                      <a:ea typeface="微软雅黑" pitchFamily="34" charset="-122"/>
                      <a:cs typeface="宋体"/>
                    </a:rPr>
                    <a:t>入</a:t>
                  </a:r>
                  <a:endParaRPr lang="en-US" altLang="zh-CN" sz="1100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  <a:cs typeface="宋体"/>
                  </a:endParaRPr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315400" y="3839467"/>
                  <a:ext cx="416840" cy="430915"/>
                </a:xfrm>
                <a:prstGeom prst="rect">
                  <a:avLst/>
                </a:prstGeom>
              </p:spPr>
            </p:pic>
          </p:grpSp>
          <p:sp>
            <p:nvSpPr>
              <p:cNvPr id="60" name="TextBox 18"/>
              <p:cNvSpPr txBox="1">
                <a:spLocks noChangeArrowheads="1"/>
              </p:cNvSpPr>
              <p:nvPr/>
            </p:nvSpPr>
            <p:spPr bwMode="auto">
              <a:xfrm>
                <a:off x="7443272" y="4035772"/>
                <a:ext cx="1545630" cy="290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lvl="1" algn="ctr">
                  <a:lnSpc>
                    <a:spcPct val="130000"/>
                  </a:lnSpc>
                  <a:spcAft>
                    <a:spcPts val="600"/>
                  </a:spcAft>
                  <a:buClr>
                    <a:srgbClr val="FF8000"/>
                  </a:buClr>
                  <a:defRPr/>
                </a:pPr>
                <a:r>
                  <a:rPr lang="en-US" altLang="zh-CN" sz="1100" dirty="0" smtClean="0">
                    <a:solidFill>
                      <a:srgbClr val="4B4B4B"/>
                    </a:solidFill>
                    <a:latin typeface="微软雅黑" pitchFamily="34" charset="-122"/>
                    <a:ea typeface="微软雅黑" pitchFamily="34" charset="-122"/>
                    <a:cs typeface="宋体"/>
                  </a:rPr>
                  <a:t>…</a:t>
                </a: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18262" y="3794942"/>
              <a:ext cx="498154" cy="49815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6800" y="4800600"/>
            <a:ext cx="2409825" cy="1352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3" name="TextBox 18"/>
          <p:cNvSpPr txBox="1">
            <a:spLocks noChangeArrowheads="1"/>
          </p:cNvSpPr>
          <p:nvPr/>
        </p:nvSpPr>
        <p:spPr bwMode="auto">
          <a:xfrm>
            <a:off x="3733800" y="6400800"/>
            <a:ext cx="4572000" cy="37241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1" algn="ctr">
              <a:lnSpc>
                <a:spcPct val="130000"/>
              </a:lnSpc>
              <a:spcAft>
                <a:spcPts val="600"/>
              </a:spcAft>
              <a:buClr>
                <a:srgbClr val="FF8000"/>
              </a:buClr>
              <a:defRPr/>
            </a:pPr>
            <a:r>
              <a:rPr lang="zh-CN" altLang="en-US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结构化的数据</a:t>
            </a:r>
            <a:endParaRPr lang="en-US" altLang="zh-CN" sz="1400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宋体"/>
            </a:endParaRPr>
          </a:p>
        </p:txBody>
      </p:sp>
      <p:cxnSp>
        <p:nvCxnSpPr>
          <p:cNvPr id="105" name="Straight Connector 104"/>
          <p:cNvCxnSpPr/>
          <p:nvPr/>
        </p:nvCxnSpPr>
        <p:spPr bwMode="auto">
          <a:xfrm>
            <a:off x="304800" y="4343400"/>
            <a:ext cx="8229600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18"/>
          <p:cNvSpPr txBox="1">
            <a:spLocks noChangeArrowheads="1"/>
          </p:cNvSpPr>
          <p:nvPr/>
        </p:nvSpPr>
        <p:spPr bwMode="auto">
          <a:xfrm>
            <a:off x="1219200" y="4419600"/>
            <a:ext cx="1371600" cy="3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1" algn="ctr">
              <a:lnSpc>
                <a:spcPct val="130000"/>
              </a:lnSpc>
              <a:spcAft>
                <a:spcPts val="600"/>
              </a:spcAft>
              <a:buClr>
                <a:srgbClr val="FF8000"/>
              </a:buClr>
              <a:defRPr/>
            </a:pPr>
            <a:r>
              <a:rPr lang="en-US" altLang="zh-CN" sz="11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TDA</a:t>
            </a:r>
            <a:r>
              <a:rPr lang="zh-CN" altLang="en-US" sz="11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宋体"/>
              </a:rPr>
              <a:t>已有的过滤器</a:t>
            </a:r>
            <a:endParaRPr lang="en-US" altLang="zh-CN" sz="11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宋体"/>
            </a:endParaRP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7369175" cy="881608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基于</a:t>
            </a:r>
            <a:r>
              <a:rPr lang="en-US" sz="1800" dirty="0" err="1" smtClean="0">
                <a:latin typeface="黑体" pitchFamily="49" charset="-122"/>
                <a:ea typeface="黑体" pitchFamily="49" charset="-122"/>
              </a:rPr>
              <a:t>VantagePoint</a:t>
            </a:r>
            <a:r>
              <a:rPr lang="en-US" sz="1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技术的情报分析工具；</a:t>
            </a:r>
            <a:endParaRPr lang="en-US" altLang="zh-CN" sz="1800" dirty="0" smtClean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ts val="600"/>
              </a:spcBef>
              <a:buClrTx/>
            </a:pP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“离线”工具。它本身并不包含任何数据，也不检索任何数据库</a:t>
            </a:r>
            <a:endParaRPr lang="en-US" altLang="zh-CN" sz="1800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4250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648F0A-A9FF-4D66-A214-2DA1A594E1FA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2392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70580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圆角矩形 6"/>
          <p:cNvSpPr/>
          <p:nvPr/>
        </p:nvSpPr>
        <p:spPr bwMode="auto">
          <a:xfrm>
            <a:off x="5572132" y="1142984"/>
            <a:ext cx="857256" cy="357190"/>
          </a:xfrm>
          <a:prstGeom prst="roundRect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右箭头 7"/>
          <p:cNvSpPr/>
          <p:nvPr/>
        </p:nvSpPr>
        <p:spPr bwMode="auto">
          <a:xfrm rot="19776294">
            <a:off x="7000892" y="1071546"/>
            <a:ext cx="785818" cy="357190"/>
          </a:xfrm>
          <a:prstGeom prst="rightArrow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7858148" y="714356"/>
            <a:ext cx="571504" cy="285752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92867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更多帮助</a:t>
            </a:r>
            <a:endParaRPr lang="zh-CN" altLang="en-US" sz="3200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2340" name="Picture 3" descr="大讲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03350" y="908050"/>
            <a:ext cx="6551613" cy="720725"/>
            <a:chOff x="2123728" y="1052735"/>
            <a:chExt cx="6552046" cy="720081"/>
          </a:xfrm>
        </p:grpSpPr>
        <p:pic>
          <p:nvPicPr>
            <p:cNvPr id="142349" name="图片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1052735"/>
              <a:ext cx="6552046" cy="72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339642" y="1197069"/>
              <a:ext cx="6264689" cy="3695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学习资源，网址</a:t>
              </a:r>
              <a:r>
                <a:rPr lang="en-US" altLang="zh-CN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http://ip-science.thomsonreuters.com.cn/ </a:t>
              </a:r>
              <a:endPara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2084" b="39447"/>
          <a:stretch>
            <a:fillRect/>
          </a:stretch>
        </p:blipFill>
        <p:spPr bwMode="auto">
          <a:xfrm>
            <a:off x="2051050" y="1700213"/>
            <a:ext cx="3878272" cy="887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67175" y="1989138"/>
            <a:ext cx="1785938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EA803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汤森路透所有数据库的使用课件</a:t>
            </a:r>
          </a:p>
        </p:txBody>
      </p:sp>
      <p:sp>
        <p:nvSpPr>
          <p:cNvPr id="11" name="圆角矩形 21"/>
          <p:cNvSpPr>
            <a:spLocks noChangeArrowheads="1"/>
          </p:cNvSpPr>
          <p:nvPr/>
        </p:nvSpPr>
        <p:spPr bwMode="auto">
          <a:xfrm>
            <a:off x="611188" y="4437063"/>
            <a:ext cx="865187" cy="28733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lIns="0" tIns="0" rIns="182880" bIns="0"/>
          <a:lstStyle/>
          <a:p>
            <a:pPr>
              <a:spcBef>
                <a:spcPct val="50000"/>
              </a:spcBef>
            </a:pPr>
            <a:endParaRPr lang="zh-CN" altLang="en-US" sz="2400">
              <a:ea typeface="宋体" pitchFamily="2" charset="-122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547664" y="4437112"/>
            <a:ext cx="360040" cy="216024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en-US" sz="2400">
              <a:latin typeface="Arial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88"/>
            <a:ext cx="9144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5072063"/>
            <a:ext cx="9358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u="sng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WOS</a:t>
            </a:r>
            <a:r>
              <a:rPr lang="zh-CN" altLang="en-US" sz="2400" u="sng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在线大讲堂</a:t>
            </a:r>
            <a:r>
              <a:rPr lang="en-US" altLang="zh-CN" sz="2400" u="sng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——2016</a:t>
            </a:r>
            <a:r>
              <a:rPr lang="zh-CN" altLang="en-US" sz="2400" u="sng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春季课程</a:t>
            </a:r>
            <a:endParaRPr lang="en-US" altLang="zh-CN" sz="2400" u="sng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endParaRPr lang="en-US" altLang="zh-CN" sz="2400" u="sng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网址：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http://ip-science.thomsonreuters.com.cn/WOSOnline/</a:t>
            </a:r>
          </a:p>
          <a:p>
            <a:pPr algn="ctr"/>
            <a:endParaRPr lang="en-US" altLang="zh-CN" sz="2400" b="1" u="sng">
              <a:solidFill>
                <a:srgbClr val="FFFF00"/>
              </a:solidFill>
              <a:latin typeface="Arial Unicode MS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780782"/>
            <a:ext cx="492919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8000"/>
                </a:solidFill>
                <a:latin typeface="微软雅黑" pitchFamily="34" charset="-122"/>
                <a:ea typeface="微软雅黑" pitchFamily="34" charset="-122"/>
              </a:rPr>
              <a:t>汤森路透官方微信</a:t>
            </a:r>
            <a:r>
              <a:rPr lang="en-US" altLang="zh-CN" sz="3200" dirty="0" smtClean="0">
                <a:solidFill>
                  <a:srgbClr val="FF8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r>
              <a:rPr lang="en-US" altLang="zh-CN" sz="3200" dirty="0" smtClean="0">
                <a:solidFill>
                  <a:srgbClr val="FF8000"/>
                </a:solidFill>
                <a:latin typeface="微软雅黑" pitchFamily="34" charset="-122"/>
                <a:ea typeface="微软雅黑" pitchFamily="34" charset="-122"/>
              </a:rPr>
              <a:t>TR_IPS</a:t>
            </a:r>
            <a:endParaRPr lang="zh-CN" altLang="en-US" sz="3200" dirty="0">
              <a:solidFill>
                <a:srgbClr val="FF8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8475" y="5715000"/>
            <a:ext cx="483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矩形 4"/>
          <p:cNvSpPr>
            <a:spLocks noChangeArrowheads="1"/>
          </p:cNvSpPr>
          <p:nvPr/>
        </p:nvSpPr>
        <p:spPr bwMode="auto">
          <a:xfrm>
            <a:off x="1928813" y="142875"/>
            <a:ext cx="5072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图书馆员与情报分析人员专场</a:t>
            </a:r>
            <a:b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课程安排：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-6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月，每周四 下午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15:00-16:00</a:t>
            </a:r>
            <a:endParaRPr lang="en-US" sz="240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" name="Rectangle 1024"/>
          <p:cNvSpPr>
            <a:spLocks noChangeArrowheads="1"/>
          </p:cNvSpPr>
          <p:nvPr/>
        </p:nvSpPr>
        <p:spPr bwMode="auto">
          <a:xfrm>
            <a:off x="5219700" y="4292600"/>
            <a:ext cx="2881313" cy="165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448050"/>
            <a:ext cx="8382000" cy="819150"/>
          </a:xfrm>
        </p:spPr>
        <p:txBody>
          <a:bodyPr/>
          <a:lstStyle/>
          <a:p>
            <a:pPr algn="ctr"/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Q&amp;A</a:t>
            </a:r>
            <a:endParaRPr 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85720" y="4429132"/>
            <a:ext cx="5040560" cy="21421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段鑫龙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汤森路透知识产权与科技集团</a:t>
            </a:r>
            <a:endParaRPr lang="en-US" altLang="zh-CN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spcBef>
                <a:spcPct val="60000"/>
              </a:spcBef>
            </a:pPr>
            <a:r>
              <a:rPr lang="en-US" altLang="zh-CN" dirty="0" smtClean="0">
                <a:latin typeface="Microsoft YaHei" pitchFamily="34" charset="-122"/>
                <a:ea typeface="Microsoft YaHei" pitchFamily="34" charset="-122"/>
              </a:rPr>
              <a:t>Email: </a:t>
            </a:r>
            <a:r>
              <a:rPr lang="en-US" altLang="zh-CN" dirty="0" smtClean="0">
                <a:latin typeface="Microsoft YaHei" pitchFamily="34" charset="-122"/>
                <a:ea typeface="Microsoft YaHei" pitchFamily="34" charset="-122"/>
                <a:hlinkClick r:id="rId3"/>
              </a:rPr>
              <a:t>chris.duan@tr.com</a:t>
            </a:r>
            <a:endParaRPr lang="en-US" altLang="zh-CN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spcBef>
                <a:spcPct val="60000"/>
              </a:spcBef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汤森路透官方微信</a:t>
            </a:r>
            <a:r>
              <a:rPr lang="en-US" altLang="zh-CN" dirty="0" smtClean="0">
                <a:latin typeface="Microsoft YaHei" pitchFamily="34" charset="-122"/>
                <a:ea typeface="Microsoft YaHei" pitchFamily="34" charset="-122"/>
              </a:rPr>
              <a:t>:TR_IPS</a:t>
            </a:r>
          </a:p>
          <a:p>
            <a:pPr>
              <a:spcBef>
                <a:spcPct val="60000"/>
              </a:spcBef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技术支持</a:t>
            </a:r>
            <a:r>
              <a:rPr lang="en-US" altLang="zh-CN" dirty="0" smtClean="0">
                <a:latin typeface="Microsoft YaHei" pitchFamily="34" charset="-122"/>
                <a:ea typeface="Microsoft YaHei" pitchFamily="34" charset="-122"/>
              </a:rPr>
              <a:t>Email: </a:t>
            </a:r>
            <a:r>
              <a:rPr lang="en-US" altLang="zh-CN" dirty="0" smtClean="0">
                <a:latin typeface="Microsoft YaHei" pitchFamily="34" charset="-122"/>
                <a:ea typeface="Microsoft YaHei" pitchFamily="34" charset="-122"/>
                <a:hlinkClick r:id="rId4"/>
              </a:rPr>
              <a:t>ts.support.china@tr.com</a:t>
            </a:r>
            <a:endParaRPr lang="en-US" altLang="zh-CN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spcBef>
                <a:spcPct val="60000"/>
              </a:spcBef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技术支持热线</a:t>
            </a:r>
            <a:r>
              <a:rPr lang="en-US" altLang="zh-CN" dirty="0" smtClean="0">
                <a:latin typeface="Microsoft YaHei" pitchFamily="34" charset="-122"/>
                <a:ea typeface="Microsoft YaHei" pitchFamily="34" charset="-122"/>
              </a:rPr>
              <a:t>: 4008-822-031  010-57601200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专利文献包括哪些内容？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857224" y="1525588"/>
            <a:ext cx="7358114" cy="4570412"/>
          </a:xfrm>
        </p:spPr>
        <p:txBody>
          <a:bodyPr/>
          <a:lstStyle/>
          <a:p>
            <a:pPr>
              <a:buNone/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专利说明书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Description or Specification</a:t>
            </a:r>
          </a:p>
          <a:p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权利要求书 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Claims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说明书附图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Drawings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说明书摘要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Abstract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6376" y="1412776"/>
            <a:ext cx="1218603" cy="338554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 dirty="0" smtClean="0">
                <a:latin typeface="Arial" pitchFamily="34" charset="0"/>
              </a:rPr>
              <a:t>专利公开号</a:t>
            </a:r>
            <a:endParaRPr lang="en-US" altLang="zh-CN" sz="1600" dirty="0">
              <a:latin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3568" y="4747046"/>
            <a:ext cx="1011238" cy="338138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 dirty="0"/>
              <a:t>专利名称</a:t>
            </a:r>
            <a:endParaRPr lang="en-US" altLang="zh-CN" sz="1600" dirty="0">
              <a:latin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2802" y="3090863"/>
            <a:ext cx="804862" cy="338137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 dirty="0">
                <a:latin typeface="Arial" pitchFamily="34" charset="0"/>
              </a:rPr>
              <a:t>发明人</a:t>
            </a:r>
            <a:endParaRPr lang="en-US" altLang="zh-CN" sz="1600" dirty="0">
              <a:latin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36512" y="2370366"/>
            <a:ext cx="1755609" cy="338554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 dirty="0" smtClean="0"/>
              <a:t>申请人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专利权</a:t>
            </a:r>
            <a:r>
              <a:rPr lang="zh-CN" altLang="en-US" sz="1600" dirty="0"/>
              <a:t>人</a:t>
            </a:r>
            <a:endParaRPr lang="en-US" altLang="zh-CN" sz="1600" dirty="0"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9552" y="1916832"/>
            <a:ext cx="1011237" cy="338138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latin typeface="Arial" pitchFamily="34" charset="0"/>
              </a:rPr>
              <a:t>申请时间</a:t>
            </a:r>
            <a:endParaRPr lang="en-US" altLang="zh-CN" sz="1600">
              <a:latin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024807" y="188640"/>
            <a:ext cx="939681" cy="338554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dirty="0" smtClean="0">
                <a:latin typeface="Arial" pitchFamily="34" charset="0"/>
              </a:rPr>
              <a:t>IPC</a:t>
            </a:r>
            <a:r>
              <a:rPr lang="zh-CN" altLang="en-US" sz="1600" dirty="0" smtClean="0">
                <a:latin typeface="Arial" pitchFamily="34" charset="0"/>
              </a:rPr>
              <a:t>分类</a:t>
            </a:r>
            <a:endParaRPr lang="en-US" altLang="zh-CN" sz="1600" dirty="0">
              <a:latin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73077" y="5373216"/>
            <a:ext cx="1218603" cy="338554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 dirty="0" smtClean="0">
                <a:latin typeface="Arial" pitchFamily="34" charset="0"/>
              </a:rPr>
              <a:t>文摘及附图</a:t>
            </a:r>
            <a:endParaRPr lang="en-US" altLang="zh-CN" sz="1600" dirty="0"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5760640" cy="63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547664" y="2060848"/>
            <a:ext cx="43204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763688" y="2564904"/>
            <a:ext cx="432048" cy="7200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1619672" y="3284984"/>
            <a:ext cx="50405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691680" y="4941168"/>
            <a:ext cx="28803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1691680" y="5517232"/>
            <a:ext cx="28803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7668344" y="332656"/>
            <a:ext cx="360040" cy="7200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>
            <a:off x="7596336" y="1628800"/>
            <a:ext cx="360040" cy="7200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7176" y="542908"/>
            <a:ext cx="8229600" cy="457200"/>
          </a:xfrm>
        </p:spPr>
        <p:txBody>
          <a:bodyPr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中国专利的首页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85813"/>
            <a:ext cx="8229600" cy="4572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美国专利扉页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95413"/>
            <a:ext cx="6227763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072438" y="1390650"/>
            <a:ext cx="804862" cy="338138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latin typeface="Arial" pitchFamily="34" charset="0"/>
              </a:rPr>
              <a:t>专利号</a:t>
            </a:r>
            <a:endParaRPr lang="en-US" altLang="zh-CN" sz="1600">
              <a:latin typeface="Arial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28625" y="1962150"/>
            <a:ext cx="1011238" cy="338138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/>
              <a:t>专利名称</a:t>
            </a:r>
            <a:endParaRPr lang="en-US" altLang="zh-CN" sz="1600">
              <a:latin typeface="Arial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7188" y="2890838"/>
            <a:ext cx="804862" cy="338137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latin typeface="Arial" pitchFamily="34" charset="0"/>
              </a:rPr>
              <a:t>发明人</a:t>
            </a:r>
            <a:endParaRPr lang="en-US" altLang="zh-CN" sz="1600">
              <a:latin typeface="Arial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7188" y="3390900"/>
            <a:ext cx="1011237" cy="338138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/>
              <a:t>专利权人</a:t>
            </a:r>
            <a:endParaRPr lang="en-US" altLang="zh-CN" sz="1600">
              <a:latin typeface="Arial" pitchFamily="34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57188" y="4533900"/>
            <a:ext cx="1011237" cy="338138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latin typeface="Arial" pitchFamily="34" charset="0"/>
              </a:rPr>
              <a:t>申请时间</a:t>
            </a:r>
            <a:endParaRPr lang="en-US" altLang="zh-CN" sz="1600">
              <a:latin typeface="Arial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28625" y="5748338"/>
            <a:ext cx="1011238" cy="338137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latin typeface="Arial" pitchFamily="34" charset="0"/>
              </a:rPr>
              <a:t>技术分类</a:t>
            </a:r>
            <a:endParaRPr lang="en-US" altLang="zh-CN" sz="1600">
              <a:latin typeface="Arial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369175" y="4676775"/>
            <a:ext cx="1631950" cy="338138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latin typeface="Arial" pitchFamily="34" charset="0"/>
              </a:rPr>
              <a:t>文摘，技术简介</a:t>
            </a:r>
            <a:endParaRPr lang="en-US" altLang="zh-CN" sz="1600">
              <a:latin typeface="Arial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858125" y="2857500"/>
            <a:ext cx="1011238" cy="338138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latin typeface="Arial" pitchFamily="34" charset="0"/>
              </a:rPr>
              <a:t>引证信息</a:t>
            </a:r>
            <a:endParaRPr lang="en-US" altLang="zh-CN" sz="1600">
              <a:latin typeface="Arial" pitchFamily="34" charset="0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428750" y="2247900"/>
            <a:ext cx="628650" cy="138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219200" y="3071813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1428750" y="3390900"/>
            <a:ext cx="785813" cy="214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1357313" y="4443413"/>
            <a:ext cx="1157287" cy="233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1524000" y="5510213"/>
            <a:ext cx="533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7358063" y="3071813"/>
            <a:ext cx="419100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6357938" y="4819650"/>
            <a:ext cx="1000125" cy="46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 flipH="1">
            <a:off x="7286625" y="1533525"/>
            <a:ext cx="704850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8" name="Text Box 5"/>
          <p:cNvSpPr txBox="1">
            <a:spLocks noChangeArrowheads="1"/>
          </p:cNvSpPr>
          <p:nvPr/>
        </p:nvSpPr>
        <p:spPr bwMode="auto">
          <a:xfrm>
            <a:off x="214313" y="1500188"/>
            <a:ext cx="801687" cy="338137"/>
          </a:xfrm>
          <a:prstGeom prst="rect">
            <a:avLst/>
          </a:prstGeom>
          <a:solidFill>
            <a:srgbClr val="DEF7F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dirty="0"/>
              <a:t>INID</a:t>
            </a:r>
            <a:r>
              <a:rPr lang="zh-CN" altLang="en-US" sz="1600" dirty="0"/>
              <a:t>码</a:t>
            </a:r>
            <a:endParaRPr lang="en-US" altLang="zh-CN" sz="1600" dirty="0">
              <a:latin typeface="Arial" pitchFamily="34" charset="0"/>
            </a:endParaRPr>
          </a:p>
        </p:txBody>
      </p:sp>
      <p:sp>
        <p:nvSpPr>
          <p:cNvPr id="17429" name="Line 12"/>
          <p:cNvSpPr>
            <a:spLocks noChangeShapeType="1"/>
          </p:cNvSpPr>
          <p:nvPr/>
        </p:nvSpPr>
        <p:spPr bwMode="auto">
          <a:xfrm>
            <a:off x="1000125" y="1571625"/>
            <a:ext cx="785813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060848"/>
            <a:ext cx="1371600" cy="206375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" name="圆角矩形 5"/>
          <p:cNvSpPr>
            <a:spLocks noChangeArrowheads="1"/>
          </p:cNvSpPr>
          <p:nvPr/>
        </p:nvSpPr>
        <p:spPr bwMode="auto">
          <a:xfrm>
            <a:off x="2051720" y="2276872"/>
            <a:ext cx="2232248" cy="576064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182880" bIns="0"/>
          <a:lstStyle/>
          <a:p>
            <a:pPr>
              <a:spcBef>
                <a:spcPct val="50000"/>
              </a:spcBef>
            </a:pP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1_tr_presentation_template_05-01-08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ST_tr_present_080326_v1">
  <a:themeElements>
    <a:clrScheme name="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182880" bIns="0">
        <a:spAutoFit/>
      </a:bodyPr>
      <a:lstStyle>
        <a:defPPr algn="ctr">
          <a:spcBef>
            <a:spcPct val="0"/>
          </a:spcBef>
          <a:buClr>
            <a:schemeClr val="tx2"/>
          </a:buClr>
          <a:defRPr sz="1300" b="1" kern="0" dirty="0">
            <a:solidFill>
              <a:srgbClr val="666666"/>
            </a:solidFill>
            <a:latin typeface="+mn-lt"/>
          </a:defRPr>
        </a:defPPr>
      </a:lstStyle>
    </a:tx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3658</Words>
  <Application>Microsoft Office PowerPoint</Application>
  <PresentationFormat>全屏显示(4:3)</PresentationFormat>
  <Paragraphs>472</Paragraphs>
  <Slides>69</Slides>
  <Notes>41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69</vt:i4>
      </vt:variant>
    </vt:vector>
  </HeadingPairs>
  <TitlesOfParts>
    <vt:vector size="71" baseType="lpstr">
      <vt:lpstr>1_tr_presentation_template_05-01-08</vt:lpstr>
      <vt:lpstr>TEST_tr_present_080326_v1</vt:lpstr>
      <vt:lpstr> 专利的检索与应用</vt:lpstr>
      <vt:lpstr>提纲</vt:lpstr>
      <vt:lpstr>专利文献基本概念</vt:lpstr>
      <vt:lpstr>专利文献基本概念</vt:lpstr>
      <vt:lpstr>专利文献基本概念</vt:lpstr>
      <vt:lpstr>所有发明创造都可以申请专利吗？</vt:lpstr>
      <vt:lpstr>专利文献包括哪些内容？</vt:lpstr>
      <vt:lpstr>中国专利的首页</vt:lpstr>
      <vt:lpstr>美国专利扉页</vt:lpstr>
      <vt:lpstr>PowerPoint 演示文稿</vt:lpstr>
      <vt:lpstr>专利文献的作用</vt:lpstr>
      <vt:lpstr>DII-解决专利文献利用和分析面临的挑战</vt:lpstr>
      <vt:lpstr>专利检索与利用面临的挑战</vt:lpstr>
      <vt:lpstr>DII的内容及特点</vt:lpstr>
      <vt:lpstr>PowerPoint 演示文稿</vt:lpstr>
      <vt:lpstr>PowerPoint 演示文稿</vt:lpstr>
      <vt:lpstr>PowerPoint 演示文稿</vt:lpstr>
      <vt:lpstr>PowerPoint 演示文稿</vt:lpstr>
      <vt:lpstr>晦涩难懂的文字撰写与人为规避</vt:lpstr>
      <vt:lpstr>晦涩难懂的文字撰写与人为规避</vt:lpstr>
      <vt:lpstr>PowerPoint 演示文稿</vt:lpstr>
      <vt:lpstr>减少重复阅读</vt:lpstr>
      <vt:lpstr>挑战四： 专利权人复杂的并购历史和组织架构</vt:lpstr>
      <vt:lpstr>DWPI Assignee code——专利权人代码</vt:lpstr>
      <vt:lpstr>DWPI Assignee code——专利权人代码</vt:lpstr>
      <vt:lpstr>挑战五： 缺乏标引一致、反映专利应用特点的技术分类体系</vt:lpstr>
      <vt:lpstr>药物治疗活性的细分-DWPI Manual Code</vt:lpstr>
      <vt:lpstr>DWPI 手工代码与IPC的比较</vt:lpstr>
      <vt:lpstr>DWPI独有的分类系统框架 （DWPI分类代码）</vt:lpstr>
      <vt:lpstr>DWPI 分类——具有高技术附加值的标引系统</vt:lpstr>
      <vt:lpstr>DWPI分类的典型使用方式</vt:lpstr>
      <vt:lpstr>PowerPoint 演示文稿</vt:lpstr>
      <vt:lpstr>PowerPoint 演示文稿</vt:lpstr>
      <vt:lpstr>Web of Science平台界面  (www.webofscience.com)</vt:lpstr>
      <vt:lpstr>数据库介绍页面</vt:lpstr>
      <vt:lpstr>数据库介绍页面</vt:lpstr>
      <vt:lpstr>DII-在渔业水产领域的应用实例  案例一、如何使用关键词和分类号检索水产渔类领域专利信息? 案例二、怎样获得某个机构完整的专利信息? 怎样跟踪特定机构的技术进展? 案例三、怎样发现水产渔类领域中的核心专利、技术？ 案例四、怎样找到技术受让人 ？</vt:lpstr>
      <vt:lpstr>检索策略：</vt:lpstr>
      <vt:lpstr>关键词-考虑同义词和不同国家用词习惯</vt:lpstr>
      <vt:lpstr>可以在WOS平台上检索时使用的运算符</vt:lpstr>
      <vt:lpstr>利用IPC\DWPI分类代码\DWPI手工代码找到对应分类号</vt:lpstr>
      <vt:lpstr>思路一：关键词-分类代码分析-解读确认后添加进检索式</vt:lpstr>
      <vt:lpstr>思路二：根据树形列表扩展添加</vt:lpstr>
      <vt:lpstr>思路二：根据树形列表扩展添加</vt:lpstr>
      <vt:lpstr>思路二：根据树形列表扩展添加</vt:lpstr>
      <vt:lpstr>思路三：树形列表中检索关键词后添加</vt:lpstr>
      <vt:lpstr>检索策略小结</vt:lpstr>
      <vt:lpstr>DII-在渔业水产领域的应用实例  案例一、如何使用关键词和分类号检索水产渔类领域专利信息? 案例二、怎样获得某个机构完整的专利信息? 怎样跟踪特定机构/技术领域的最新进展? 案例三、怎样发现水产渔类领域中的核心专利、技术？ 案例四、怎样找到技术受让人 ？</vt:lpstr>
      <vt:lpstr>PowerPoint 演示文稿</vt:lpstr>
      <vt:lpstr>PowerPoint 演示文稿</vt:lpstr>
      <vt:lpstr>PowerPoint 演示文稿</vt:lpstr>
      <vt:lpstr>DII-在渔业水产领域的应用实例  案例一、如何使用关键词和分类号检索水产渔类领域专利信息? 案例二、怎样获得某个机构完整的专利信息? 怎样跟踪特定机构的技术进展? 案例三、怎样发现水产渔类领域中的核心专利、技术？ 案例四、怎样找到技术受让人 ？</vt:lpstr>
      <vt:lpstr>PowerPoint 演示文稿</vt:lpstr>
      <vt:lpstr>PowerPoint 演示文稿</vt:lpstr>
      <vt:lpstr>PowerPoint 演示文稿</vt:lpstr>
      <vt:lpstr>DII-在渔业水产领域的应用实例  案例一、如何使用关键词和分类号检索水产渔类领域专利信息? 案例二、怎样获得某个机构完整的专利信息? 怎样跟踪特定机构的技术进展? 案例三、怎样发现水产渔类领域中的核心专利、技术？ 案例四、怎样找到技术受让人 ？</vt:lpstr>
      <vt:lpstr>PowerPoint 演示文稿</vt:lpstr>
      <vt:lpstr>PowerPoint 演示文稿</vt:lpstr>
      <vt:lpstr>PowerPoint 演示文稿</vt:lpstr>
      <vt:lpstr>XX机构主要施引专利权人</vt:lpstr>
      <vt:lpstr>汤森路透科技创新和专利解决方案  </vt:lpstr>
      <vt:lpstr>汤森路透知识创新解决方案</vt:lpstr>
      <vt:lpstr>PowerPoint 演示文稿</vt:lpstr>
      <vt:lpstr>         Thomson Data Analyzer</vt:lpstr>
      <vt:lpstr>PowerPoint 演示文稿</vt:lpstr>
      <vt:lpstr>PowerPoint 演示文稿</vt:lpstr>
      <vt:lpstr>PowerPoint 演示文稿</vt:lpstr>
      <vt:lpstr>PowerPoint 演示文稿</vt:lpstr>
      <vt:lpstr>Q&amp;A</vt:lpstr>
    </vt:vector>
  </TitlesOfParts>
  <Company>Thomson Reuters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专利的检索与使用</dc:title>
  <dc:creator>u6030814</dc:creator>
  <cp:lastModifiedBy>徐建华</cp:lastModifiedBy>
  <cp:revision>9</cp:revision>
  <dcterms:created xsi:type="dcterms:W3CDTF">2016-06-07T02:05:10Z</dcterms:created>
  <dcterms:modified xsi:type="dcterms:W3CDTF">2016-09-21T08:45:32Z</dcterms:modified>
</cp:coreProperties>
</file>