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33"/>
  </p:handoutMasterIdLst>
  <p:sldIdLst>
    <p:sldId id="816" r:id="rId3"/>
    <p:sldId id="817" r:id="rId5"/>
    <p:sldId id="929" r:id="rId6"/>
    <p:sldId id="930" r:id="rId7"/>
    <p:sldId id="931" r:id="rId8"/>
    <p:sldId id="818" r:id="rId9"/>
    <p:sldId id="819" r:id="rId10"/>
    <p:sldId id="909" r:id="rId11"/>
    <p:sldId id="910" r:id="rId12"/>
    <p:sldId id="911" r:id="rId13"/>
    <p:sldId id="924" r:id="rId14"/>
    <p:sldId id="925" r:id="rId15"/>
    <p:sldId id="926" r:id="rId16"/>
    <p:sldId id="927" r:id="rId17"/>
    <p:sldId id="918" r:id="rId18"/>
    <p:sldId id="919" r:id="rId19"/>
    <p:sldId id="920" r:id="rId20"/>
    <p:sldId id="921" r:id="rId21"/>
    <p:sldId id="922" r:id="rId22"/>
    <p:sldId id="923" r:id="rId23"/>
    <p:sldId id="932" r:id="rId24"/>
    <p:sldId id="933" r:id="rId25"/>
    <p:sldId id="934" r:id="rId26"/>
    <p:sldId id="935" r:id="rId27"/>
    <p:sldId id="936" r:id="rId28"/>
    <p:sldId id="937" r:id="rId29"/>
    <p:sldId id="938" r:id="rId30"/>
    <p:sldId id="897" r:id="rId31"/>
    <p:sldId id="849" r:id="rId32"/>
  </p:sldIdLst>
  <p:sldSz cx="9144000" cy="6858000" type="screen4x3"/>
  <p:notesSz cx="7099300" cy="1023493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  <a:srgbClr val="FFFF00"/>
    <a:srgbClr val="FF3300"/>
    <a:srgbClr val="FF9900"/>
    <a:srgbClr val="669900"/>
    <a:srgbClr val="0000FF"/>
    <a:srgbClr val="0080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736"/>
    <p:restoredTop sz="83453"/>
  </p:normalViewPr>
  <p:slideViewPr>
    <p:cSldViewPr showGuides="1">
      <p:cViewPr varScale="1">
        <p:scale>
          <a:sx n="60" d="100"/>
          <a:sy n="60" d="100"/>
        </p:scale>
        <p:origin x="-146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162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handoutMaster" Target="handoutMasters/handoutMaster1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t" anchorCtr="0" compatLnSpc="1"/>
          <a:lstStyle>
            <a:lvl1pPr defTabSz="990600">
              <a:defRPr sz="1300">
                <a:latin typeface="Arial" panose="020B0604020202020204" pitchFamily="34" charset="0"/>
              </a:defRPr>
            </a:lvl1pPr>
          </a:lstStyle>
          <a:p>
            <a:pPr marL="0" marR="0" lvl="0" indent="0" algn="l" defTabSz="990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t" anchorCtr="0" compatLnSpc="1"/>
          <a:lstStyle>
            <a:lvl1pPr algn="r" defTabSz="990600">
              <a:defRPr sz="1300">
                <a:latin typeface="Arial" panose="020B0604020202020204" pitchFamily="34" charset="0"/>
              </a:defRPr>
            </a:lvl1pPr>
          </a:lstStyle>
          <a:p>
            <a:pPr marL="0" marR="0" lvl="0" indent="0" algn="r" defTabSz="990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b" anchorCtr="0" compatLnSpc="1"/>
          <a:lstStyle>
            <a:lvl1pPr defTabSz="990600">
              <a:defRPr sz="1300">
                <a:latin typeface="Arial" panose="020B0604020202020204" pitchFamily="34" charset="0"/>
              </a:defRPr>
            </a:lvl1pPr>
          </a:lstStyle>
          <a:p>
            <a:pPr marL="0" marR="0" lvl="0" indent="0" algn="l" defTabSz="990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b" anchorCtr="0" compatLnSpc="1"/>
          <a:p>
            <a:pPr lvl="0" algn="r" defTabSz="990600" eaLnBrk="1" hangingPunct="1">
              <a:buNone/>
            </a:pPr>
            <a:fld id="{9A0DB2DC-4C9A-4742-B13C-FB6460FD3503}" type="slidenum">
              <a:rPr lang="zh-CN" altLang="en-US" sz="1300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3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t" anchorCtr="0" compatLnSpc="1"/>
          <a:lstStyle>
            <a:lvl1pPr defTabSz="990600">
              <a:defRPr sz="1300">
                <a:latin typeface="Arial" panose="020B0604020202020204" pitchFamily="34" charset="0"/>
              </a:defRPr>
            </a:lvl1pPr>
          </a:lstStyle>
          <a:p>
            <a:pPr marL="0" marR="0" lvl="0" indent="0" algn="l" defTabSz="990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t" anchorCtr="0" compatLnSpc="1"/>
          <a:lstStyle>
            <a:lvl1pPr algn="r" defTabSz="990600">
              <a:defRPr sz="1300">
                <a:latin typeface="Arial" panose="020B0604020202020204" pitchFamily="34" charset="0"/>
              </a:defRPr>
            </a:lvl1pPr>
          </a:lstStyle>
          <a:p>
            <a:pPr marL="0" marR="0" lvl="0" indent="0" algn="r" defTabSz="990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820" name="Rectangle 4"/>
          <p:cNvSpPr>
            <a:spLocks noRot="1" noTextEdit="1"/>
          </p:cNvSpPr>
          <p:nvPr>
            <p:ph type="sldImg" idx="2"/>
          </p:nvPr>
        </p:nvSpPr>
        <p:spPr>
          <a:xfrm>
            <a:off x="990600" y="768350"/>
            <a:ext cx="5118100" cy="3836988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b" anchorCtr="0" compatLnSpc="1"/>
          <a:lstStyle>
            <a:lvl1pPr defTabSz="990600">
              <a:defRPr sz="1300">
                <a:latin typeface="Arial" panose="020B0604020202020204" pitchFamily="34" charset="0"/>
              </a:defRPr>
            </a:lvl1pPr>
          </a:lstStyle>
          <a:p>
            <a:pPr marL="0" marR="0" lvl="0" indent="0" algn="l" defTabSz="990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b" anchorCtr="0" compatLnSpc="1"/>
          <a:p>
            <a:pPr lvl="0" algn="r" defTabSz="990600" eaLnBrk="1" hangingPunct="1">
              <a:buNone/>
            </a:pPr>
            <a:fld id="{9A0DB2DC-4C9A-4742-B13C-FB6460FD3503}" type="slidenum">
              <a:rPr lang="zh-CN" altLang="en-US" sz="1300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3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2" name="Rectangle 7"/>
          <p:cNvSpPr txBox="1">
            <a:spLocks noGrp="1"/>
          </p:cNvSpPr>
          <p:nvPr>
            <p:ph type="sldNum" sz="quarter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</a:ln>
        </p:spPr>
        <p:txBody>
          <a:bodyPr lIns="99048" tIns="49524" rIns="99048" bIns="49524" anchor="b" anchorCtr="0"/>
          <a:p>
            <a:pPr lvl="0" algn="r" defTabSz="990600" eaLnBrk="1" hangingPunct="1"/>
            <a:fld id="{9A0DB2DC-4C9A-4742-B13C-FB6460FD3503}" type="slidenum">
              <a:rPr lang="zh-CN" altLang="en-US" sz="1300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3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5843" name="Rectangle 2"/>
          <p:cNvSpPr>
            <a:spLocks noRot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35844" name="Rectangle 3"/>
          <p:cNvSpPr>
            <a:spLocks noGrp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ln/>
        </p:spPr>
        <p:txBody>
          <a:bodyPr wrap="square" lIns="99048" tIns="49524" rIns="99048" bIns="49524" anchor="t" anchorCtr="0"/>
          <a:p>
            <a:pPr lvl="0" eaLnBrk="1" hangingPunct="1"/>
            <a:endParaRPr lang="zh-CN" altLang="en-GB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058" name="Rectangle 7"/>
          <p:cNvSpPr txBox="1">
            <a:spLocks noGrp="1"/>
          </p:cNvSpPr>
          <p:nvPr>
            <p:ph type="sldNum" sz="quarter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</a:ln>
        </p:spPr>
        <p:txBody>
          <a:bodyPr lIns="99048" tIns="49524" rIns="99048" bIns="49524" anchor="b" anchorCtr="0"/>
          <a:p>
            <a:pPr lvl="0" algn="r" defTabSz="990600" eaLnBrk="1" hangingPunct="1"/>
            <a:fld id="{9A0DB2DC-4C9A-4742-B13C-FB6460FD3503}" type="slidenum">
              <a:rPr lang="zh-CN" altLang="en-US" sz="1300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3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5059" name="Rectangle 2"/>
          <p:cNvSpPr>
            <a:spLocks noRo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5060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9048" tIns="49524" rIns="99048" bIns="49524" anchor="t" anchorCtr="0"/>
          <a:p>
            <a:pPr lvl="0" eaLnBrk="1" hangingPunct="1"/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82" name="Rectangle 7"/>
          <p:cNvSpPr txBox="1">
            <a:spLocks noGrp="1"/>
          </p:cNvSpPr>
          <p:nvPr>
            <p:ph type="sldNum" sz="quarter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</a:ln>
        </p:spPr>
        <p:txBody>
          <a:bodyPr lIns="99048" tIns="49524" rIns="99048" bIns="49524" anchor="b" anchorCtr="0"/>
          <a:p>
            <a:pPr lvl="0" algn="r" defTabSz="990600" eaLnBrk="1" hangingPunct="1"/>
            <a:fld id="{9A0DB2DC-4C9A-4742-B13C-FB6460FD3503}" type="slidenum">
              <a:rPr lang="zh-CN" altLang="en-US" sz="1300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3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6083" name="Rectangle 2"/>
          <p:cNvSpPr>
            <a:spLocks noRo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6084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9048" tIns="49524" rIns="99048" bIns="49524" anchor="t" anchorCtr="0"/>
          <a:p>
            <a:pPr lvl="0" eaLnBrk="1" hangingPunct="1"/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7106" name="Rectangle 7"/>
          <p:cNvSpPr txBox="1">
            <a:spLocks noGrp="1"/>
          </p:cNvSpPr>
          <p:nvPr>
            <p:ph type="sldNum" sz="quarter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</a:ln>
        </p:spPr>
        <p:txBody>
          <a:bodyPr lIns="99048" tIns="49524" rIns="99048" bIns="49524" anchor="b" anchorCtr="0"/>
          <a:p>
            <a:pPr lvl="0" algn="r" defTabSz="990600" eaLnBrk="1" hangingPunct="1"/>
            <a:fld id="{9A0DB2DC-4C9A-4742-B13C-FB6460FD3503}" type="slidenum">
              <a:rPr lang="zh-CN" altLang="en-US" sz="1300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3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7107" name="Rectangle 2"/>
          <p:cNvSpPr>
            <a:spLocks noRo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7108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9048" tIns="49524" rIns="99048" bIns="49524" anchor="t" anchorCtr="0"/>
          <a:p>
            <a:pPr lvl="0" eaLnBrk="1" hangingPunct="1"/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8130" name="Rectangle 7"/>
          <p:cNvSpPr txBox="1">
            <a:spLocks noGrp="1"/>
          </p:cNvSpPr>
          <p:nvPr>
            <p:ph type="sldNum" sz="quarter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</a:ln>
        </p:spPr>
        <p:txBody>
          <a:bodyPr lIns="99048" tIns="49524" rIns="99048" bIns="49524" anchor="b" anchorCtr="0"/>
          <a:p>
            <a:pPr lvl="0" algn="r" defTabSz="990600" eaLnBrk="1" hangingPunct="1"/>
            <a:fld id="{9A0DB2DC-4C9A-4742-B13C-FB6460FD3503}" type="slidenum">
              <a:rPr lang="zh-CN" altLang="en-US" sz="1300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3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8131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8132" name="Rectangle 3"/>
          <p:cNvSpPr>
            <a:spLocks noGrp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ln/>
        </p:spPr>
        <p:txBody>
          <a:bodyPr wrap="square" lIns="99048" tIns="49524" rIns="99048" bIns="49524" anchor="t" anchorCtr="0"/>
          <a:p>
            <a:pPr lvl="0" eaLnBrk="1" hangingPunct="1"/>
            <a:r>
              <a:rPr lang="en-US" altLang="zh-CN" dirty="0">
                <a:ea typeface="宋体" panose="02010600030101010101" pitchFamily="2" charset="-122"/>
              </a:rPr>
              <a:t>[</a:t>
            </a:r>
            <a:r>
              <a:rPr lang="zh-CN" altLang="en-US" dirty="0">
                <a:ea typeface="宋体" panose="02010600030101010101" pitchFamily="2" charset="-122"/>
              </a:rPr>
              <a:t>本页</a:t>
            </a:r>
            <a:r>
              <a:rPr lang="en-US" altLang="zh-CN" dirty="0">
                <a:ea typeface="宋体" panose="02010600030101010101" pitchFamily="2" charset="-122"/>
              </a:rPr>
              <a:t>2</a:t>
            </a:r>
            <a:r>
              <a:rPr lang="zh-CN" altLang="en-US" dirty="0">
                <a:ea typeface="宋体" panose="02010600030101010101" pitchFamily="2" charset="-122"/>
              </a:rPr>
              <a:t>组动画</a:t>
            </a:r>
            <a:r>
              <a:rPr lang="en-US" altLang="zh-CN" dirty="0">
                <a:ea typeface="宋体" panose="02010600030101010101" pitchFamily="2" charset="-122"/>
              </a:rPr>
              <a:t>]</a:t>
            </a:r>
            <a:endParaRPr lang="en-US" altLang="zh-CN" dirty="0">
              <a:ea typeface="宋体" panose="02010600030101010101" pitchFamily="2" charset="-122"/>
            </a:endParaRPr>
          </a:p>
          <a:p>
            <a:pPr lvl="0" eaLnBrk="1" hangingPunct="1"/>
            <a:endParaRPr lang="en-US" altLang="zh-CN" dirty="0">
              <a:ea typeface="宋体" panose="02010600030101010101" pitchFamily="2" charset="-122"/>
            </a:endParaRPr>
          </a:p>
          <a:p>
            <a:pPr lvl="0" eaLnBrk="1" hangingPunct="1"/>
            <a:r>
              <a:rPr lang="zh-CN" altLang="en-US" dirty="0">
                <a:ea typeface="宋体" panose="02010600030101010101" pitchFamily="2" charset="-122"/>
              </a:rPr>
              <a:t>那么当今世界编辑的处境是什么呢？他们自身又面临什么挑战？</a:t>
            </a:r>
            <a:endParaRPr lang="zh-CN" altLang="en-US" dirty="0">
              <a:ea typeface="宋体" panose="02010600030101010101" pitchFamily="2" charset="-122"/>
            </a:endParaRPr>
          </a:p>
          <a:p>
            <a:pPr lvl="0" eaLnBrk="1" hangingPunct="1"/>
            <a:endParaRPr lang="en-US" altLang="zh-CN" dirty="0">
              <a:ea typeface="宋体" panose="02010600030101010101" pitchFamily="2" charset="-122"/>
            </a:endParaRPr>
          </a:p>
          <a:p>
            <a:pPr lvl="0" eaLnBrk="1" hangingPunct="1"/>
            <a:r>
              <a:rPr lang="en-US" altLang="zh-CN" dirty="0">
                <a:ea typeface="宋体" panose="02010600030101010101" pitchFamily="2" charset="-122"/>
              </a:rPr>
              <a:t>Click 1: </a:t>
            </a:r>
            <a:r>
              <a:rPr lang="zh-CN" altLang="en-US" dirty="0">
                <a:ea typeface="宋体" panose="02010600030101010101" pitchFamily="2" charset="-122"/>
              </a:rPr>
              <a:t>大家估计都很清楚第一点，几乎每个国际期刊的编辑手头都有一堆没过脖子的稿件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——</a:t>
            </a:r>
            <a:r>
              <a:rPr lang="zh-CN" altLang="en-US" dirty="0">
                <a:ea typeface="宋体" panose="02010600030101010101" pitchFamily="2" charset="-122"/>
              </a:rPr>
              <a:t>要知道编辑和审稿人不是出版公司的雇员，他们和你们一样是科学工作者，编辑只是一份兼职。当然，</a:t>
            </a:r>
            <a:r>
              <a:rPr lang="en-US" altLang="zh-CN" dirty="0">
                <a:ea typeface="宋体" panose="02010600030101010101" pitchFamily="2" charset="-122"/>
              </a:rPr>
              <a:t>Elsevier</a:t>
            </a:r>
            <a:r>
              <a:rPr lang="zh-CN" altLang="en-US" dirty="0">
                <a:ea typeface="宋体" panose="02010600030101010101" pitchFamily="2" charset="-122"/>
              </a:rPr>
              <a:t>编辑至少还有少量的工钱，审稿人则完全是义务的！敬业的审稿人可以花一个星期时间什么都不干就评审一篇论文。如果我们不停的送很糟糕的稿件给审稿人，他们有可能永远拒绝为这个期刊审稿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……</a:t>
            </a:r>
            <a:r>
              <a:rPr lang="zh-CN" altLang="en-US" dirty="0">
                <a:ea typeface="宋体" panose="02010600030101010101" pitchFamily="2" charset="-122"/>
              </a:rPr>
              <a:t>在这个星球上，没有哪个好期刊的编辑可以承受损失优秀审稿人的代价，因为审稿人往往还是这个期刊的优秀作者。</a:t>
            </a:r>
            <a:endParaRPr lang="zh-CN" altLang="en-US" dirty="0">
              <a:ea typeface="宋体" panose="02010600030101010101" pitchFamily="2" charset="-122"/>
            </a:endParaRPr>
          </a:p>
          <a:p>
            <a:pPr lvl="0" eaLnBrk="1" hangingPunct="1"/>
            <a:endParaRPr lang="zh-CN" altLang="en-US" dirty="0">
              <a:ea typeface="宋体" panose="02010600030101010101" pitchFamily="2" charset="-122"/>
            </a:endParaRPr>
          </a:p>
          <a:p>
            <a:pPr lvl="0" eaLnBrk="1" hangingPunct="1"/>
            <a:r>
              <a:rPr lang="zh-CN" altLang="en-US" dirty="0">
                <a:ea typeface="宋体" panose="02010600030101010101" pitchFamily="2" charset="-122"/>
              </a:rPr>
              <a:t>另外一个严重的问题就是学术道德问题，主要是剽窃。一般来说，发现剽窃后作者需要撤回自己的稿件。注意：在</a:t>
            </a:r>
            <a:r>
              <a:rPr lang="en-US" altLang="zh-CN" dirty="0">
                <a:ea typeface="宋体" panose="02010600030101010101" pitchFamily="2" charset="-122"/>
              </a:rPr>
              <a:t>ScienceDirect</a:t>
            </a:r>
            <a:r>
              <a:rPr lang="zh-CN" altLang="en-US" dirty="0">
                <a:ea typeface="宋体" panose="02010600030101010101" pitchFamily="2" charset="-122"/>
              </a:rPr>
              <a:t>上，因为剽窃被撤回的稿件并不会消失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——</a:t>
            </a:r>
            <a:r>
              <a:rPr lang="zh-CN" altLang="en-US" dirty="0">
                <a:ea typeface="宋体" panose="02010600030101010101" pitchFamily="2" charset="-122"/>
              </a:rPr>
              <a:t>凡是能上</a:t>
            </a:r>
            <a:r>
              <a:rPr lang="en-US" altLang="zh-CN" dirty="0">
                <a:ea typeface="宋体" panose="02010600030101010101" pitchFamily="2" charset="-122"/>
              </a:rPr>
              <a:t>SD</a:t>
            </a:r>
            <a:r>
              <a:rPr lang="zh-CN" altLang="en-US" dirty="0">
                <a:ea typeface="宋体" panose="02010600030101010101" pitchFamily="2" charset="-122"/>
              </a:rPr>
              <a:t>的人仍然能下载其</a:t>
            </a:r>
            <a:r>
              <a:rPr lang="en-US" altLang="zh-CN" dirty="0">
                <a:ea typeface="宋体" panose="02010600030101010101" pitchFamily="2" charset="-122"/>
              </a:rPr>
              <a:t>PDF</a:t>
            </a:r>
            <a:r>
              <a:rPr lang="zh-CN" altLang="en-US" dirty="0">
                <a:ea typeface="宋体" panose="02010600030101010101" pitchFamily="2" charset="-122"/>
              </a:rPr>
              <a:t>，但</a:t>
            </a:r>
            <a:r>
              <a:rPr lang="en-US" altLang="zh-CN" dirty="0">
                <a:ea typeface="宋体" panose="02010600030101010101" pitchFamily="2" charset="-122"/>
              </a:rPr>
              <a:t>PDF</a:t>
            </a:r>
            <a:r>
              <a:rPr lang="zh-CN" altLang="en-US" dirty="0">
                <a:ea typeface="宋体" panose="02010600030101010101" pitchFamily="2" charset="-122"/>
              </a:rPr>
              <a:t>每一页上都有</a:t>
            </a:r>
            <a:r>
              <a:rPr lang="en-US" altLang="zh-CN" dirty="0">
                <a:ea typeface="宋体" panose="02010600030101010101" pitchFamily="2" charset="-122"/>
              </a:rPr>
              <a:t>retract</a:t>
            </a:r>
            <a:r>
              <a:rPr lang="zh-CN" altLang="en-US" dirty="0">
                <a:ea typeface="宋体" panose="02010600030101010101" pitchFamily="2" charset="-122"/>
              </a:rPr>
              <a:t>大红标记，而且这篇文章的链接会清楚的注明撤销的原因，比如：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“</a:t>
            </a:r>
            <a:r>
              <a:rPr lang="zh-CN" altLang="en-US" dirty="0">
                <a:ea typeface="宋体" panose="02010600030101010101" pitchFamily="2" charset="-122"/>
              </a:rPr>
              <a:t>本文作者因剽窃而撤销发表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”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……</a:t>
            </a:r>
            <a:r>
              <a:rPr lang="zh-CN" altLang="en-US" dirty="0">
                <a:ea typeface="宋体" panose="02010600030101010101" pitchFamily="2" charset="-122"/>
              </a:rPr>
              <a:t>折对这个作者的学术生涯影响是深远的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……</a:t>
            </a:r>
            <a:endParaRPr lang="en-US" altLang="zh-CN" dirty="0">
              <a:ea typeface="宋体" panose="02010600030101010101" pitchFamily="2" charset="-122"/>
            </a:endParaRPr>
          </a:p>
          <a:p>
            <a:pPr lvl="0" eaLnBrk="1" hangingPunct="1"/>
            <a:endParaRPr lang="en-US" altLang="zh-CN" dirty="0">
              <a:ea typeface="宋体" panose="02010600030101010101" pitchFamily="2" charset="-122"/>
            </a:endParaRPr>
          </a:p>
          <a:p>
            <a:pPr lvl="0" eaLnBrk="1" hangingPunct="1"/>
            <a:r>
              <a:rPr lang="en-US" altLang="zh-CN" dirty="0">
                <a:ea typeface="宋体" panose="02010600030101010101" pitchFamily="2" charset="-122"/>
              </a:rPr>
              <a:t>Click 2: </a:t>
            </a:r>
            <a:r>
              <a:rPr lang="zh-CN" altLang="en-US" dirty="0">
                <a:ea typeface="宋体" panose="02010600030101010101" pitchFamily="2" charset="-122"/>
              </a:rPr>
              <a:t>编辑和审稿人有这么多困难，其实，能够帮助他们的正是你们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——</a:t>
            </a:r>
            <a:r>
              <a:rPr lang="zh-CN" altLang="en-US" dirty="0">
                <a:ea typeface="宋体" panose="02010600030101010101" pitchFamily="2" charset="-122"/>
              </a:rPr>
              <a:t>作者。精心的准备能减轻编辑的负担，事实上也会给你们自己带来好处。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9154" name="Rectangle 7"/>
          <p:cNvSpPr txBox="1">
            <a:spLocks noGrp="1"/>
          </p:cNvSpPr>
          <p:nvPr>
            <p:ph type="sldNum" sz="quarter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</a:ln>
        </p:spPr>
        <p:txBody>
          <a:bodyPr lIns="99048" tIns="49524" rIns="99048" bIns="49524" anchor="b" anchorCtr="0"/>
          <a:p>
            <a:pPr lvl="0" algn="r" defTabSz="990600" eaLnBrk="1" hangingPunct="1"/>
            <a:fld id="{9A0DB2DC-4C9A-4742-B13C-FB6460FD3503}" type="slidenum">
              <a:rPr lang="zh-CN" altLang="en-US" sz="1300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3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9155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9156" name="Rectangle 3"/>
          <p:cNvSpPr>
            <a:spLocks noGrp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ln/>
        </p:spPr>
        <p:txBody>
          <a:bodyPr wrap="square" lIns="99048" tIns="49524" rIns="99048" bIns="49524" anchor="t" anchorCtr="0"/>
          <a:p>
            <a:pPr lvl="0" eaLnBrk="1" hangingPunct="1"/>
            <a:r>
              <a:rPr lang="zh-CN" altLang="en-US" dirty="0">
                <a:ea typeface="宋体" panose="02010600030101010101" pitchFamily="2" charset="-122"/>
              </a:rPr>
              <a:t>动笔前还有一件最最重要的事情，</a:t>
            </a:r>
            <a:endParaRPr lang="zh-CN" altLang="en-US" dirty="0">
              <a:ea typeface="宋体" panose="02010600030101010101" pitchFamily="2" charset="-122"/>
            </a:endParaRPr>
          </a:p>
          <a:p>
            <a:pPr lvl="0" eaLnBrk="1" hangingPunct="1"/>
            <a:endParaRPr lang="zh-CN" altLang="en-US" dirty="0">
              <a:ea typeface="宋体" panose="02010600030101010101" pitchFamily="2" charset="-122"/>
            </a:endParaRPr>
          </a:p>
          <a:p>
            <a:pPr lvl="0" eaLnBrk="1" hangingPunct="1"/>
            <a:r>
              <a:rPr lang="en-US" altLang="zh-CN" dirty="0">
                <a:ea typeface="宋体" panose="02010600030101010101" pitchFamily="2" charset="-122"/>
              </a:rPr>
              <a:t>[</a:t>
            </a:r>
            <a:r>
              <a:rPr lang="zh-CN" altLang="en-US" dirty="0">
                <a:ea typeface="宋体" panose="02010600030101010101" pitchFamily="2" charset="-122"/>
              </a:rPr>
              <a:t>不必照着读，短时间带过上面两条就可以，要加上一点，</a:t>
            </a:r>
            <a:r>
              <a:rPr lang="zh-CN" altLang="en-US" b="1" dirty="0">
                <a:ea typeface="宋体" panose="02010600030101010101" pitchFamily="2" charset="-122"/>
              </a:rPr>
              <a:t>不少优秀期刊的作者指南本身也是一份好的科技写作指导，而且在接下来的报告中我们会多次提到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“</a:t>
            </a:r>
            <a:r>
              <a:rPr lang="zh-CN" altLang="en-US" b="1" dirty="0">
                <a:ea typeface="宋体" panose="02010600030101010101" pitchFamily="2" charset="-122"/>
              </a:rPr>
              <a:t>看作者指南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”</a:t>
            </a:r>
            <a:r>
              <a:rPr lang="zh-CN" altLang="en-US" b="1" dirty="0">
                <a:ea typeface="宋体" panose="02010600030101010101" pitchFamily="2" charset="-122"/>
              </a:rPr>
              <a:t>这几个字</a:t>
            </a:r>
            <a:r>
              <a:rPr lang="en-US" altLang="zh-CN" dirty="0">
                <a:ea typeface="宋体" panose="02010600030101010101" pitchFamily="2" charset="-122"/>
              </a:rPr>
              <a:t>]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0178" name="Rectangle 7"/>
          <p:cNvSpPr txBox="1">
            <a:spLocks noGrp="1"/>
          </p:cNvSpPr>
          <p:nvPr>
            <p:ph type="sldNum" sz="quarter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</a:ln>
        </p:spPr>
        <p:txBody>
          <a:bodyPr lIns="99048" tIns="49524" rIns="99048" bIns="49524" anchor="b" anchorCtr="0"/>
          <a:p>
            <a:pPr lvl="0" algn="r" defTabSz="990600" eaLnBrk="1" hangingPunct="1"/>
            <a:fld id="{9A0DB2DC-4C9A-4742-B13C-FB6460FD3503}" type="slidenum">
              <a:rPr lang="zh-CN" altLang="en-US" sz="1300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3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0179" name="Rectangle 2"/>
          <p:cNvSpPr>
            <a:spLocks noRo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0180" name="Rectangle 3"/>
          <p:cNvSpPr>
            <a:spLocks noGrp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ln/>
        </p:spPr>
        <p:txBody>
          <a:bodyPr wrap="square" lIns="99048" tIns="49524" rIns="99048" bIns="49524" anchor="t" anchorCtr="0"/>
          <a:p>
            <a:pPr lvl="0" eaLnBrk="1" hangingPunct="1"/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2226" name="Rectangle 7"/>
          <p:cNvSpPr txBox="1">
            <a:spLocks noGrp="1"/>
          </p:cNvSpPr>
          <p:nvPr>
            <p:ph type="sldNum" sz="quarter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</a:ln>
        </p:spPr>
        <p:txBody>
          <a:bodyPr lIns="99048" tIns="49524" rIns="99048" bIns="49524" anchor="b" anchorCtr="0"/>
          <a:p>
            <a:pPr lvl="0" algn="r" defTabSz="990600" eaLnBrk="1" hangingPunct="1"/>
            <a:fld id="{9A0DB2DC-4C9A-4742-B13C-FB6460FD3503}" type="slidenum">
              <a:rPr lang="zh-CN" altLang="en-US" sz="1300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3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2227" name="Rectangle 2"/>
          <p:cNvSpPr>
            <a:spLocks noRo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2228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9048" tIns="49524" rIns="99048" bIns="49524" anchor="t" anchorCtr="0"/>
          <a:p>
            <a:pPr lvl="0" eaLnBrk="1" hangingPunct="1"/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6" name="Rectangle 7"/>
          <p:cNvSpPr txBox="1">
            <a:spLocks noGrp="1"/>
          </p:cNvSpPr>
          <p:nvPr>
            <p:ph type="sldNum" sz="quarter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</a:ln>
        </p:spPr>
        <p:txBody>
          <a:bodyPr lIns="99048" tIns="49524" rIns="99048" bIns="49524" anchor="b" anchorCtr="0"/>
          <a:p>
            <a:pPr lvl="0" algn="r" defTabSz="990600" eaLnBrk="1" hangingPunct="1"/>
            <a:fld id="{9A0DB2DC-4C9A-4742-B13C-FB6460FD3503}" type="slidenum">
              <a:rPr lang="zh-CN" altLang="en-US" sz="1300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3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6867" name="Rectangle 2"/>
          <p:cNvSpPr>
            <a:spLocks noRo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6868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9048" tIns="49524" rIns="99048" bIns="49524" anchor="t" anchorCtr="0"/>
          <a:p>
            <a:pPr lvl="0" eaLnBrk="1" hangingPunct="1"/>
            <a:endParaRPr lang="en-US" altLang="zh-CN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0" name="Rectangle 7"/>
          <p:cNvSpPr txBox="1">
            <a:spLocks noGrp="1"/>
          </p:cNvSpPr>
          <p:nvPr>
            <p:ph type="sldNum" sz="quarter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</a:ln>
        </p:spPr>
        <p:txBody>
          <a:bodyPr lIns="99048" tIns="49524" rIns="99048" bIns="49524" anchor="b" anchorCtr="0"/>
          <a:p>
            <a:pPr lvl="0" algn="r" defTabSz="990600" eaLnBrk="1" hangingPunct="1"/>
            <a:fld id="{9A0DB2DC-4C9A-4742-B13C-FB6460FD3503}" type="slidenum">
              <a:rPr lang="zh-CN" altLang="en-US" sz="1300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3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7891" name="Rectangle 2"/>
          <p:cNvSpPr>
            <a:spLocks noRo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7892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9048" tIns="49524" rIns="99048" bIns="49524" anchor="t" anchorCtr="0"/>
          <a:p>
            <a:pPr lvl="0" eaLnBrk="1" hangingPunct="1"/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4" name="Rectangle 7"/>
          <p:cNvSpPr txBox="1">
            <a:spLocks noGrp="1"/>
          </p:cNvSpPr>
          <p:nvPr>
            <p:ph type="sldNum" sz="quarter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</a:ln>
        </p:spPr>
        <p:txBody>
          <a:bodyPr lIns="99048" tIns="49524" rIns="99048" bIns="49524" anchor="b" anchorCtr="0"/>
          <a:p>
            <a:pPr lvl="0" algn="r" defTabSz="990600" eaLnBrk="1" hangingPunct="1"/>
            <a:fld id="{9A0DB2DC-4C9A-4742-B13C-FB6460FD3503}" type="slidenum">
              <a:rPr lang="zh-CN" altLang="en-US" sz="1300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3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8915" name="Rectangle 2"/>
          <p:cNvSpPr>
            <a:spLocks noRo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8916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9048" tIns="49524" rIns="99048" bIns="49524" anchor="t" anchorCtr="0"/>
          <a:p>
            <a:pPr lvl="0" eaLnBrk="1" hangingPunct="1"/>
            <a:endParaRPr lang="en-US" altLang="zh-CN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8" name="Rectangle 7"/>
          <p:cNvSpPr txBox="1">
            <a:spLocks noGrp="1"/>
          </p:cNvSpPr>
          <p:nvPr>
            <p:ph type="sldNum" sz="quarter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</a:ln>
        </p:spPr>
        <p:txBody>
          <a:bodyPr lIns="99048" tIns="49524" rIns="99048" bIns="49524" anchor="b" anchorCtr="0"/>
          <a:p>
            <a:pPr lvl="0" algn="r" defTabSz="990600" eaLnBrk="1" hangingPunct="1"/>
            <a:fld id="{9A0DB2DC-4C9A-4742-B13C-FB6460FD3503}" type="slidenum">
              <a:rPr lang="zh-CN" altLang="en-US" sz="1300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3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9939" name="Rectangle 2"/>
          <p:cNvSpPr>
            <a:spLocks noRo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9940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9048" tIns="49524" rIns="99048" bIns="49524" anchor="t" anchorCtr="0"/>
          <a:p>
            <a:pPr lvl="0" eaLnBrk="1" hangingPunct="1"/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2" name="Rectangle 7"/>
          <p:cNvSpPr txBox="1">
            <a:spLocks noGrp="1"/>
          </p:cNvSpPr>
          <p:nvPr>
            <p:ph type="sldNum" sz="quarter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</a:ln>
        </p:spPr>
        <p:txBody>
          <a:bodyPr lIns="99048" tIns="49524" rIns="99048" bIns="49524" anchor="b" anchorCtr="0"/>
          <a:p>
            <a:pPr lvl="0" algn="r" defTabSz="990600" eaLnBrk="1" hangingPunct="1"/>
            <a:fld id="{9A0DB2DC-4C9A-4742-B13C-FB6460FD3503}" type="slidenum">
              <a:rPr lang="zh-CN" altLang="en-US" sz="1300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3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0963" name="Rectangle 7"/>
          <p:cNvSpPr txBox="1">
            <a:spLocks noGrp="1"/>
          </p:cNvSpPr>
          <p:nvPr/>
        </p:nvSpPr>
        <p:spPr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</a:ln>
        </p:spPr>
        <p:txBody>
          <a:bodyPr lIns="99048" tIns="49524" rIns="99048" bIns="49524" anchor="b" anchorCtr="0"/>
          <a:p>
            <a:pPr lvl="0" algn="r" defTabSz="990600" eaLnBrk="1" hangingPunct="1"/>
            <a:fld id="{9A0DB2DC-4C9A-4742-B13C-FB6460FD3503}" type="slidenum">
              <a:rPr lang="zh-CN" altLang="en-US" sz="1300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3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0964" name="Rectangle 2"/>
          <p:cNvSpPr>
            <a:spLocks noRo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0965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9048" tIns="49524" rIns="99048" bIns="49524" anchor="t" anchorCtr="0"/>
          <a:p>
            <a:pPr lvl="0" eaLnBrk="1" hangingPunct="1"/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6" name="Rectangle 7"/>
          <p:cNvSpPr txBox="1">
            <a:spLocks noGrp="1"/>
          </p:cNvSpPr>
          <p:nvPr>
            <p:ph type="sldNum" sz="quarter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</a:ln>
        </p:spPr>
        <p:txBody>
          <a:bodyPr lIns="99048" tIns="49524" rIns="99048" bIns="49524" anchor="b" anchorCtr="0"/>
          <a:p>
            <a:pPr lvl="0" algn="r" defTabSz="990600" eaLnBrk="1" hangingPunct="1"/>
            <a:fld id="{9A0DB2DC-4C9A-4742-B13C-FB6460FD3503}" type="slidenum">
              <a:rPr lang="zh-CN" altLang="en-US" sz="1300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3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1987" name="Rectangle 7"/>
          <p:cNvSpPr txBox="1">
            <a:spLocks noGrp="1"/>
          </p:cNvSpPr>
          <p:nvPr/>
        </p:nvSpPr>
        <p:spPr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</a:ln>
        </p:spPr>
        <p:txBody>
          <a:bodyPr lIns="99048" tIns="49524" rIns="99048" bIns="49524" anchor="b" anchorCtr="0"/>
          <a:p>
            <a:pPr lvl="0" algn="r" defTabSz="990600" eaLnBrk="1" hangingPunct="1"/>
            <a:fld id="{9A0DB2DC-4C9A-4742-B13C-FB6460FD3503}" type="slidenum">
              <a:rPr lang="zh-CN" altLang="en-US" sz="1300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3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1988" name="Rectangle 2"/>
          <p:cNvSpPr>
            <a:spLocks noRo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1989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9048" tIns="49524" rIns="99048" bIns="49524" anchor="t" anchorCtr="0"/>
          <a:p>
            <a:pPr lvl="0" eaLnBrk="1" hangingPunct="1"/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10" name="Rectangle 7"/>
          <p:cNvSpPr txBox="1">
            <a:spLocks noGrp="1"/>
          </p:cNvSpPr>
          <p:nvPr>
            <p:ph type="sldNum" sz="quarter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</a:ln>
        </p:spPr>
        <p:txBody>
          <a:bodyPr lIns="99048" tIns="49524" rIns="99048" bIns="49524" anchor="b" anchorCtr="0"/>
          <a:p>
            <a:pPr lvl="0" algn="r" defTabSz="990600" eaLnBrk="1" hangingPunct="1"/>
            <a:fld id="{9A0DB2DC-4C9A-4742-B13C-FB6460FD3503}" type="slidenum">
              <a:rPr lang="zh-CN" altLang="en-US" sz="1300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3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3011" name="Rectangle 2"/>
          <p:cNvSpPr>
            <a:spLocks noRo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3012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9048" tIns="49524" rIns="99048" bIns="49524" anchor="t" anchorCtr="0"/>
          <a:p>
            <a:pPr lvl="0" eaLnBrk="1" hangingPunct="1"/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4" name="Rectangle 7"/>
          <p:cNvSpPr txBox="1">
            <a:spLocks noGrp="1"/>
          </p:cNvSpPr>
          <p:nvPr>
            <p:ph type="sldNum" sz="quarter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</a:ln>
        </p:spPr>
        <p:txBody>
          <a:bodyPr lIns="99048" tIns="49524" rIns="99048" bIns="49524" anchor="b" anchorCtr="0"/>
          <a:p>
            <a:pPr lvl="0" algn="r" defTabSz="990600" eaLnBrk="1" hangingPunct="1"/>
            <a:fld id="{9A0DB2DC-4C9A-4742-B13C-FB6460FD3503}" type="slidenum">
              <a:rPr lang="zh-CN" altLang="en-US" sz="1300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3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4035" name="Rectangle 2"/>
          <p:cNvSpPr>
            <a:spLocks noRo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4036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9048" tIns="49524" rIns="99048" bIns="49524" anchor="t" anchorCtr="0"/>
          <a:p>
            <a:pPr lvl="0" eaLnBrk="1" hangingPunct="1"/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image" Target="../media/image1.png"/><Relationship Id="rId2" Type="http://schemas.openxmlformats.org/officeDocument/2006/relationships/oleObject" Target="../embeddings/oleObject1.bin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2133600"/>
            <a:ext cx="9144000" cy="3486150"/>
          </a:xfrm>
          <a:prstGeom prst="rect">
            <a:avLst/>
          </a:prstGeom>
          <a:gradFill rotWithShape="0">
            <a:gsLst>
              <a:gs pos="0">
                <a:srgbClr val="DDDDDD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graphicFrame>
        <p:nvGraphicFramePr>
          <p:cNvPr id="4100" name="Object 5"/>
          <p:cNvGraphicFramePr/>
          <p:nvPr/>
        </p:nvGraphicFramePr>
        <p:xfrm>
          <a:off x="304800" y="304800"/>
          <a:ext cx="1371600" cy="151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2" imgW="1371600" imgH="1517650" progId="Photoshop.Image.7">
                  <p:embed/>
                </p:oleObj>
              </mc:Choice>
              <mc:Fallback>
                <p:oleObj name="" r:id="rId2" imgW="1371600" imgH="1517650" progId="Photoshop.Image.7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04800" y="304800"/>
                        <a:ext cx="1371600" cy="15176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09600" y="2819400"/>
            <a:ext cx="8077200" cy="838200"/>
          </a:xfrm>
        </p:spPr>
        <p:txBody>
          <a:bodyPr rIns="0"/>
          <a:lstStyle>
            <a:lvl1pPr algn="r">
              <a:defRPr sz="4200">
                <a:solidFill>
                  <a:srgbClr val="5F5F5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00400" y="3733800"/>
            <a:ext cx="5486400" cy="1447800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 sz="2400">
                <a:solidFill>
                  <a:srgbClr val="5F5F5F"/>
                </a:solidFill>
              </a:defRPr>
            </a:lvl1pPr>
          </a:lstStyle>
          <a:p>
            <a:r>
              <a:rPr lang="en-GB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GB" altLang="zh-CN" dirty="0"/>
            </a:fld>
            <a:endParaRPr lang="en-GB" altLang="zh-CN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477000" y="228600"/>
            <a:ext cx="1905000" cy="51816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62000" y="228600"/>
            <a:ext cx="5562600" cy="51816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GB" altLang="zh-CN" dirty="0"/>
            </a:fld>
            <a:endParaRPr lang="en-GB" altLang="zh-CN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620000" cy="6858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762000" y="1066800"/>
            <a:ext cx="7620000" cy="4343400"/>
          </a:xfrm>
        </p:spPr>
        <p:txBody>
          <a:bodyPr vert="horz" wrap="square" lIns="0" tIns="45720" rIns="0" bIns="45720" numCol="1" anchor="t" anchorCtr="0" compatLnSpc="1"/>
          <a:lstStyle/>
          <a:p>
            <a:pPr marL="285750" marR="0" lvl="0" indent="-285750" algn="l" defTabSz="914400" rtl="0" eaLnBrk="0" fontAlgn="base" latinLnBrk="0" hangingPunct="0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rgbClr val="000099"/>
              </a:buClr>
              <a:buSzPct val="70000"/>
              <a:buFont typeface="Wingdings" panose="05000000000000000000" pitchFamily="2" charset="2"/>
              <a:buChar char="§"/>
              <a:defRPr/>
            </a:pPr>
            <a:endParaRPr kumimoji="0" lang="zh-CN" altLang="en-US" sz="2800" b="0" i="0" u="none" strike="noStrike" kern="0" cap="none" spc="0" normalizeH="0" baseline="0" noProof="0" smtClean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GB" altLang="zh-CN" dirty="0"/>
            </a:fld>
            <a:endParaRPr lang="en-GB" altLang="zh-CN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GB" altLang="zh-CN" dirty="0"/>
            </a:fld>
            <a:endParaRPr lang="en-GB" altLang="zh-CN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GB" altLang="zh-CN" dirty="0"/>
            </a:fld>
            <a:endParaRPr lang="en-GB" altLang="zh-C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62000" y="1066800"/>
            <a:ext cx="37338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37338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GB" altLang="zh-CN" dirty="0"/>
            </a:fld>
            <a:endParaRPr lang="en-GB" altLang="zh-CN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GB" altLang="zh-CN" dirty="0"/>
            </a:fld>
            <a:endParaRPr lang="en-GB" altLang="zh-C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GB" altLang="zh-CN" dirty="0"/>
            </a:fld>
            <a:endParaRPr lang="en-GB" altLang="zh-CN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GB" altLang="zh-CN" dirty="0"/>
            </a:fld>
            <a:endParaRPr lang="en-GB" altLang="zh-CN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GB" altLang="zh-CN" dirty="0"/>
            </a:fld>
            <a:endParaRPr lang="en-GB" altLang="zh-CN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0" tIns="45720" rIns="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rgbClr val="000099"/>
              </a:buClr>
              <a:buSzPct val="70000"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GB" altLang="zh-CN" dirty="0"/>
            </a:fld>
            <a:endParaRPr lang="en-GB" altLang="zh-CN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vmlDrawing" Target="../drawings/vmlDrawing2.vml"/><Relationship Id="rId17" Type="http://schemas.openxmlformats.org/officeDocument/2006/relationships/image" Target="../media/image1.png"/><Relationship Id="rId16" Type="http://schemas.openxmlformats.org/officeDocument/2006/relationships/oleObject" Target="../embeddings/oleObject3.bin"/><Relationship Id="rId15" Type="http://schemas.openxmlformats.org/officeDocument/2006/relationships/image" Target="../media/image3.png"/><Relationship Id="rId14" Type="http://schemas.openxmlformats.org/officeDocument/2006/relationships/oleObject" Target="../embeddings/oleObject2.bin"/><Relationship Id="rId13" Type="http://schemas.openxmlformats.org/officeDocument/2006/relationships/image" Target="../media/image2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9" name="Picture 2" descr="tagline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6556375"/>
            <a:ext cx="9140825" cy="30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9" name="Line 3"/>
          <p:cNvSpPr>
            <a:spLocks noChangeShapeType="1"/>
          </p:cNvSpPr>
          <p:nvPr/>
        </p:nvSpPr>
        <p:spPr bwMode="auto">
          <a:xfrm>
            <a:off x="762000" y="785813"/>
            <a:ext cx="7620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31" name="Rectangle 4"/>
          <p:cNvSpPr>
            <a:spLocks noGrp="1"/>
          </p:cNvSpPr>
          <p:nvPr>
            <p:ph type="title"/>
          </p:nvPr>
        </p:nvSpPr>
        <p:spPr>
          <a:xfrm>
            <a:off x="762000" y="228600"/>
            <a:ext cx="7620000" cy="685800"/>
          </a:xfrm>
          <a:prstGeom prst="rect">
            <a:avLst/>
          </a:prstGeom>
          <a:noFill/>
          <a:ln w="9525">
            <a:noFill/>
          </a:ln>
        </p:spPr>
        <p:txBody>
          <a:bodyPr lIns="0"/>
          <a:p>
            <a:pPr lvl="0"/>
            <a:r>
              <a:rPr lang="en-GB" altLang="zh-CN" dirty="0"/>
              <a:t>Click to edit Master title style</a:t>
            </a:r>
            <a:endParaRPr lang="en-GB" altLang="zh-CN" dirty="0"/>
          </a:p>
        </p:txBody>
      </p:sp>
      <p:sp>
        <p:nvSpPr>
          <p:cNvPr id="1032" name="Rectangle 5"/>
          <p:cNvSpPr>
            <a:spLocks noGrp="1"/>
          </p:cNvSpPr>
          <p:nvPr>
            <p:ph type="body" idx="1"/>
          </p:nvPr>
        </p:nvSpPr>
        <p:spPr>
          <a:xfrm>
            <a:off x="762000" y="1066800"/>
            <a:ext cx="7620000" cy="4343400"/>
          </a:xfrm>
          <a:prstGeom prst="rect">
            <a:avLst/>
          </a:prstGeom>
          <a:noFill/>
          <a:ln w="9525">
            <a:noFill/>
          </a:ln>
        </p:spPr>
        <p:txBody>
          <a:bodyPr lIns="0" rIns="0"/>
          <a:p>
            <a:pPr lvl="0"/>
            <a:r>
              <a:rPr lang="en-GB" altLang="zh-CN" dirty="0"/>
              <a:t>Click to edit Master text styles</a:t>
            </a:r>
            <a:endParaRPr lang="en-GB" altLang="zh-CN" dirty="0"/>
          </a:p>
          <a:p>
            <a:pPr lvl="1"/>
            <a:r>
              <a:rPr lang="en-GB" altLang="zh-CN" dirty="0"/>
              <a:t>Second level</a:t>
            </a:r>
            <a:endParaRPr lang="en-GB" altLang="zh-CN" dirty="0"/>
          </a:p>
          <a:p>
            <a:pPr lvl="2"/>
            <a:r>
              <a:rPr lang="en-GB" altLang="zh-CN" dirty="0"/>
              <a:t>Third level</a:t>
            </a:r>
            <a:endParaRPr lang="en-GB" altLang="zh-CN" dirty="0"/>
          </a:p>
          <a:p>
            <a:pPr lvl="3"/>
            <a:r>
              <a:rPr lang="en-GB" altLang="zh-CN" dirty="0"/>
              <a:t>Fourth level</a:t>
            </a:r>
            <a:endParaRPr lang="en-GB" altLang="zh-CN" dirty="0"/>
          </a:p>
          <a:p>
            <a:pPr lvl="4"/>
            <a:r>
              <a:rPr lang="en-GB" altLang="zh-CN" dirty="0"/>
              <a:t>Fifth level</a:t>
            </a:r>
            <a:endParaRPr lang="en-GB" altLang="zh-CN" dirty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48400" y="6607175"/>
            <a:ext cx="2743200" cy="228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900" b="1">
                <a:solidFill>
                  <a:schemeClr val="bg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GB" altLang="zh-CN" dirty="0"/>
            </a:fld>
            <a:endParaRPr lang="en-GB" altLang="zh-CN" dirty="0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6557963"/>
            <a:ext cx="1600200" cy="300038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graphicFrame>
        <p:nvGraphicFramePr>
          <p:cNvPr id="1026" name="Object 8"/>
          <p:cNvGraphicFramePr/>
          <p:nvPr/>
        </p:nvGraphicFramePr>
        <p:xfrm>
          <a:off x="304800" y="6629400"/>
          <a:ext cx="1030288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4" imgW="1029970" imgH="158750" progId="Photoshop.Image.7">
                  <p:embed/>
                </p:oleObj>
              </mc:Choice>
              <mc:Fallback>
                <p:oleObj name="" r:id="rId14" imgW="1029970" imgH="158750" progId="Photoshop.Image.7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04800" y="6629400"/>
                        <a:ext cx="1030288" cy="1587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10"/>
          <p:cNvGraphicFramePr/>
          <p:nvPr userDrawn="1"/>
        </p:nvGraphicFramePr>
        <p:xfrm>
          <a:off x="7877175" y="5395913"/>
          <a:ext cx="1027113" cy="113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16" imgW="1371600" imgH="1517650" progId="Photoshop.Image.7">
                  <p:embed/>
                </p:oleObj>
              </mc:Choice>
              <mc:Fallback>
                <p:oleObj name="" r:id="rId16" imgW="1371600" imgH="1517650" progId="Photoshop.Image.7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877175" y="5395913"/>
                        <a:ext cx="1027113" cy="11366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rgbClr val="FF99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rgbClr val="FF9900"/>
          </a:solidFill>
          <a:latin typeface="Arial Narrow" panose="020B0606020202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rgbClr val="FF9900"/>
          </a:solidFill>
          <a:latin typeface="Arial Narrow" panose="020B0606020202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rgbClr val="FF9900"/>
          </a:solidFill>
          <a:latin typeface="Arial Narrow" panose="020B0606020202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rgbClr val="FF9900"/>
          </a:solidFill>
          <a:latin typeface="Arial Narrow" panose="020B0606020202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rgbClr val="FF9900"/>
          </a:solidFill>
          <a:latin typeface="Arial Narrow" panose="020B0606020202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rgbClr val="FF9900"/>
          </a:solidFill>
          <a:latin typeface="Arial Narrow" panose="020B0606020202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rgbClr val="FF9900"/>
          </a:solidFill>
          <a:latin typeface="Arial Narrow" panose="020B0606020202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rgbClr val="FF9900"/>
          </a:solidFill>
          <a:latin typeface="Arial Narrow" panose="020B0606020202030204" pitchFamily="34" charset="0"/>
        </a:defRPr>
      </a:lvl9pPr>
    </p:titleStyle>
    <p:bodyStyle>
      <a:lvl1pPr marL="285750" indent="-285750" algn="l" rtl="0" eaLnBrk="0" fontAlgn="base" hangingPunct="0">
        <a:lnSpc>
          <a:spcPct val="85000"/>
        </a:lnSpc>
        <a:spcBef>
          <a:spcPct val="35000"/>
        </a:spcBef>
        <a:spcAft>
          <a:spcPct val="0"/>
        </a:spcAft>
        <a:buClr>
          <a:srgbClr val="000099"/>
        </a:buClr>
        <a:buSzPct val="70000"/>
        <a:buFont typeface="Wingdings" panose="05000000000000000000" pitchFamily="2" charset="2"/>
        <a:buChar char="§"/>
        <a:defRPr sz="28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85000"/>
        </a:lnSpc>
        <a:spcBef>
          <a:spcPct val="30000"/>
        </a:spcBef>
        <a:spcAft>
          <a:spcPct val="0"/>
        </a:spcAft>
        <a:buClr>
          <a:srgbClr val="000099"/>
        </a:buClr>
        <a:buSzPct val="70000"/>
        <a:buFont typeface="Wingdings" panose="05000000000000000000" pitchFamily="2" charset="2"/>
        <a:buChar char="§"/>
        <a:defRPr sz="2400">
          <a:solidFill>
            <a:srgbClr val="333333"/>
          </a:solidFill>
          <a:latin typeface="+mn-lt"/>
        </a:defRPr>
      </a:lvl2pPr>
      <a:lvl3pPr marL="1143000" indent="-228600" algn="l" rtl="0" eaLnBrk="0" fontAlgn="base" hangingPunct="0">
        <a:lnSpc>
          <a:spcPct val="85000"/>
        </a:lnSpc>
        <a:spcBef>
          <a:spcPct val="40000"/>
        </a:spcBef>
        <a:spcAft>
          <a:spcPct val="0"/>
        </a:spcAft>
        <a:buClr>
          <a:srgbClr val="000099"/>
        </a:buClr>
        <a:buSzPct val="70000"/>
        <a:buChar char="»"/>
        <a:defRPr sz="2000">
          <a:solidFill>
            <a:srgbClr val="333333"/>
          </a:solidFill>
          <a:latin typeface="+mn-lt"/>
        </a:defRPr>
      </a:lvl3pPr>
      <a:lvl4pPr marL="1600200" indent="-228600" algn="l" rtl="0" eaLnBrk="0" fontAlgn="base" hangingPunct="0">
        <a:lnSpc>
          <a:spcPct val="85000"/>
        </a:lnSpc>
        <a:spcBef>
          <a:spcPct val="40000"/>
        </a:spcBef>
        <a:spcAft>
          <a:spcPct val="0"/>
        </a:spcAft>
        <a:buClr>
          <a:srgbClr val="000099"/>
        </a:buClr>
        <a:buSzPct val="70000"/>
        <a:buFont typeface="Wingdings" panose="05000000000000000000" pitchFamily="2" charset="2"/>
        <a:buChar char="§"/>
        <a:defRPr>
          <a:solidFill>
            <a:srgbClr val="333333"/>
          </a:solidFill>
          <a:latin typeface="+mn-lt"/>
        </a:defRPr>
      </a:lvl4pPr>
      <a:lvl5pPr marL="2057400" indent="-228600" algn="l" rtl="0" eaLnBrk="0" fontAlgn="base" hangingPunct="0">
        <a:lnSpc>
          <a:spcPct val="85000"/>
        </a:lnSpc>
        <a:spcBef>
          <a:spcPct val="40000"/>
        </a:spcBef>
        <a:spcAft>
          <a:spcPct val="0"/>
        </a:spcAft>
        <a:buClr>
          <a:srgbClr val="000099"/>
        </a:buClr>
        <a:buSzPct val="70000"/>
        <a:buChar char="»"/>
        <a:defRPr>
          <a:solidFill>
            <a:srgbClr val="333333"/>
          </a:solidFill>
          <a:latin typeface="+mn-lt"/>
        </a:defRPr>
      </a:lvl5pPr>
      <a:lvl6pPr marL="2514600" indent="-228600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rgbClr val="000099"/>
        </a:buClr>
        <a:buSzPct val="70000"/>
        <a:buChar char="»"/>
        <a:defRPr>
          <a:solidFill>
            <a:srgbClr val="333333"/>
          </a:solidFill>
          <a:latin typeface="+mn-lt"/>
        </a:defRPr>
      </a:lvl6pPr>
      <a:lvl7pPr marL="2971800" indent="-228600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rgbClr val="000099"/>
        </a:buClr>
        <a:buSzPct val="70000"/>
        <a:buChar char="»"/>
        <a:defRPr>
          <a:solidFill>
            <a:srgbClr val="333333"/>
          </a:solidFill>
          <a:latin typeface="+mn-lt"/>
        </a:defRPr>
      </a:lvl7pPr>
      <a:lvl8pPr marL="3429000" indent="-228600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rgbClr val="000099"/>
        </a:buClr>
        <a:buSzPct val="70000"/>
        <a:buChar char="»"/>
        <a:defRPr>
          <a:solidFill>
            <a:srgbClr val="333333"/>
          </a:solidFill>
          <a:latin typeface="+mn-lt"/>
        </a:defRPr>
      </a:lvl8pPr>
      <a:lvl9pPr marL="3886200" indent="-228600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rgbClr val="000099"/>
        </a:buClr>
        <a:buSzPct val="70000"/>
        <a:buChar char="»"/>
        <a:defRPr>
          <a:solidFill>
            <a:srgbClr val="333333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5.emf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2.xml"/><Relationship Id="rId2" Type="http://schemas.openxmlformats.org/officeDocument/2006/relationships/hyperlink" Target="mailto:cninfo@elsevier.com" TargetMode="External"/><Relationship Id="rId1" Type="http://schemas.openxmlformats.org/officeDocument/2006/relationships/image" Target="../media/image36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vmlDrawing" Target="../drawings/vmlDrawing3.vml"/><Relationship Id="rId4" Type="http://schemas.openxmlformats.org/officeDocument/2006/relationships/slideLayout" Target="../slideLayouts/slideLayout2.xml"/><Relationship Id="rId3" Type="http://schemas.openxmlformats.org/officeDocument/2006/relationships/oleObject" Target="../embeddings/oleObject5.bin"/><Relationship Id="rId2" Type="http://schemas.openxmlformats.org/officeDocument/2006/relationships/image" Target="../media/image4.wmf"/><Relationship Id="rId1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hyperlink" Target="http://www.scirus.com/" TargetMode="External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Rectangle 2"/>
          <p:cNvSpPr>
            <a:spLocks noGrp="1"/>
          </p:cNvSpPr>
          <p:nvPr>
            <p:ph type="ctrTitle"/>
          </p:nvPr>
        </p:nvSpPr>
        <p:spPr>
          <a:xfrm>
            <a:off x="684213" y="2209800"/>
            <a:ext cx="7772400" cy="4038600"/>
          </a:xfrm>
          <a:ln/>
        </p:spPr>
        <p:txBody>
          <a:bodyPr vert="horz" wrap="square" lIns="0" tIns="45720" rIns="0" bIns="45720" anchor="t" anchorCtr="0"/>
          <a:p>
            <a:pPr algn="ctr" eaLnBrk="1" hangingPunct="1">
              <a:buClrTx/>
              <a:buSzTx/>
              <a:buFontTx/>
            </a:pPr>
            <a:r>
              <a:rPr lang="zh-CN" altLang="en-GB" sz="4000" dirty="0">
                <a:solidFill>
                  <a:srgbClr val="FF9900"/>
                </a:solidFill>
                <a:latin typeface="+mj-lt"/>
                <a:ea typeface="宋体" panose="02010600030101010101" pitchFamily="2" charset="-122"/>
                <a:cs typeface="+mj-cs"/>
              </a:rPr>
              <a:t>如何在外文学术期刊上发表文章</a:t>
            </a:r>
            <a:br>
              <a:rPr lang="zh-CN" altLang="en-GB" sz="4000" dirty="0">
                <a:solidFill>
                  <a:srgbClr val="FF9900"/>
                </a:solidFill>
                <a:latin typeface="+mj-lt"/>
                <a:ea typeface="宋体" panose="02010600030101010101" pitchFamily="2" charset="-122"/>
                <a:cs typeface="+mj-cs"/>
              </a:rPr>
            </a:br>
            <a:br>
              <a:rPr lang="zh-CN" altLang="en-GB" sz="4000" dirty="0">
                <a:solidFill>
                  <a:srgbClr val="FF9900"/>
                </a:solidFill>
                <a:latin typeface="+mj-lt"/>
                <a:ea typeface="宋体" panose="02010600030101010101" pitchFamily="2" charset="-122"/>
                <a:cs typeface="+mj-cs"/>
              </a:rPr>
            </a:br>
            <a:r>
              <a:rPr lang="zh-CN" altLang="en-GB" sz="4000" dirty="0">
                <a:solidFill>
                  <a:srgbClr val="FF9900"/>
                </a:solidFill>
                <a:latin typeface="+mj-lt"/>
                <a:ea typeface="宋体" panose="02010600030101010101" pitchFamily="2" charset="-122"/>
                <a:cs typeface="+mj-cs"/>
              </a:rPr>
              <a:t>常识与技巧</a:t>
            </a:r>
            <a:br>
              <a:rPr lang="zh-CN" altLang="en-GB" sz="4400" dirty="0">
                <a:solidFill>
                  <a:srgbClr val="FF9900"/>
                </a:solidFill>
                <a:latin typeface="+mj-lt"/>
                <a:ea typeface="宋体" panose="02010600030101010101" pitchFamily="2" charset="-122"/>
                <a:cs typeface="+mj-cs"/>
              </a:rPr>
            </a:br>
            <a:r>
              <a:rPr lang="ja-JP" altLang="en-GB" sz="3600" dirty="0">
                <a:solidFill>
                  <a:srgbClr val="FF9900"/>
                </a:solidFill>
                <a:latin typeface="+mj-lt"/>
                <a:ea typeface="宋体" panose="02010600030101010101" pitchFamily="2" charset="-122"/>
                <a:cs typeface="+mj-cs"/>
              </a:rPr>
              <a:t> </a:t>
            </a:r>
            <a:br>
              <a:rPr lang="ja-JP" altLang="zh-CN" sz="3600" dirty="0">
                <a:solidFill>
                  <a:srgbClr val="FF9900"/>
                </a:solidFill>
                <a:latin typeface="+mj-lt"/>
                <a:ea typeface="宋体" panose="02010600030101010101" pitchFamily="2" charset="-122"/>
                <a:cs typeface="+mj-cs"/>
              </a:rPr>
            </a:br>
            <a:br>
              <a:rPr lang="ja-JP" altLang="zh-CN" sz="3600" dirty="0">
                <a:solidFill>
                  <a:srgbClr val="FF9900"/>
                </a:solidFill>
                <a:latin typeface="+mj-lt"/>
                <a:ea typeface="宋体" panose="02010600030101010101" pitchFamily="2" charset="-122"/>
                <a:cs typeface="+mj-cs"/>
              </a:rPr>
            </a:br>
            <a:br>
              <a:rPr lang="ja-JP" altLang="zh-CN" sz="2400" dirty="0">
                <a:solidFill>
                  <a:schemeClr val="tx1"/>
                </a:solidFill>
                <a:latin typeface="+mj-lt"/>
                <a:ea typeface="宋体" panose="02010600030101010101" pitchFamily="2" charset="-122"/>
                <a:cs typeface="+mj-cs"/>
              </a:rPr>
            </a:br>
            <a:r>
              <a:rPr lang="zh-CN" altLang="en-US" sz="2400" dirty="0">
                <a:solidFill>
                  <a:schemeClr val="tx1"/>
                </a:solidFill>
                <a:latin typeface="+mj-lt"/>
                <a:ea typeface="宋体" panose="02010600030101010101" pitchFamily="2" charset="-122"/>
                <a:cs typeface="+mj-cs"/>
              </a:rPr>
              <a:t>爱思唯尔科技部</a:t>
            </a:r>
            <a:br>
              <a:rPr lang="ja-JP" altLang="en-US" sz="2400" dirty="0">
                <a:solidFill>
                  <a:schemeClr val="tx1"/>
                </a:solidFill>
                <a:latin typeface="+mj-lt"/>
                <a:ea typeface="宋体" panose="02010600030101010101" pitchFamily="2" charset="-122"/>
                <a:cs typeface="+mj-cs"/>
              </a:rPr>
            </a:br>
            <a:r>
              <a:rPr lang="ja-JP" altLang="zh-CN" sz="2400" dirty="0">
                <a:solidFill>
                  <a:schemeClr val="tx1"/>
                </a:solidFill>
                <a:latin typeface="+mj-lt"/>
                <a:ea typeface="宋体" panose="02010600030101010101" pitchFamily="2" charset="-122"/>
                <a:cs typeface="+mj-cs"/>
              </a:rPr>
              <a:t>c</a:t>
            </a:r>
            <a:r>
              <a:rPr lang="zh-CN" altLang="en-US" sz="2400" dirty="0">
                <a:solidFill>
                  <a:schemeClr val="tx1"/>
                </a:solidFill>
                <a:latin typeface="+mj-lt"/>
                <a:ea typeface="宋体" panose="02010600030101010101" pitchFamily="2" charset="-122"/>
                <a:cs typeface="+mj-cs"/>
              </a:rPr>
              <a:t>h</a:t>
            </a:r>
            <a:r>
              <a:rPr lang="en-US" altLang="zh-CN" sz="2400" dirty="0">
                <a:solidFill>
                  <a:schemeClr val="tx1"/>
                </a:solidFill>
                <a:latin typeface="+mj-lt"/>
                <a:ea typeface="宋体" panose="02010600030101010101" pitchFamily="2" charset="-122"/>
                <a:cs typeface="+mj-cs"/>
              </a:rPr>
              <a:t>ina.elsevier.com</a:t>
            </a:r>
            <a:endParaRPr lang="en-US" altLang="zh-CN" sz="2400" dirty="0">
              <a:solidFill>
                <a:schemeClr val="tx1"/>
              </a:solidFill>
              <a:latin typeface="+mj-lt"/>
              <a:ea typeface="宋体" panose="02010600030101010101" pitchFamily="2" charset="-122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Rectangle 2"/>
          <p:cNvSpPr>
            <a:spLocks noGrp="1"/>
          </p:cNvSpPr>
          <p:nvPr>
            <p:ph idx="1"/>
          </p:nvPr>
        </p:nvSpPr>
        <p:spPr>
          <a:xfrm>
            <a:off x="839788" y="1195388"/>
            <a:ext cx="7694612" cy="5281612"/>
          </a:xfrm>
          <a:ln/>
        </p:spPr>
        <p:txBody>
          <a:bodyPr vert="horz" wrap="square" lIns="0" tIns="45720" rIns="0" bIns="45720" anchor="t" anchorCtr="0"/>
          <a:p>
            <a:pPr eaLnBrk="1" hangingPunct="1"/>
            <a:r>
              <a:rPr lang="en-US" altLang="zh-CN" sz="3200" b="1" dirty="0">
                <a:solidFill>
                  <a:schemeClr val="tx1"/>
                </a:solidFill>
                <a:ea typeface="宋体" panose="02010600030101010101" pitchFamily="2" charset="-122"/>
              </a:rPr>
              <a:t>Elsevier Editorial System (EES)</a:t>
            </a:r>
            <a:r>
              <a:rPr lang="zh-CN" altLang="en-US" sz="3200" dirty="0">
                <a:solidFill>
                  <a:schemeClr val="tx1"/>
                </a:solidFill>
                <a:ea typeface="宋体" panose="02010600030101010101" pitchFamily="2" charset="-122"/>
              </a:rPr>
              <a:t>，集在线投稿、评审和编辑功能于一体的电子平台。 </a:t>
            </a:r>
            <a:endParaRPr lang="en-US" altLang="zh-CN" sz="3200" dirty="0">
              <a:solidFill>
                <a:schemeClr val="tx1"/>
              </a:solidFill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sz="3200" b="1" dirty="0">
                <a:solidFill>
                  <a:schemeClr val="tx1"/>
                </a:solidFill>
                <a:ea typeface="宋体" panose="02010600030101010101" pitchFamily="2" charset="-122"/>
              </a:rPr>
              <a:t>EES </a:t>
            </a:r>
            <a:r>
              <a:rPr lang="zh-CN" altLang="en-US" sz="3200" b="1" dirty="0">
                <a:solidFill>
                  <a:schemeClr val="tx1"/>
                </a:solidFill>
                <a:ea typeface="宋体" panose="02010600030101010101" pitchFamily="2" charset="-122"/>
              </a:rPr>
              <a:t>支持</a:t>
            </a:r>
            <a:r>
              <a:rPr lang="en-US" altLang="zh-CN" sz="3200" b="1" dirty="0">
                <a:solidFill>
                  <a:schemeClr val="tx1"/>
                </a:solidFill>
                <a:ea typeface="宋体" panose="02010600030101010101" pitchFamily="2" charset="-122"/>
              </a:rPr>
              <a:t>:</a:t>
            </a:r>
            <a:endParaRPr lang="en-US" altLang="zh-CN" sz="3200" b="1" dirty="0">
              <a:solidFill>
                <a:schemeClr val="tx1"/>
              </a:solidFill>
              <a:ea typeface="宋体" panose="02010600030101010101" pitchFamily="2" charset="-122"/>
            </a:endParaRPr>
          </a:p>
          <a:p>
            <a:pPr lvl="1" eaLnBrk="1" hangingPunct="1"/>
            <a:r>
              <a:rPr lang="zh-CN" altLang="en-US" b="1" dirty="0">
                <a:solidFill>
                  <a:srgbClr val="FFA015"/>
                </a:solidFill>
                <a:ea typeface="宋体" panose="02010600030101010101" pitchFamily="2" charset="-122"/>
              </a:rPr>
              <a:t>作者在线投稿并追踪稿件状态</a:t>
            </a:r>
            <a:endParaRPr lang="en-US" altLang="zh-CN" b="1" dirty="0">
              <a:solidFill>
                <a:srgbClr val="FFA015"/>
              </a:solidFill>
              <a:ea typeface="宋体" panose="02010600030101010101" pitchFamily="2" charset="-122"/>
            </a:endParaRPr>
          </a:p>
          <a:p>
            <a:pPr lvl="1" eaLnBrk="1" hangingPunct="1"/>
            <a:r>
              <a:rPr lang="zh-CN" altLang="en-US" b="1" dirty="0">
                <a:solidFill>
                  <a:srgbClr val="FFA015"/>
                </a:solidFill>
                <a:ea typeface="宋体" panose="02010600030101010101" pitchFamily="2" charset="-122"/>
              </a:rPr>
              <a:t>投稿步骤操作指南</a:t>
            </a:r>
            <a:endParaRPr lang="zh-CN" altLang="en-US" b="1" dirty="0">
              <a:solidFill>
                <a:srgbClr val="FFA015"/>
              </a:solidFill>
              <a:ea typeface="宋体" panose="02010600030101010101" pitchFamily="2" charset="-122"/>
            </a:endParaRPr>
          </a:p>
          <a:p>
            <a:pPr lvl="1" eaLnBrk="1" hangingPunct="1"/>
            <a:r>
              <a:rPr lang="zh-CN" altLang="en-US" dirty="0">
                <a:solidFill>
                  <a:schemeClr val="tx1"/>
                </a:solidFill>
                <a:ea typeface="宋体" panose="02010600030101010101" pitchFamily="2" charset="-122"/>
              </a:rPr>
              <a:t>编辑部</a:t>
            </a:r>
            <a:r>
              <a:rPr lang="en-US" altLang="zh-CN" dirty="0">
                <a:solidFill>
                  <a:schemeClr val="tx1"/>
                </a:solidFill>
                <a:ea typeface="宋体" panose="02010600030101010101" pitchFamily="2" charset="-122"/>
              </a:rPr>
              <a:t>/</a:t>
            </a:r>
            <a:r>
              <a:rPr lang="zh-CN" altLang="en-US" dirty="0">
                <a:solidFill>
                  <a:schemeClr val="tx1"/>
                </a:solidFill>
                <a:ea typeface="宋体" panose="02010600030101010101" pitchFamily="2" charset="-122"/>
              </a:rPr>
              <a:t>编辑在线邀请审稿专家</a:t>
            </a:r>
            <a:endParaRPr lang="zh-CN" altLang="en-US" dirty="0">
              <a:solidFill>
                <a:schemeClr val="tx1"/>
              </a:solidFill>
              <a:ea typeface="宋体" panose="02010600030101010101" pitchFamily="2" charset="-122"/>
            </a:endParaRPr>
          </a:p>
          <a:p>
            <a:pPr lvl="1" eaLnBrk="1" hangingPunct="1"/>
            <a:r>
              <a:rPr lang="zh-CN" altLang="en-US" dirty="0">
                <a:solidFill>
                  <a:schemeClr val="tx1"/>
                </a:solidFill>
                <a:ea typeface="宋体" panose="02010600030101010101" pitchFamily="2" charset="-122"/>
              </a:rPr>
              <a:t>审稿专家在线审稿</a:t>
            </a:r>
            <a:endParaRPr lang="zh-CN" altLang="en-US" dirty="0">
              <a:solidFill>
                <a:schemeClr val="tx1"/>
              </a:solidFill>
              <a:ea typeface="宋体" panose="02010600030101010101" pitchFamily="2" charset="-122"/>
            </a:endParaRPr>
          </a:p>
          <a:p>
            <a:pPr lvl="1" eaLnBrk="1" hangingPunct="1"/>
            <a:r>
              <a:rPr lang="zh-CN" altLang="en-US" dirty="0">
                <a:solidFill>
                  <a:schemeClr val="tx1"/>
                </a:solidFill>
                <a:ea typeface="宋体" panose="02010600030101010101" pitchFamily="2" charset="-122"/>
              </a:rPr>
              <a:t>编辑部管理稿件信息</a:t>
            </a:r>
            <a:endParaRPr lang="zh-CN" altLang="en-US" dirty="0">
              <a:solidFill>
                <a:schemeClr val="tx1"/>
              </a:solidFill>
              <a:ea typeface="宋体" panose="02010600030101010101" pitchFamily="2" charset="-122"/>
            </a:endParaRPr>
          </a:p>
          <a:p>
            <a:pPr lvl="1" eaLnBrk="1" hangingPunct="1"/>
            <a:r>
              <a:rPr lang="zh-CN" altLang="en-US" dirty="0">
                <a:solidFill>
                  <a:schemeClr val="tx1"/>
                </a:solidFill>
                <a:ea typeface="宋体" panose="02010600030101010101" pitchFamily="2" charset="-122"/>
              </a:rPr>
              <a:t>详细数据报告</a:t>
            </a:r>
            <a:endParaRPr lang="zh-CN" altLang="en-US" sz="2800" dirty="0">
              <a:solidFill>
                <a:schemeClr val="tx1"/>
              </a:solidFill>
              <a:ea typeface="宋体" panose="02010600030101010101" pitchFamily="2" charset="-122"/>
            </a:endParaRPr>
          </a:p>
          <a:p>
            <a:pPr eaLnBrk="1" hangingPunct="1"/>
            <a:r>
              <a:rPr lang="zh-CN" altLang="en-US" sz="3200" b="1" dirty="0">
                <a:solidFill>
                  <a:schemeClr val="tx1"/>
                </a:solidFill>
                <a:ea typeface="宋体" panose="02010600030101010101" pitchFamily="2" charset="-122"/>
              </a:rPr>
              <a:t>无需安装，即可使用</a:t>
            </a:r>
            <a:r>
              <a:rPr lang="zh-CN" altLang="en-US" sz="3200" dirty="0">
                <a:solidFill>
                  <a:schemeClr val="tx1"/>
                </a:solidFill>
                <a:ea typeface="宋体" panose="02010600030101010101" pitchFamily="2" charset="-122"/>
              </a:rPr>
              <a:t>。</a:t>
            </a:r>
            <a:endParaRPr lang="zh-CN" altLang="en-US" sz="3200" dirty="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13315" name="Rectangle 3"/>
          <p:cNvSpPr>
            <a:spLocks noGrp="1"/>
          </p:cNvSpPr>
          <p:nvPr>
            <p:ph type="title"/>
          </p:nvPr>
        </p:nvSpPr>
        <p:spPr>
          <a:xfrm>
            <a:off x="762000" y="228600"/>
            <a:ext cx="7162800" cy="685800"/>
          </a:xfrm>
          <a:ln/>
        </p:spPr>
        <p:txBody>
          <a:bodyPr vert="horz" wrap="square" lIns="0" tIns="45720" rIns="91440" bIns="45720" anchor="t" anchorCtr="0"/>
          <a:p>
            <a:pPr eaLnBrk="1" hangingPunct="1"/>
            <a:r>
              <a:rPr lang="en-IE" altLang="zh-CN" dirty="0">
                <a:ea typeface="宋体" panose="02010600030101010101" pitchFamily="2" charset="-122"/>
              </a:rPr>
              <a:t>4</a:t>
            </a:r>
            <a:r>
              <a:rPr lang="en-IE" altLang="ja-JP" dirty="0">
                <a:ea typeface="MS PGothic" panose="020B0600070205080204" pitchFamily="34" charset="-128"/>
              </a:rPr>
              <a:t>.</a:t>
            </a:r>
            <a:r>
              <a:rPr lang="en-IE" altLang="zh-CN" dirty="0">
                <a:ea typeface="宋体" panose="02010600030101010101" pitchFamily="2" charset="-122"/>
              </a:rPr>
              <a:t> EES</a:t>
            </a:r>
            <a:r>
              <a:rPr lang="zh-CN" altLang="en-IE" dirty="0">
                <a:ea typeface="宋体" panose="02010600030101010101" pitchFamily="2" charset="-122"/>
              </a:rPr>
              <a:t>投稿平台及使用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8" name="Picture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066800"/>
            <a:ext cx="9112250" cy="5257800"/>
          </a:xfrm>
          <a:prstGeom prst="rect">
            <a:avLst/>
          </a:prstGeom>
          <a:noFill/>
          <a:ln w="9525" cap="flat" cmpd="sng">
            <a:solidFill>
              <a:srgbClr val="CCFF33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4339" name="Rectangle 2"/>
          <p:cNvSpPr>
            <a:spLocks noGrp="1"/>
          </p:cNvSpPr>
          <p:nvPr>
            <p:ph type="title" idx="4294967295"/>
          </p:nvPr>
        </p:nvSpPr>
        <p:spPr>
          <a:ln/>
        </p:spPr>
        <p:txBody>
          <a:bodyPr vert="horz" wrap="square" lIns="0" tIns="45720" rIns="91440" bIns="45720" anchor="t" anchorCtr="0"/>
          <a:p>
            <a:pPr eaLnBrk="1" hangingPunct="1"/>
            <a:r>
              <a:rPr lang="zh-CN" altLang="en-US" dirty="0">
                <a:ea typeface="宋体" panose="02010600030101010101" pitchFamily="2" charset="-122"/>
              </a:rPr>
              <a:t>投稿开始－找到期刊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1141765" name="Rectangle 5"/>
          <p:cNvSpPr/>
          <p:nvPr/>
        </p:nvSpPr>
        <p:spPr>
          <a:xfrm>
            <a:off x="1447800" y="2667000"/>
            <a:ext cx="838200" cy="304800"/>
          </a:xfrm>
          <a:prstGeom prst="rect">
            <a:avLst/>
          </a:prstGeom>
          <a:noFill/>
          <a:ln w="38100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41767" name="Rectangle 7"/>
          <p:cNvSpPr/>
          <p:nvPr/>
        </p:nvSpPr>
        <p:spPr>
          <a:xfrm>
            <a:off x="2971800" y="5029200"/>
            <a:ext cx="990600" cy="228600"/>
          </a:xfrm>
          <a:prstGeom prst="rect">
            <a:avLst/>
          </a:prstGeom>
          <a:noFill/>
          <a:ln w="38100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1765" grpId="0" animBg="1"/>
      <p:bldP spid="114176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Rectangle 3"/>
          <p:cNvSpPr>
            <a:spLocks noGrp="1"/>
          </p:cNvSpPr>
          <p:nvPr>
            <p:ph type="body" idx="4294967295"/>
          </p:nvPr>
        </p:nvSpPr>
        <p:spPr>
          <a:ln/>
        </p:spPr>
        <p:txBody>
          <a:bodyPr vert="horz" wrap="square" lIns="0" tIns="45720" rIns="0" bIns="45720" anchor="t" anchorCtr="0"/>
          <a:p>
            <a:pPr eaLnBrk="1" hangingPunct="1"/>
            <a:endParaRPr lang="zh-CN" altLang="en-US" dirty="0">
              <a:ea typeface="宋体" panose="02010600030101010101" pitchFamily="2" charset="-122"/>
            </a:endParaRPr>
          </a:p>
        </p:txBody>
      </p:sp>
      <p:pic>
        <p:nvPicPr>
          <p:cNvPr id="15363" name="Picture 4"/>
          <p:cNvPicPr>
            <a:picLocks noChangeAspect="1"/>
          </p:cNvPicPr>
          <p:nvPr/>
        </p:nvPicPr>
        <p:blipFill>
          <a:blip r:embed="rId1"/>
          <a:srcRect l="10001" t="14000" r="11250" b="6000"/>
          <a:stretch>
            <a:fillRect/>
          </a:stretch>
        </p:blipFill>
        <p:spPr>
          <a:xfrm>
            <a:off x="0" y="838200"/>
            <a:ext cx="9144000" cy="5715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5"/>
          <p:cNvGrpSpPr/>
          <p:nvPr/>
        </p:nvGrpSpPr>
        <p:grpSpPr>
          <a:xfrm>
            <a:off x="1600200" y="1828800"/>
            <a:ext cx="5867400" cy="1524000"/>
            <a:chOff x="1008" y="1152"/>
            <a:chExt cx="3696" cy="960"/>
          </a:xfrm>
        </p:grpSpPr>
        <p:sp>
          <p:nvSpPr>
            <p:cNvPr id="15373" name="Rectangle 6"/>
            <p:cNvSpPr/>
            <p:nvPr/>
          </p:nvSpPr>
          <p:spPr>
            <a:xfrm>
              <a:off x="1008" y="1728"/>
              <a:ext cx="3696" cy="384"/>
            </a:xfrm>
            <a:prstGeom prst="rect">
              <a:avLst/>
            </a:prstGeom>
            <a:noFill/>
            <a:ln w="38100" cap="flat" cmpd="sng">
              <a:solidFill>
                <a:srgbClr val="FF33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5374" name="AutoShape 7"/>
            <p:cNvSpPr/>
            <p:nvPr/>
          </p:nvSpPr>
          <p:spPr>
            <a:xfrm>
              <a:off x="2688" y="1152"/>
              <a:ext cx="1680" cy="384"/>
            </a:xfrm>
            <a:prstGeom prst="wedgeRoundRectCallout">
              <a:avLst>
                <a:gd name="adj1" fmla="val -70000"/>
                <a:gd name="adj2" fmla="val 91407"/>
                <a:gd name="adj3" fmla="val 16667"/>
              </a:avLst>
            </a:prstGeom>
            <a:solidFill>
              <a:srgbClr val="FFFF99"/>
            </a:solidFill>
            <a:ln w="28575" cap="flat" cmpd="sng">
              <a:solidFill>
                <a:schemeClr val="bg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algn="ctr"/>
              <a:r>
                <a:rPr lang="zh-CN" altLang="en-US" sz="2800" b="1" dirty="0">
                  <a:latin typeface="Arial Narrow" panose="020B0606020202030204" pitchFamily="34" charset="0"/>
                  <a:ea typeface="宋体" panose="02010600030101010101" pitchFamily="2" charset="-122"/>
                </a:rPr>
                <a:t>期刊收录范围</a:t>
              </a:r>
              <a:endParaRPr lang="zh-CN" altLang="en-US" sz="2800" b="1" dirty="0">
                <a:latin typeface="Arial Narrow" panose="020B060602020203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" name="Group 8"/>
          <p:cNvGrpSpPr/>
          <p:nvPr/>
        </p:nvGrpSpPr>
        <p:grpSpPr>
          <a:xfrm>
            <a:off x="4114800" y="4114800"/>
            <a:ext cx="5029200" cy="2057400"/>
            <a:chOff x="2592" y="2592"/>
            <a:chExt cx="3168" cy="1296"/>
          </a:xfrm>
        </p:grpSpPr>
        <p:sp>
          <p:nvSpPr>
            <p:cNvPr id="15369" name="Rectangle 9"/>
            <p:cNvSpPr/>
            <p:nvPr/>
          </p:nvSpPr>
          <p:spPr>
            <a:xfrm>
              <a:off x="4752" y="3360"/>
              <a:ext cx="1008" cy="144"/>
            </a:xfrm>
            <a:prstGeom prst="rect">
              <a:avLst/>
            </a:prstGeom>
            <a:noFill/>
            <a:ln w="38100" cap="flat" cmpd="sng">
              <a:solidFill>
                <a:srgbClr val="FF33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5370" name="Rectangle 10"/>
            <p:cNvSpPr/>
            <p:nvPr/>
          </p:nvSpPr>
          <p:spPr>
            <a:xfrm>
              <a:off x="4752" y="3600"/>
              <a:ext cx="1008" cy="144"/>
            </a:xfrm>
            <a:prstGeom prst="rect">
              <a:avLst/>
            </a:prstGeom>
            <a:noFill/>
            <a:ln w="38100" cap="flat" cmpd="sng">
              <a:solidFill>
                <a:srgbClr val="FF33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5371" name="AutoShape 11"/>
            <p:cNvSpPr/>
            <p:nvPr/>
          </p:nvSpPr>
          <p:spPr>
            <a:xfrm>
              <a:off x="2832" y="2592"/>
              <a:ext cx="1872" cy="432"/>
            </a:xfrm>
            <a:prstGeom prst="wedgeRoundRectCallout">
              <a:avLst>
                <a:gd name="adj1" fmla="val 51815"/>
                <a:gd name="adj2" fmla="val 122685"/>
                <a:gd name="adj3" fmla="val 16667"/>
              </a:avLst>
            </a:prstGeom>
            <a:solidFill>
              <a:srgbClr val="FFFF99"/>
            </a:solidFill>
            <a:ln w="28575" cap="flat" cmpd="sng">
              <a:solidFill>
                <a:schemeClr val="bg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algn="ctr"/>
              <a:r>
                <a:rPr lang="en-US" altLang="zh-CN" sz="2800" b="1" dirty="0">
                  <a:latin typeface="Arial Narrow" panose="020B0606020202030204" pitchFamily="34" charset="0"/>
                  <a:ea typeface="宋体" panose="02010600030101010101" pitchFamily="2" charset="-122"/>
                </a:rPr>
                <a:t>Submit an Article</a:t>
              </a:r>
              <a:endParaRPr lang="en-US" altLang="zh-CN" sz="2800" b="1" dirty="0">
                <a:latin typeface="Arial Narrow" panose="020B0606020202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372" name="AutoShape 12"/>
            <p:cNvSpPr/>
            <p:nvPr/>
          </p:nvSpPr>
          <p:spPr>
            <a:xfrm>
              <a:off x="2592" y="3456"/>
              <a:ext cx="1968" cy="432"/>
            </a:xfrm>
            <a:prstGeom prst="wedgeRoundRectCallout">
              <a:avLst>
                <a:gd name="adj1" fmla="val 58944"/>
                <a:gd name="adj2" fmla="val 12963"/>
                <a:gd name="adj3" fmla="val 16667"/>
              </a:avLst>
            </a:prstGeom>
            <a:solidFill>
              <a:srgbClr val="FFFF99"/>
            </a:solidFill>
            <a:ln w="28575" cap="flat" cmpd="sng">
              <a:solidFill>
                <a:schemeClr val="bg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algn="ctr"/>
              <a:r>
                <a:rPr lang="en-US" altLang="zh-CN" sz="2800" b="1" dirty="0">
                  <a:latin typeface="Arial Narrow" panose="020B0606020202030204" pitchFamily="34" charset="0"/>
                  <a:ea typeface="宋体" panose="02010600030101010101" pitchFamily="2" charset="-122"/>
                </a:rPr>
                <a:t>Guide for Authors</a:t>
              </a:r>
              <a:endParaRPr lang="en-US" altLang="zh-CN" sz="2800" b="1" dirty="0">
                <a:latin typeface="Arial Narrow" panose="020B060602020203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" name="Group 13"/>
          <p:cNvGrpSpPr/>
          <p:nvPr/>
        </p:nvGrpSpPr>
        <p:grpSpPr>
          <a:xfrm>
            <a:off x="0" y="4876800"/>
            <a:ext cx="4419600" cy="1600200"/>
            <a:chOff x="0" y="3072"/>
            <a:chExt cx="2784" cy="1008"/>
          </a:xfrm>
        </p:grpSpPr>
        <p:sp>
          <p:nvSpPr>
            <p:cNvPr id="15367" name="Rectangle 14"/>
            <p:cNvSpPr/>
            <p:nvPr/>
          </p:nvSpPr>
          <p:spPr>
            <a:xfrm>
              <a:off x="0" y="3648"/>
              <a:ext cx="1008" cy="432"/>
            </a:xfrm>
            <a:prstGeom prst="rect">
              <a:avLst/>
            </a:prstGeom>
            <a:noFill/>
            <a:ln w="38100" cap="flat" cmpd="sng">
              <a:solidFill>
                <a:srgbClr val="FF33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5368" name="AutoShape 15"/>
            <p:cNvSpPr/>
            <p:nvPr/>
          </p:nvSpPr>
          <p:spPr>
            <a:xfrm>
              <a:off x="1392" y="3072"/>
              <a:ext cx="1392" cy="384"/>
            </a:xfrm>
            <a:prstGeom prst="wedgeRoundRectCallout">
              <a:avLst>
                <a:gd name="adj1" fmla="val -88361"/>
                <a:gd name="adj2" fmla="val 98440"/>
                <a:gd name="adj3" fmla="val 16667"/>
              </a:avLst>
            </a:prstGeom>
            <a:solidFill>
              <a:srgbClr val="FFFF99"/>
            </a:solidFill>
            <a:ln w="28575" cap="flat" cmpd="sng">
              <a:solidFill>
                <a:schemeClr val="bg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algn="ctr"/>
              <a:r>
                <a:rPr lang="zh-CN" altLang="en-US" sz="2800" b="1" dirty="0">
                  <a:latin typeface="Arial Narrow" panose="020B0606020202030204" pitchFamily="34" charset="0"/>
                  <a:ea typeface="宋体" panose="02010600030101010101" pitchFamily="2" charset="-122"/>
                </a:rPr>
                <a:t>影响因子</a:t>
              </a:r>
              <a:endParaRPr lang="zh-CN" altLang="en-US" sz="2800" b="1" dirty="0">
                <a:latin typeface="Arial Narrow" panose="020B060602020203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Rectangle 2"/>
          <p:cNvSpPr>
            <a:spLocks noGrp="1"/>
          </p:cNvSpPr>
          <p:nvPr>
            <p:ph type="title" idx="4294967295"/>
          </p:nvPr>
        </p:nvSpPr>
        <p:spPr>
          <a:ln/>
        </p:spPr>
        <p:txBody>
          <a:bodyPr vert="horz" wrap="square" lIns="0" tIns="45720" rIns="91440" bIns="45720" anchor="t" anchorCtr="0"/>
          <a:p>
            <a:pPr eaLnBrk="1" hangingPunct="1"/>
            <a:r>
              <a:rPr lang="zh-CN" altLang="en-US" dirty="0">
                <a:ea typeface="宋体" panose="02010600030101010101" pitchFamily="2" charset="-122"/>
              </a:rPr>
              <a:t>期刊</a:t>
            </a:r>
            <a:r>
              <a:rPr lang="en-US" altLang="zh-CN" dirty="0">
                <a:ea typeface="宋体" panose="02010600030101010101" pitchFamily="2" charset="-122"/>
              </a:rPr>
              <a:t>EES</a:t>
            </a:r>
            <a:r>
              <a:rPr lang="zh-CN" altLang="en-US" dirty="0">
                <a:ea typeface="宋体" panose="02010600030101010101" pitchFamily="2" charset="-122"/>
              </a:rPr>
              <a:t>主页 </a:t>
            </a:r>
            <a:r>
              <a:rPr lang="en-US" altLang="zh-CN" sz="2800" u="sng" dirty="0">
                <a:ea typeface="宋体" panose="02010600030101010101" pitchFamily="2" charset="-122"/>
              </a:rPr>
              <a:t>http://ees.elsevier.com/jpol/</a:t>
            </a:r>
            <a:endParaRPr lang="en-GB" altLang="zh-CN" sz="2800" u="sng" dirty="0">
              <a:ea typeface="宋体" panose="02010600030101010101" pitchFamily="2" charset="-122"/>
            </a:endParaRPr>
          </a:p>
        </p:txBody>
      </p:sp>
      <p:pic>
        <p:nvPicPr>
          <p:cNvPr id="16387" name="Picture 3"/>
          <p:cNvPicPr>
            <a:picLocks noChangeAspect="1"/>
          </p:cNvPicPr>
          <p:nvPr>
            <p:ph type="body" idx="4294967295"/>
          </p:nvPr>
        </p:nvPicPr>
        <p:blipFill>
          <a:blip r:embed="rId1"/>
          <a:srcRect/>
          <a:stretch>
            <a:fillRect/>
          </a:stretch>
        </p:blipFill>
        <p:spPr>
          <a:xfrm>
            <a:off x="762000" y="1066800"/>
            <a:ext cx="7620000" cy="5410200"/>
          </a:xfrm>
          <a:ln/>
        </p:spPr>
      </p:pic>
      <p:grpSp>
        <p:nvGrpSpPr>
          <p:cNvPr id="16388" name="Group 4"/>
          <p:cNvGrpSpPr/>
          <p:nvPr/>
        </p:nvGrpSpPr>
        <p:grpSpPr>
          <a:xfrm>
            <a:off x="457200" y="1905000"/>
            <a:ext cx="5410200" cy="2625725"/>
            <a:chOff x="288" y="1200"/>
            <a:chExt cx="3408" cy="1654"/>
          </a:xfrm>
        </p:grpSpPr>
        <p:sp>
          <p:nvSpPr>
            <p:cNvPr id="16391" name="Text Box 5"/>
            <p:cNvSpPr txBox="1"/>
            <p:nvPr/>
          </p:nvSpPr>
          <p:spPr>
            <a:xfrm>
              <a:off x="288" y="2503"/>
              <a:ext cx="1177" cy="351"/>
            </a:xfrm>
            <a:prstGeom prst="rect">
              <a:avLst/>
            </a:prstGeom>
            <a:solidFill>
              <a:srgbClr val="FFFF99"/>
            </a:solidFill>
            <a:ln w="38100" cap="flat" cmpd="sng">
              <a:solidFill>
                <a:srgbClr val="96969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p>
              <a:pPr algn="ctr" eaLnBrk="0" hangingPunct="0"/>
              <a:r>
                <a:rPr lang="zh-CN" altLang="en-US" sz="2800" b="1" dirty="0">
                  <a:latin typeface="HG丸ｺﾞｼｯｸM-PRO" pitchFamily="50" charset="-128"/>
                  <a:ea typeface="宋体" panose="02010600030101010101" pitchFamily="2" charset="-122"/>
                </a:rPr>
                <a:t>期刊简介</a:t>
              </a:r>
              <a:endParaRPr lang="zh-CN" altLang="en-US" sz="2800" b="1" dirty="0">
                <a:latin typeface="HG丸ｺﾞｼｯｸM-PRO" pitchFamily="50" charset="-128"/>
                <a:ea typeface="宋体" panose="02010600030101010101" pitchFamily="2" charset="-122"/>
              </a:endParaRPr>
            </a:p>
          </p:txBody>
        </p:sp>
        <p:sp>
          <p:nvSpPr>
            <p:cNvPr id="16392" name="Oval 6"/>
            <p:cNvSpPr/>
            <p:nvPr/>
          </p:nvSpPr>
          <p:spPr>
            <a:xfrm>
              <a:off x="1584" y="1200"/>
              <a:ext cx="2112" cy="1317"/>
            </a:xfrm>
            <a:prstGeom prst="ellipse">
              <a:avLst/>
            </a:prstGeom>
            <a:noFill/>
            <a:ln w="38100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6393" name="Line 7"/>
            <p:cNvSpPr/>
            <p:nvPr/>
          </p:nvSpPr>
          <p:spPr>
            <a:xfrm flipV="1">
              <a:off x="1152" y="2034"/>
              <a:ext cx="480" cy="483"/>
            </a:xfrm>
            <a:prstGeom prst="line">
              <a:avLst/>
            </a:prstGeom>
            <a:ln w="38100" cap="flat" cmpd="sng">
              <a:solidFill>
                <a:srgbClr val="FF3300"/>
              </a:solidFill>
              <a:prstDash val="solid"/>
              <a:headEnd type="none" w="med" len="med"/>
              <a:tailEnd type="triangle" w="med" len="med"/>
            </a:ln>
          </p:spPr>
        </p:sp>
      </p:grpSp>
      <p:sp>
        <p:nvSpPr>
          <p:cNvPr id="1150984" name="Rectangle 8"/>
          <p:cNvSpPr/>
          <p:nvPr/>
        </p:nvSpPr>
        <p:spPr>
          <a:xfrm>
            <a:off x="4953000" y="1066800"/>
            <a:ext cx="1143000" cy="381000"/>
          </a:xfrm>
          <a:prstGeom prst="rect">
            <a:avLst/>
          </a:prstGeom>
          <a:noFill/>
          <a:ln w="38100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50985" name="Rectangle 9"/>
          <p:cNvSpPr/>
          <p:nvPr/>
        </p:nvSpPr>
        <p:spPr>
          <a:xfrm>
            <a:off x="6477000" y="1981200"/>
            <a:ext cx="1905000" cy="1600200"/>
          </a:xfrm>
          <a:prstGeom prst="rect">
            <a:avLst/>
          </a:prstGeom>
          <a:noFill/>
          <a:ln w="38100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0984" grpId="0" animBg="1"/>
      <p:bldP spid="115098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0" tIns="45720" rIns="91440" bIns="45720" anchor="t" anchorCtr="0"/>
          <a:p>
            <a:pPr eaLnBrk="1" hangingPunct="1"/>
            <a:r>
              <a:rPr lang="zh-CN" altLang="en-US" dirty="0">
                <a:ea typeface="宋体" panose="02010600030101010101" pitchFamily="2" charset="-122"/>
              </a:rPr>
              <a:t>初次使用需注册</a:t>
            </a:r>
            <a:r>
              <a:rPr lang="en-US" altLang="zh-CN" dirty="0">
                <a:ea typeface="宋体" panose="02010600030101010101" pitchFamily="2" charset="-122"/>
              </a:rPr>
              <a:t>/</a:t>
            </a:r>
            <a:r>
              <a:rPr lang="zh-CN" altLang="en-US" dirty="0">
                <a:ea typeface="宋体" panose="02010600030101010101" pitchFamily="2" charset="-122"/>
              </a:rPr>
              <a:t>登陆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pic>
        <p:nvPicPr>
          <p:cNvPr id="17411" name="Picture 3"/>
          <p:cNvPicPr>
            <a:picLocks noChangeAspect="1"/>
          </p:cNvPicPr>
          <p:nvPr/>
        </p:nvPicPr>
        <p:blipFill>
          <a:blip r:embed="rId1"/>
          <a:srcRect t="14000" r="40625" b="50999"/>
          <a:stretch>
            <a:fillRect/>
          </a:stretch>
        </p:blipFill>
        <p:spPr>
          <a:xfrm>
            <a:off x="228600" y="838200"/>
            <a:ext cx="7239000" cy="2667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46212" name="Rectangle 4"/>
          <p:cNvSpPr/>
          <p:nvPr/>
        </p:nvSpPr>
        <p:spPr>
          <a:xfrm>
            <a:off x="3810000" y="1295400"/>
            <a:ext cx="685800" cy="457200"/>
          </a:xfrm>
          <a:prstGeom prst="rect">
            <a:avLst/>
          </a:prstGeom>
          <a:noFill/>
          <a:ln w="38100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246213" name="AutoShape 5"/>
          <p:cNvSpPr/>
          <p:nvPr/>
        </p:nvSpPr>
        <p:spPr>
          <a:xfrm>
            <a:off x="5715000" y="914400"/>
            <a:ext cx="2209800" cy="609600"/>
          </a:xfrm>
          <a:prstGeom prst="wedgeRoundRectCallout">
            <a:avLst>
              <a:gd name="adj1" fmla="val -104384"/>
              <a:gd name="adj2" fmla="val 54690"/>
              <a:gd name="adj3" fmla="val 16667"/>
            </a:avLst>
          </a:prstGeom>
          <a:solidFill>
            <a:srgbClr val="FFFF99"/>
          </a:solidFill>
          <a:ln w="28575" cap="flat" cmpd="sng">
            <a:solidFill>
              <a:schemeClr val="bg2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lang="zh-CN" altLang="en-US" sz="2800" b="1" dirty="0">
                <a:latin typeface="Arial Narrow" panose="020B0606020202030204" pitchFamily="34" charset="0"/>
                <a:ea typeface="宋体" panose="02010600030101010101" pitchFamily="2" charset="-122"/>
              </a:rPr>
              <a:t>免费注册</a:t>
            </a:r>
            <a:endParaRPr lang="zh-CN" altLang="en-US" sz="2800" b="1" dirty="0">
              <a:latin typeface="Arial Narrow" panose="020B0606020202030204" pitchFamily="34" charset="0"/>
              <a:ea typeface="宋体" panose="02010600030101010101" pitchFamily="2" charset="-122"/>
            </a:endParaRPr>
          </a:p>
        </p:txBody>
      </p:sp>
      <p:pic>
        <p:nvPicPr>
          <p:cNvPr id="1246214" name="Picture 6"/>
          <p:cNvPicPr>
            <a:picLocks noChangeAspect="1"/>
          </p:cNvPicPr>
          <p:nvPr/>
        </p:nvPicPr>
        <p:blipFill>
          <a:blip r:embed="rId2"/>
          <a:srcRect l="17500" t="26999" r="37500" b="34000"/>
          <a:stretch>
            <a:fillRect/>
          </a:stretch>
        </p:blipFill>
        <p:spPr>
          <a:xfrm>
            <a:off x="990600" y="1752600"/>
            <a:ext cx="6705600" cy="355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46215" name="Picture 7"/>
          <p:cNvPicPr>
            <a:picLocks noChangeAspect="1"/>
          </p:cNvPicPr>
          <p:nvPr/>
        </p:nvPicPr>
        <p:blipFill>
          <a:blip r:embed="rId3"/>
          <a:srcRect l="626" t="14999" r="36249" b="21571"/>
          <a:stretch>
            <a:fillRect/>
          </a:stretch>
        </p:blipFill>
        <p:spPr>
          <a:xfrm>
            <a:off x="1905000" y="2743200"/>
            <a:ext cx="6858000" cy="36576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8"/>
          <p:cNvGrpSpPr/>
          <p:nvPr/>
        </p:nvGrpSpPr>
        <p:grpSpPr>
          <a:xfrm>
            <a:off x="1627188" y="3962400"/>
            <a:ext cx="7516812" cy="2628900"/>
            <a:chOff x="1025" y="2496"/>
            <a:chExt cx="4735" cy="1656"/>
          </a:xfrm>
        </p:grpSpPr>
        <p:pic>
          <p:nvPicPr>
            <p:cNvPr id="17421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25" y="2496"/>
              <a:ext cx="4735" cy="165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7422" name="Rectangle 10"/>
            <p:cNvSpPr/>
            <p:nvPr/>
          </p:nvSpPr>
          <p:spPr>
            <a:xfrm>
              <a:off x="2832" y="3552"/>
              <a:ext cx="624" cy="240"/>
            </a:xfrm>
            <a:prstGeom prst="rect">
              <a:avLst/>
            </a:prstGeom>
            <a:noFill/>
            <a:ln w="38100" cap="flat" cmpd="sng">
              <a:solidFill>
                <a:srgbClr val="FF33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7423" name="Rectangle 11"/>
            <p:cNvSpPr/>
            <p:nvPr/>
          </p:nvSpPr>
          <p:spPr>
            <a:xfrm>
              <a:off x="3648" y="2496"/>
              <a:ext cx="336" cy="192"/>
            </a:xfrm>
            <a:prstGeom prst="rect">
              <a:avLst/>
            </a:prstGeom>
            <a:noFill/>
            <a:ln w="38100" cap="flat" cmpd="sng">
              <a:solidFill>
                <a:srgbClr val="FF33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" name="Group 12"/>
          <p:cNvGrpSpPr/>
          <p:nvPr/>
        </p:nvGrpSpPr>
        <p:grpSpPr>
          <a:xfrm>
            <a:off x="914400" y="5638800"/>
            <a:ext cx="5486400" cy="762000"/>
            <a:chOff x="576" y="3552"/>
            <a:chExt cx="3456" cy="480"/>
          </a:xfrm>
        </p:grpSpPr>
        <p:sp>
          <p:nvSpPr>
            <p:cNvPr id="17419" name="Oval 13"/>
            <p:cNvSpPr/>
            <p:nvPr/>
          </p:nvSpPr>
          <p:spPr>
            <a:xfrm>
              <a:off x="2976" y="3792"/>
              <a:ext cx="1056" cy="240"/>
            </a:xfrm>
            <a:prstGeom prst="ellipse">
              <a:avLst/>
            </a:prstGeom>
            <a:noFill/>
            <a:ln w="38100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7420" name="Text Box 14"/>
            <p:cNvSpPr txBox="1"/>
            <p:nvPr/>
          </p:nvSpPr>
          <p:spPr>
            <a:xfrm>
              <a:off x="576" y="3552"/>
              <a:ext cx="1968" cy="466"/>
            </a:xfrm>
            <a:prstGeom prst="rect">
              <a:avLst/>
            </a:prstGeom>
            <a:solidFill>
              <a:srgbClr val="FFFF99"/>
            </a:solidFill>
            <a:ln w="38100" cap="flat" cmpd="sng">
              <a:solidFill>
                <a:schemeClr val="bg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p>
              <a:pPr algn="ctr">
                <a:buClr>
                  <a:srgbClr val="000066"/>
                </a:buClr>
                <a:buSzPct val="75000"/>
                <a:buFont typeface="Wingdings" panose="05000000000000000000" pitchFamily="2" charset="2"/>
              </a:pPr>
              <a:r>
                <a:rPr lang="zh-CN" altLang="en-US" sz="2000" b="1" dirty="0">
                  <a:latin typeface="Arial Narrow" panose="020B0606020202030204" pitchFamily="34" charset="0"/>
                  <a:ea typeface="宋体" panose="02010600030101010101" pitchFamily="2" charset="-122"/>
                </a:rPr>
                <a:t>忘记用户名密码点击</a:t>
              </a:r>
              <a:endParaRPr lang="zh-CN" altLang="en-US" sz="2000" b="1" dirty="0">
                <a:latin typeface="Arial Narrow" panose="020B0606020202030204" pitchFamily="34" charset="0"/>
                <a:ea typeface="宋体" panose="02010600030101010101" pitchFamily="2" charset="-122"/>
              </a:endParaRPr>
            </a:p>
            <a:p>
              <a:pPr algn="ctr">
                <a:buClr>
                  <a:srgbClr val="000066"/>
                </a:buClr>
                <a:buSzPct val="75000"/>
                <a:buFont typeface="Wingdings" panose="05000000000000000000" pitchFamily="2" charset="2"/>
              </a:pPr>
              <a:r>
                <a:rPr lang="zh-CN" altLang="en-US" sz="2000" b="1" dirty="0">
                  <a:latin typeface="Arial Narrow" panose="020B0606020202030204" pitchFamily="34" charset="0"/>
                  <a:ea typeface="宋体" panose="02010600030101010101" pitchFamily="2" charset="-122"/>
                </a:rPr>
                <a:t>“</a:t>
              </a:r>
              <a:r>
                <a:rPr lang="en-US" altLang="zh-CN" sz="2000" b="1" dirty="0">
                  <a:latin typeface="Arial Narrow" panose="020B0606020202030204" pitchFamily="34" charset="0"/>
                  <a:ea typeface="宋体" panose="02010600030101010101" pitchFamily="2" charset="-122"/>
                </a:rPr>
                <a:t>Send Username/Password”</a:t>
              </a:r>
              <a:endParaRPr lang="en-US" altLang="zh-CN" sz="2000" b="1" dirty="0">
                <a:latin typeface="Arial Narrow" panose="020B060602020203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246223" name="Text Box 15"/>
          <p:cNvSpPr txBox="1"/>
          <p:nvPr/>
        </p:nvSpPr>
        <p:spPr>
          <a:xfrm>
            <a:off x="5943600" y="1981200"/>
            <a:ext cx="2590800" cy="739775"/>
          </a:xfrm>
          <a:prstGeom prst="rect">
            <a:avLst/>
          </a:prstGeom>
          <a:solidFill>
            <a:srgbClr val="FFFF99"/>
          </a:solidFill>
          <a:ln w="38100" cap="flat" cmpd="sng">
            <a:solidFill>
              <a:schemeClr val="bg2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>
              <a:spcBef>
                <a:spcPct val="50000"/>
              </a:spcBef>
              <a:buClr>
                <a:srgbClr val="000066"/>
              </a:buClr>
              <a:buSzPct val="75000"/>
              <a:buFont typeface="Wingdings" panose="05000000000000000000" pitchFamily="2" charset="2"/>
            </a:pPr>
            <a:r>
              <a:rPr lang="zh-CN" altLang="en-US" sz="2000" b="1" dirty="0">
                <a:latin typeface="Arial Narrow" panose="020B0606020202030204" pitchFamily="34" charset="0"/>
                <a:ea typeface="宋体" panose="02010600030101010101" pitchFamily="2" charset="-122"/>
              </a:rPr>
              <a:t>用户名和密码会自动发送至注册邮箱</a:t>
            </a:r>
            <a:endParaRPr lang="zh-CN" altLang="en-US" sz="2000" b="1" dirty="0">
              <a:latin typeface="Arial Narrow" panose="020B0606020202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46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46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46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246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246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6212" grpId="0" animBg="1"/>
      <p:bldP spid="1246213" grpId="0" animBg="1"/>
      <p:bldP spid="12462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0" tIns="45720" rIns="91440" bIns="45720" anchor="t" anchorCtr="0"/>
          <a:p>
            <a:pPr eaLnBrk="1" hangingPunct="1"/>
            <a:r>
              <a:rPr lang="zh-CN" altLang="en-US" dirty="0">
                <a:ea typeface="宋体" panose="02010600030101010101" pitchFamily="2" charset="-122"/>
              </a:rPr>
              <a:t>作者主页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18435" name="Line 3"/>
          <p:cNvSpPr/>
          <p:nvPr/>
        </p:nvSpPr>
        <p:spPr>
          <a:xfrm flipV="1">
            <a:off x="1981200" y="2362200"/>
            <a:ext cx="1066800" cy="304800"/>
          </a:xfrm>
          <a:prstGeom prst="line">
            <a:avLst/>
          </a:prstGeom>
          <a:ln w="38100" cap="flat" cmpd="sng">
            <a:solidFill>
              <a:srgbClr val="FF3300"/>
            </a:solidFill>
            <a:prstDash val="solid"/>
            <a:headEnd type="none" w="med" len="med"/>
            <a:tailEnd type="triangle" w="med" len="med"/>
          </a:ln>
        </p:spPr>
      </p:sp>
      <p:pic>
        <p:nvPicPr>
          <p:cNvPr id="18436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066800"/>
            <a:ext cx="5811838" cy="21812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5"/>
          <p:cNvGrpSpPr/>
          <p:nvPr/>
        </p:nvGrpSpPr>
        <p:grpSpPr>
          <a:xfrm>
            <a:off x="1731963" y="2209800"/>
            <a:ext cx="7412037" cy="4343400"/>
            <a:chOff x="1091" y="1392"/>
            <a:chExt cx="4669" cy="2736"/>
          </a:xfrm>
        </p:grpSpPr>
        <p:pic>
          <p:nvPicPr>
            <p:cNvPr id="18442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91" y="2040"/>
              <a:ext cx="4669" cy="208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8443" name="AutoShape 7"/>
            <p:cNvSpPr/>
            <p:nvPr/>
          </p:nvSpPr>
          <p:spPr>
            <a:xfrm rot="5400000">
              <a:off x="3636" y="1404"/>
              <a:ext cx="768" cy="744"/>
            </a:xfrm>
            <a:custGeom>
              <a:avLst/>
              <a:gdLst>
                <a:gd name="txL" fmla="*/ 12431 w 21600"/>
                <a:gd name="txT" fmla="*/ 2903 h 21600"/>
                <a:gd name="txR" fmla="*/ 18225 w 21600"/>
                <a:gd name="txB" fmla="*/ 9232 h 21600"/>
              </a:gdLst>
              <a:ahLst/>
              <a:cxnLst>
                <a:cxn ang="17694720">
                  <a:pos x="1" y="0"/>
                </a:cxn>
                <a:cxn ang="5898240">
                  <a:pos x="1" y="0"/>
                </a:cxn>
                <a:cxn ang="5898240">
                  <a:pos x="0" y="1"/>
                </a:cxn>
                <a:cxn ang="0">
                  <a:pos x="1" y="0"/>
                </a:cxn>
              </a:cxnLst>
              <a:rect l="txL" t="txT" r="txR" b="txB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gradFill rotWithShape="1">
              <a:gsLst>
                <a:gs pos="0">
                  <a:srgbClr val="FFCC66">
                    <a:alpha val="100000"/>
                  </a:srgbClr>
                </a:gs>
                <a:gs pos="100000">
                  <a:srgbClr val="FF9933">
                    <a:alpha val="100000"/>
                  </a:srgb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18438" name="Text Box 8"/>
          <p:cNvSpPr txBox="1"/>
          <p:nvPr/>
        </p:nvSpPr>
        <p:spPr>
          <a:xfrm>
            <a:off x="457200" y="2514600"/>
            <a:ext cx="1524000" cy="495300"/>
          </a:xfrm>
          <a:prstGeom prst="rect">
            <a:avLst/>
          </a:prstGeom>
          <a:solidFill>
            <a:srgbClr val="FFFF99"/>
          </a:solidFill>
          <a:ln w="38100" cap="flat" cmpd="sng">
            <a:solidFill>
              <a:schemeClr val="bg2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marL="342900" indent="-342900" algn="ctr">
              <a:spcBef>
                <a:spcPct val="50000"/>
              </a:spcBef>
              <a:buClr>
                <a:srgbClr val="000066"/>
              </a:buClr>
              <a:buSzPct val="75000"/>
              <a:buFont typeface="Wingdings" panose="05000000000000000000" pitchFamily="2" charset="2"/>
            </a:pPr>
            <a:r>
              <a:rPr lang="zh-CN" altLang="en-US" b="1" dirty="0">
                <a:latin typeface="Arial Narrow" panose="020B0606020202030204" pitchFamily="34" charset="0"/>
                <a:ea typeface="宋体" panose="02010600030101010101" pitchFamily="2" charset="-122"/>
              </a:rPr>
              <a:t>投递新稿</a:t>
            </a:r>
            <a:endParaRPr lang="zh-CN" altLang="en-US" b="1" dirty="0">
              <a:latin typeface="Arial Narrow" panose="020B0606020202030204" pitchFamily="34" charset="0"/>
              <a:ea typeface="宋体" panose="02010600030101010101" pitchFamily="2" charset="-122"/>
            </a:endParaRPr>
          </a:p>
        </p:txBody>
      </p:sp>
      <p:grpSp>
        <p:nvGrpSpPr>
          <p:cNvPr id="3" name="Group 9"/>
          <p:cNvGrpSpPr/>
          <p:nvPr/>
        </p:nvGrpSpPr>
        <p:grpSpPr>
          <a:xfrm>
            <a:off x="3962400" y="4572000"/>
            <a:ext cx="2895600" cy="495300"/>
            <a:chOff x="2496" y="2880"/>
            <a:chExt cx="1824" cy="312"/>
          </a:xfrm>
        </p:grpSpPr>
        <p:sp>
          <p:nvSpPr>
            <p:cNvPr id="18440" name="Text Box 10"/>
            <p:cNvSpPr txBox="1"/>
            <p:nvPr/>
          </p:nvSpPr>
          <p:spPr>
            <a:xfrm>
              <a:off x="3360" y="2880"/>
              <a:ext cx="960" cy="312"/>
            </a:xfrm>
            <a:prstGeom prst="rect">
              <a:avLst/>
            </a:prstGeom>
            <a:solidFill>
              <a:srgbClr val="FFFF99"/>
            </a:solidFill>
            <a:ln w="38100" cap="flat" cmpd="sng">
              <a:solidFill>
                <a:schemeClr val="bg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p>
              <a:pPr marL="342900" indent="-342900" algn="ctr">
                <a:spcBef>
                  <a:spcPct val="50000"/>
                </a:spcBef>
                <a:buClr>
                  <a:srgbClr val="000066"/>
                </a:buClr>
                <a:buSzPct val="75000"/>
                <a:buFont typeface="Wingdings" panose="05000000000000000000" pitchFamily="2" charset="2"/>
              </a:pPr>
              <a:r>
                <a:rPr lang="zh-CN" altLang="en-US" b="1" dirty="0">
                  <a:latin typeface="Arial Narrow" panose="020B0606020202030204" pitchFamily="34" charset="0"/>
                  <a:ea typeface="宋体" panose="02010600030101010101" pitchFamily="2" charset="-122"/>
                </a:rPr>
                <a:t>投稿步骤</a:t>
              </a:r>
              <a:endParaRPr lang="zh-CN" altLang="en-US" b="1" dirty="0">
                <a:latin typeface="Arial Narrow" panose="020B0606020202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441" name="Line 11"/>
            <p:cNvSpPr/>
            <p:nvPr/>
          </p:nvSpPr>
          <p:spPr>
            <a:xfrm flipH="1">
              <a:off x="2496" y="3024"/>
              <a:ext cx="864" cy="0"/>
            </a:xfrm>
            <a:prstGeom prst="line">
              <a:avLst/>
            </a:prstGeom>
            <a:ln w="38100" cap="flat" cmpd="sng">
              <a:solidFill>
                <a:srgbClr val="FF3300"/>
              </a:solidFill>
              <a:prstDash val="solid"/>
              <a:headEnd type="none" w="med" len="med"/>
              <a:tailEnd type="triangle" w="med" len="med"/>
            </a:ln>
          </p:spPr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0" tIns="45720" rIns="91440" bIns="45720" anchor="t" anchorCtr="0"/>
          <a:p>
            <a:pPr eaLnBrk="1" hangingPunct="1"/>
            <a:r>
              <a:rPr lang="zh-CN" altLang="en-US" dirty="0">
                <a:ea typeface="宋体" panose="02010600030101010101" pitchFamily="2" charset="-122"/>
              </a:rPr>
              <a:t>稿件源文件需分别上传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pic>
        <p:nvPicPr>
          <p:cNvPr id="19459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9788" y="1181100"/>
            <a:ext cx="7770812" cy="4991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0" name="Rectangle 4"/>
          <p:cNvSpPr/>
          <p:nvPr/>
        </p:nvSpPr>
        <p:spPr>
          <a:xfrm>
            <a:off x="4953000" y="4191000"/>
            <a:ext cx="1524000" cy="381000"/>
          </a:xfrm>
          <a:prstGeom prst="rect">
            <a:avLst/>
          </a:prstGeom>
          <a:noFill/>
          <a:ln w="38100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9461" name="Rectangle 5"/>
          <p:cNvSpPr/>
          <p:nvPr/>
        </p:nvSpPr>
        <p:spPr>
          <a:xfrm>
            <a:off x="4114800" y="4953000"/>
            <a:ext cx="3048000" cy="381000"/>
          </a:xfrm>
          <a:prstGeom prst="rect">
            <a:avLst/>
          </a:prstGeom>
          <a:noFill/>
          <a:ln w="38100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9462" name="Rectangle 6"/>
          <p:cNvSpPr/>
          <p:nvPr/>
        </p:nvSpPr>
        <p:spPr>
          <a:xfrm>
            <a:off x="4114800" y="5410200"/>
            <a:ext cx="3810000" cy="533400"/>
          </a:xfrm>
          <a:prstGeom prst="rect">
            <a:avLst/>
          </a:prstGeom>
          <a:noFill/>
          <a:ln w="38100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229831" name="Text Box 7"/>
          <p:cNvSpPr txBox="1"/>
          <p:nvPr/>
        </p:nvSpPr>
        <p:spPr>
          <a:xfrm>
            <a:off x="533400" y="3201988"/>
            <a:ext cx="2590800" cy="2360612"/>
          </a:xfrm>
          <a:prstGeom prst="rect">
            <a:avLst/>
          </a:prstGeom>
          <a:solidFill>
            <a:srgbClr val="FFFF99"/>
          </a:solidFill>
          <a:ln w="38100" cap="flat" cmpd="sng">
            <a:solidFill>
              <a:schemeClr val="bg2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marL="342900" indent="-342900">
              <a:spcBef>
                <a:spcPct val="50000"/>
              </a:spcBef>
              <a:buClr>
                <a:srgbClr val="000066"/>
              </a:buClr>
              <a:buSzPct val="75000"/>
              <a:buFont typeface="Wingdings" panose="05000000000000000000" pitchFamily="2" charset="2"/>
            </a:pPr>
            <a:r>
              <a:rPr lang="zh-CN" altLang="en-US" sz="2000" b="1" dirty="0">
                <a:latin typeface="Arial Narrow" panose="020B0606020202030204" pitchFamily="34" charset="0"/>
                <a:ea typeface="宋体" panose="02010600030101010101" pitchFamily="2" charset="-122"/>
              </a:rPr>
              <a:t>文档类型包括：</a:t>
            </a:r>
            <a:endParaRPr lang="zh-CN" altLang="en-US" sz="2000" b="1" dirty="0">
              <a:latin typeface="Arial Narrow" panose="020B0606020202030204" pitchFamily="34" charset="0"/>
              <a:ea typeface="宋体" panose="02010600030101010101" pitchFamily="2" charset="-122"/>
            </a:endParaRPr>
          </a:p>
          <a:p>
            <a:pPr marL="342900" indent="-342900">
              <a:spcBef>
                <a:spcPct val="20000"/>
              </a:spcBef>
              <a:buClr>
                <a:srgbClr val="000066"/>
              </a:buClr>
              <a:buSzPct val="75000"/>
              <a:buFont typeface="Wingdings" panose="05000000000000000000" pitchFamily="2" charset="2"/>
              <a:buChar char="ü"/>
            </a:pPr>
            <a:r>
              <a:rPr lang="en-US" altLang="ja-JP" sz="1800" b="1" dirty="0">
                <a:solidFill>
                  <a:srgbClr val="333333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MS Office files (Word / Powerpoint / Excel)</a:t>
            </a:r>
            <a:endParaRPr lang="en-US" altLang="ja-JP" sz="1800" b="1" dirty="0">
              <a:solidFill>
                <a:srgbClr val="333333"/>
              </a:solidFill>
              <a:latin typeface="Arial Narrow" panose="020B0606020202030204" pitchFamily="34" charset="0"/>
              <a:ea typeface="宋体" panose="02010600030101010101" pitchFamily="2" charset="-122"/>
            </a:endParaRPr>
          </a:p>
          <a:p>
            <a:pPr marL="342900" indent="-342900">
              <a:spcBef>
                <a:spcPct val="20000"/>
              </a:spcBef>
              <a:buClr>
                <a:srgbClr val="000066"/>
              </a:buClr>
              <a:buSzPct val="75000"/>
              <a:buFont typeface="Wingdings" panose="05000000000000000000" pitchFamily="2" charset="2"/>
              <a:buChar char="ü"/>
            </a:pPr>
            <a:r>
              <a:rPr lang="en-US" altLang="ja-JP" sz="1800" b="1" dirty="0">
                <a:solidFill>
                  <a:srgbClr val="333333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LaTeX</a:t>
            </a:r>
            <a:endParaRPr lang="en-US" altLang="ja-JP" sz="1800" b="1" dirty="0">
              <a:solidFill>
                <a:srgbClr val="333333"/>
              </a:solidFill>
              <a:latin typeface="Arial Narrow" panose="020B0606020202030204" pitchFamily="34" charset="0"/>
              <a:ea typeface="宋体" panose="02010600030101010101" pitchFamily="2" charset="-122"/>
            </a:endParaRPr>
          </a:p>
          <a:p>
            <a:pPr marL="342900" indent="-342900">
              <a:spcBef>
                <a:spcPct val="20000"/>
              </a:spcBef>
              <a:buClr>
                <a:srgbClr val="000066"/>
              </a:buClr>
              <a:buSzPct val="75000"/>
              <a:buFont typeface="Wingdings" panose="05000000000000000000" pitchFamily="2" charset="2"/>
              <a:buChar char="ü"/>
            </a:pPr>
            <a:r>
              <a:rPr lang="en-US" altLang="ja-JP" sz="1800" b="1" dirty="0">
                <a:solidFill>
                  <a:srgbClr val="333333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TIFF</a:t>
            </a:r>
            <a:endParaRPr lang="en-US" altLang="ja-JP" sz="1800" b="1" dirty="0">
              <a:solidFill>
                <a:srgbClr val="333333"/>
              </a:solidFill>
              <a:latin typeface="Arial Narrow" panose="020B0606020202030204" pitchFamily="34" charset="0"/>
              <a:ea typeface="宋体" panose="02010600030101010101" pitchFamily="2" charset="-122"/>
            </a:endParaRPr>
          </a:p>
          <a:p>
            <a:pPr marL="342900" indent="-342900">
              <a:spcBef>
                <a:spcPct val="20000"/>
              </a:spcBef>
              <a:buClr>
                <a:srgbClr val="000066"/>
              </a:buClr>
              <a:buSzPct val="75000"/>
              <a:buFont typeface="Wingdings" panose="05000000000000000000" pitchFamily="2" charset="2"/>
              <a:buChar char="ü"/>
            </a:pPr>
            <a:r>
              <a:rPr lang="en-US" altLang="ja-JP" sz="1800" b="1" dirty="0">
                <a:solidFill>
                  <a:srgbClr val="333333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EPS</a:t>
            </a:r>
            <a:endParaRPr lang="en-US" altLang="ja-JP" sz="1800" b="1" dirty="0">
              <a:solidFill>
                <a:srgbClr val="333333"/>
              </a:solidFill>
              <a:latin typeface="Arial Narrow" panose="020B0606020202030204" pitchFamily="34" charset="0"/>
              <a:ea typeface="宋体" panose="02010600030101010101" pitchFamily="2" charset="-122"/>
            </a:endParaRPr>
          </a:p>
          <a:p>
            <a:pPr marL="342900" indent="-342900">
              <a:spcBef>
                <a:spcPct val="20000"/>
              </a:spcBef>
              <a:buClr>
                <a:srgbClr val="000066"/>
              </a:buClr>
              <a:buSzPct val="75000"/>
              <a:buFont typeface="Wingdings" panose="05000000000000000000" pitchFamily="2" charset="2"/>
              <a:buChar char="ü"/>
            </a:pPr>
            <a:r>
              <a:rPr lang="en-US" altLang="ja-JP" sz="1800" b="1" dirty="0">
                <a:solidFill>
                  <a:srgbClr val="333333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PDF</a:t>
            </a:r>
            <a:endParaRPr lang="zh-CN" altLang="en-US" sz="1800" b="1" dirty="0">
              <a:latin typeface="Arial Narrow" panose="020B0606020202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83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0" tIns="45720" rIns="91440" bIns="45720" anchor="t" anchorCtr="0"/>
          <a:p>
            <a:pPr eaLnBrk="1" hangingPunct="1"/>
            <a:r>
              <a:rPr lang="zh-CN" altLang="en-US" dirty="0">
                <a:ea typeface="宋体" panose="02010600030101010101" pitchFamily="2" charset="-122"/>
              </a:rPr>
              <a:t>系统将稿件生成</a:t>
            </a:r>
            <a:r>
              <a:rPr lang="en-US" altLang="zh-CN" dirty="0">
                <a:ea typeface="宋体" panose="02010600030101010101" pitchFamily="2" charset="-122"/>
              </a:rPr>
              <a:t>PDF</a:t>
            </a:r>
            <a:r>
              <a:rPr lang="zh-CN" altLang="en-US" dirty="0">
                <a:ea typeface="宋体" panose="02010600030101010101" pitchFamily="2" charset="-122"/>
              </a:rPr>
              <a:t>文件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grpSp>
        <p:nvGrpSpPr>
          <p:cNvPr id="20483" name="Group 3"/>
          <p:cNvGrpSpPr/>
          <p:nvPr/>
        </p:nvGrpSpPr>
        <p:grpSpPr>
          <a:xfrm>
            <a:off x="735013" y="1066800"/>
            <a:ext cx="7675562" cy="5448300"/>
            <a:chOff x="463" y="672"/>
            <a:chExt cx="4835" cy="3432"/>
          </a:xfrm>
        </p:grpSpPr>
        <p:pic>
          <p:nvPicPr>
            <p:cNvPr id="20484" name="Picture 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63" y="672"/>
              <a:ext cx="4835" cy="245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485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72" y="3216"/>
              <a:ext cx="3372" cy="88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486" name="Rectangle 6"/>
            <p:cNvSpPr/>
            <p:nvPr/>
          </p:nvSpPr>
          <p:spPr>
            <a:xfrm>
              <a:off x="3216" y="2448"/>
              <a:ext cx="1056" cy="192"/>
            </a:xfrm>
            <a:prstGeom prst="rect">
              <a:avLst/>
            </a:prstGeom>
            <a:noFill/>
            <a:ln w="38100" cap="flat" cmpd="sng">
              <a:solidFill>
                <a:srgbClr val="FF33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0487" name="Rectangle 7"/>
            <p:cNvSpPr/>
            <p:nvPr/>
          </p:nvSpPr>
          <p:spPr>
            <a:xfrm>
              <a:off x="2496" y="3744"/>
              <a:ext cx="1728" cy="192"/>
            </a:xfrm>
            <a:prstGeom prst="rect">
              <a:avLst/>
            </a:prstGeom>
            <a:noFill/>
            <a:ln w="38100" cap="flat" cmpd="sng">
              <a:solidFill>
                <a:srgbClr val="FF33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0488" name="AutoShape 8"/>
            <p:cNvSpPr/>
            <p:nvPr/>
          </p:nvSpPr>
          <p:spPr>
            <a:xfrm>
              <a:off x="3216" y="2784"/>
              <a:ext cx="576" cy="480"/>
            </a:xfrm>
            <a:prstGeom prst="downArrow">
              <a:avLst>
                <a:gd name="adj1" fmla="val 50000"/>
                <a:gd name="adj2" fmla="val 25000"/>
              </a:avLst>
            </a:prstGeom>
            <a:gradFill rotWithShape="1">
              <a:gsLst>
                <a:gs pos="0">
                  <a:srgbClr val="FFCC66"/>
                </a:gs>
                <a:gs pos="100000">
                  <a:srgbClr val="FF9933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0" tIns="45720" rIns="91440" bIns="45720" anchor="t" anchorCtr="0"/>
          <a:p>
            <a:pPr eaLnBrk="1" hangingPunct="1"/>
            <a:r>
              <a:rPr lang="zh-CN" altLang="en-US" dirty="0">
                <a:ea typeface="宋体" panose="02010600030101010101" pitchFamily="2" charset="-122"/>
              </a:rPr>
              <a:t>确认投稿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pic>
        <p:nvPicPr>
          <p:cNvPr id="21507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775" y="1295400"/>
            <a:ext cx="9039225" cy="3492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33924" name="Oval 4"/>
          <p:cNvSpPr/>
          <p:nvPr/>
        </p:nvSpPr>
        <p:spPr>
          <a:xfrm>
            <a:off x="7391400" y="4191000"/>
            <a:ext cx="838200" cy="381000"/>
          </a:xfrm>
          <a:prstGeom prst="ellipse">
            <a:avLst/>
          </a:prstGeom>
          <a:noFill/>
          <a:ln w="38100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123392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92075"/>
            <a:ext cx="5486400" cy="4098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33926" name="Rectangle 6"/>
          <p:cNvSpPr/>
          <p:nvPr/>
        </p:nvSpPr>
        <p:spPr>
          <a:xfrm>
            <a:off x="228600" y="4038600"/>
            <a:ext cx="1143000" cy="381000"/>
          </a:xfrm>
          <a:prstGeom prst="rect">
            <a:avLst/>
          </a:prstGeom>
          <a:noFill/>
          <a:ln w="38100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2" name="Group 7"/>
          <p:cNvGrpSpPr/>
          <p:nvPr/>
        </p:nvGrpSpPr>
        <p:grpSpPr>
          <a:xfrm>
            <a:off x="4343400" y="4876800"/>
            <a:ext cx="3048000" cy="1152525"/>
            <a:chOff x="1392" y="3168"/>
            <a:chExt cx="1920" cy="726"/>
          </a:xfrm>
        </p:grpSpPr>
        <p:pic>
          <p:nvPicPr>
            <p:cNvPr id="21516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92" y="3168"/>
              <a:ext cx="1920" cy="72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1517" name="Oval 9"/>
            <p:cNvSpPr/>
            <p:nvPr/>
          </p:nvSpPr>
          <p:spPr>
            <a:xfrm>
              <a:off x="1824" y="3600"/>
              <a:ext cx="576" cy="288"/>
            </a:xfrm>
            <a:prstGeom prst="ellipse">
              <a:avLst/>
            </a:prstGeom>
            <a:noFill/>
            <a:ln w="38100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1233930" name="AutoShape 10"/>
          <p:cNvSpPr/>
          <p:nvPr/>
        </p:nvSpPr>
        <p:spPr>
          <a:xfrm>
            <a:off x="685800" y="1524000"/>
            <a:ext cx="3124200" cy="1447800"/>
          </a:xfrm>
          <a:prstGeom prst="wedgeRoundRectCallout">
            <a:avLst>
              <a:gd name="adj1" fmla="val -39278"/>
              <a:gd name="adj2" fmla="val 108333"/>
              <a:gd name="adj3" fmla="val 16667"/>
            </a:avLst>
          </a:prstGeom>
          <a:solidFill>
            <a:srgbClr val="FFFF99"/>
          </a:solidFill>
          <a:ln w="28575" cap="flat" cmpd="sng">
            <a:solidFill>
              <a:schemeClr val="bg2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View Submission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浏览文件确定生成的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PDF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文档正确无误</a:t>
            </a:r>
            <a:endParaRPr lang="zh-CN" altLang="en-US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233931" name="Text Box 11"/>
          <p:cNvSpPr txBox="1"/>
          <p:nvPr/>
        </p:nvSpPr>
        <p:spPr>
          <a:xfrm>
            <a:off x="5943600" y="2819400"/>
            <a:ext cx="2590800" cy="860425"/>
          </a:xfrm>
          <a:prstGeom prst="rect">
            <a:avLst/>
          </a:prstGeom>
          <a:solidFill>
            <a:srgbClr val="FFFF99"/>
          </a:solidFill>
          <a:ln w="38100" cap="flat" cmpd="sng">
            <a:solidFill>
              <a:schemeClr val="bg2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marL="342900" indent="-342900" algn="ctr">
              <a:spcBef>
                <a:spcPct val="50000"/>
              </a:spcBef>
              <a:buClr>
                <a:srgbClr val="000066"/>
              </a:buClr>
              <a:buSzPct val="75000"/>
              <a:buFont typeface="Wingdings" panose="05000000000000000000" pitchFamily="2" charset="2"/>
            </a:pP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接受“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Ethics in Publishing”</a:t>
            </a:r>
            <a:endParaRPr lang="zh-CN" altLang="en-US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233932" name="Rectangle 12"/>
          <p:cNvSpPr/>
          <p:nvPr/>
        </p:nvSpPr>
        <p:spPr>
          <a:xfrm>
            <a:off x="228600" y="4419600"/>
            <a:ext cx="1143000" cy="304800"/>
          </a:xfrm>
          <a:prstGeom prst="rect">
            <a:avLst/>
          </a:prstGeom>
          <a:noFill/>
          <a:ln w="38100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233933" name="AutoShape 13"/>
          <p:cNvSpPr/>
          <p:nvPr/>
        </p:nvSpPr>
        <p:spPr>
          <a:xfrm>
            <a:off x="1752600" y="4724400"/>
            <a:ext cx="2057400" cy="1371600"/>
          </a:xfrm>
          <a:prstGeom prst="wedgeRoundRectCallout">
            <a:avLst>
              <a:gd name="adj1" fmla="val -83875"/>
              <a:gd name="adj2" fmla="val -43750"/>
              <a:gd name="adj3" fmla="val 16667"/>
            </a:avLst>
          </a:prstGeom>
          <a:solidFill>
            <a:srgbClr val="FFFF99"/>
          </a:solidFill>
          <a:ln w="28575" cap="flat" cmpd="sng">
            <a:solidFill>
              <a:schemeClr val="bg2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>
              <a:spcBef>
                <a:spcPct val="10000"/>
              </a:spcBef>
            </a:pP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点击“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Approve Submission”</a:t>
            </a:r>
            <a:endParaRPr lang="zh-CN" altLang="en-US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33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233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33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233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233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233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233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3924" grpId="0" animBg="1"/>
      <p:bldP spid="1233926" grpId="0" animBg="1"/>
      <p:bldP spid="1233930" grpId="0" animBg="1"/>
      <p:bldP spid="1233931" grpId="0" animBg="1"/>
      <p:bldP spid="1233932" grpId="0" animBg="1"/>
      <p:bldP spid="123393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0" tIns="45720" rIns="91440" bIns="45720" anchor="t" anchorCtr="0"/>
          <a:p>
            <a:pPr eaLnBrk="1" hangingPunct="1"/>
            <a:r>
              <a:rPr lang="zh-CN" altLang="en-US" dirty="0">
                <a:ea typeface="宋体" panose="02010600030101010101" pitchFamily="2" charset="-122"/>
              </a:rPr>
              <a:t>追踪稿件状态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grpSp>
        <p:nvGrpSpPr>
          <p:cNvPr id="22531" name="Group 3"/>
          <p:cNvGrpSpPr/>
          <p:nvPr/>
        </p:nvGrpSpPr>
        <p:grpSpPr>
          <a:xfrm>
            <a:off x="0" y="1066800"/>
            <a:ext cx="5762625" cy="1323975"/>
            <a:chOff x="0" y="672"/>
            <a:chExt cx="3630" cy="834"/>
          </a:xfrm>
        </p:grpSpPr>
        <p:pic>
          <p:nvPicPr>
            <p:cNvPr id="22540" name="Picture 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672"/>
              <a:ext cx="3630" cy="83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2541" name="Rectangle 5"/>
            <p:cNvSpPr/>
            <p:nvPr/>
          </p:nvSpPr>
          <p:spPr>
            <a:xfrm>
              <a:off x="1872" y="1344"/>
              <a:ext cx="1296" cy="144"/>
            </a:xfrm>
            <a:prstGeom prst="rect">
              <a:avLst/>
            </a:prstGeom>
            <a:noFill/>
            <a:ln w="38100" cap="flat" cmpd="sng">
              <a:solidFill>
                <a:srgbClr val="FF33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22532" name="AutoShape 6"/>
          <p:cNvSpPr/>
          <p:nvPr/>
        </p:nvSpPr>
        <p:spPr>
          <a:xfrm>
            <a:off x="4114800" y="2514600"/>
            <a:ext cx="685800" cy="457200"/>
          </a:xfrm>
          <a:prstGeom prst="down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FFCC66"/>
              </a:gs>
              <a:gs pos="100000">
                <a:srgbClr val="FF9933"/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 anchorCtr="0"/>
          <a:p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3" name="Group 7"/>
          <p:cNvGrpSpPr/>
          <p:nvPr/>
        </p:nvGrpSpPr>
        <p:grpSpPr>
          <a:xfrm>
            <a:off x="147638" y="3048000"/>
            <a:ext cx="8920162" cy="2525713"/>
            <a:chOff x="93" y="1841"/>
            <a:chExt cx="5619" cy="1591"/>
          </a:xfrm>
        </p:grpSpPr>
        <p:grpSp>
          <p:nvGrpSpPr>
            <p:cNvPr id="22535" name="Group 8"/>
            <p:cNvGrpSpPr/>
            <p:nvPr/>
          </p:nvGrpSpPr>
          <p:grpSpPr>
            <a:xfrm>
              <a:off x="93" y="1841"/>
              <a:ext cx="5619" cy="943"/>
              <a:chOff x="93" y="1793"/>
              <a:chExt cx="5619" cy="943"/>
            </a:xfrm>
          </p:grpSpPr>
          <p:pic>
            <p:nvPicPr>
              <p:cNvPr id="22538" name="Picture 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3" y="1793"/>
                <a:ext cx="5619" cy="94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2539" name="Oval 10"/>
              <p:cNvSpPr/>
              <p:nvPr/>
            </p:nvSpPr>
            <p:spPr>
              <a:xfrm>
                <a:off x="4608" y="2496"/>
                <a:ext cx="912" cy="240"/>
              </a:xfrm>
              <a:prstGeom prst="ellipse">
                <a:avLst/>
              </a:prstGeom>
              <a:noFill/>
              <a:ln w="38100" cap="flat" cmpd="sng">
                <a:solidFill>
                  <a:srgbClr val="FF33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2536" name="Text Box 11"/>
            <p:cNvSpPr txBox="1"/>
            <p:nvPr/>
          </p:nvSpPr>
          <p:spPr>
            <a:xfrm>
              <a:off x="2976" y="3120"/>
              <a:ext cx="1344" cy="312"/>
            </a:xfrm>
            <a:prstGeom prst="rect">
              <a:avLst/>
            </a:prstGeom>
            <a:solidFill>
              <a:srgbClr val="FFFF99"/>
            </a:solidFill>
            <a:ln w="38100" cap="flat" cmpd="sng">
              <a:solidFill>
                <a:schemeClr val="bg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p>
              <a:pPr marL="342900" indent="-342900" algn="ctr">
                <a:spcBef>
                  <a:spcPct val="50000"/>
                </a:spcBef>
                <a:buClr>
                  <a:srgbClr val="000066"/>
                </a:buClr>
                <a:buSzPct val="75000"/>
                <a:buFont typeface="Wingdings" panose="05000000000000000000" pitchFamily="2" charset="2"/>
              </a:pPr>
              <a:r>
                <a:rPr lang="zh-CN" altLang="en-US" b="1" dirty="0">
                  <a:latin typeface="Arial Narrow" panose="020B0606020202030204" pitchFamily="34" charset="0"/>
                  <a:ea typeface="宋体" panose="02010600030101010101" pitchFamily="2" charset="-122"/>
                </a:rPr>
                <a:t>追踪稿件状态</a:t>
              </a:r>
              <a:endParaRPr lang="zh-CN" altLang="en-US" b="1" dirty="0">
                <a:latin typeface="Arial Narrow" panose="020B0606020202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537" name="Line 12"/>
            <p:cNvSpPr/>
            <p:nvPr/>
          </p:nvSpPr>
          <p:spPr>
            <a:xfrm flipV="1">
              <a:off x="4176" y="2736"/>
              <a:ext cx="480" cy="384"/>
            </a:xfrm>
            <a:prstGeom prst="line">
              <a:avLst/>
            </a:prstGeom>
            <a:ln w="38100" cap="flat" cmpd="sng">
              <a:solidFill>
                <a:srgbClr val="FF3300"/>
              </a:solidFill>
              <a:prstDash val="solid"/>
              <a:headEnd type="none" w="med" len="med"/>
              <a:tailEnd type="triangle" w="med" len="med"/>
            </a:ln>
          </p:spPr>
        </p:sp>
      </p:grpSp>
      <p:sp>
        <p:nvSpPr>
          <p:cNvPr id="1235981" name="AutoShape 13"/>
          <p:cNvSpPr/>
          <p:nvPr/>
        </p:nvSpPr>
        <p:spPr>
          <a:xfrm>
            <a:off x="6019800" y="1600200"/>
            <a:ext cx="3124200" cy="1447800"/>
          </a:xfrm>
          <a:prstGeom prst="wedgeRoundRectCallout">
            <a:avLst>
              <a:gd name="adj1" fmla="val -78556"/>
              <a:gd name="adj2" fmla="val -4606"/>
              <a:gd name="adj3" fmla="val 16667"/>
            </a:avLst>
          </a:prstGeom>
          <a:solidFill>
            <a:srgbClr val="FFFF99"/>
          </a:solidFill>
          <a:ln w="28575" cap="flat" cmpd="sng">
            <a:solidFill>
              <a:schemeClr val="bg2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点击“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Submissions Being Processed”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查看稿件状态</a:t>
            </a:r>
            <a:endParaRPr lang="zh-CN" altLang="en-US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35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598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0" tIns="45720" rIns="91440" bIns="45720" anchor="t" anchorCtr="0"/>
          <a:p>
            <a:pPr eaLnBrk="1" hangingPunct="1"/>
            <a:r>
              <a:rPr lang="zh-CN" altLang="en-IE" dirty="0">
                <a:ea typeface="宋体" panose="02010600030101010101" pitchFamily="2" charset="-122"/>
              </a:rPr>
              <a:t>日程</a:t>
            </a:r>
            <a:endParaRPr lang="zh-CN" altLang="en-GB" dirty="0">
              <a:ea typeface="MS PGothic" panose="020B0600070205080204" pitchFamily="34" charset="-128"/>
            </a:endParaRPr>
          </a:p>
        </p:txBody>
      </p:sp>
      <p:sp>
        <p:nvSpPr>
          <p:cNvPr id="6147" name="Rectangle 3"/>
          <p:cNvSpPr>
            <a:spLocks noGrp="1"/>
          </p:cNvSpPr>
          <p:nvPr>
            <p:ph idx="1"/>
          </p:nvPr>
        </p:nvSpPr>
        <p:spPr>
          <a:xfrm>
            <a:off x="1143000" y="1628775"/>
            <a:ext cx="7620000" cy="4010025"/>
          </a:xfrm>
          <a:ln/>
        </p:spPr>
        <p:txBody>
          <a:bodyPr vert="horz" wrap="square" lIns="0" tIns="45720" rIns="0" bIns="45720" anchor="t" anchorCtr="0"/>
          <a:p>
            <a:pPr marL="457200" indent="-457200" eaLnBrk="1" hangingPunct="1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None/>
            </a:pPr>
            <a:r>
              <a:rPr lang="en-US" altLang="zh-CN" sz="2000" b="1" dirty="0">
                <a:solidFill>
                  <a:schemeClr val="tx1"/>
                </a:solidFill>
                <a:ea typeface="宋体" panose="02010600030101010101" pitchFamily="2" charset="-122"/>
              </a:rPr>
              <a:t>1. </a:t>
            </a:r>
            <a:r>
              <a:rPr lang="zh-CN" altLang="en-US" sz="2000" b="1" dirty="0">
                <a:solidFill>
                  <a:schemeClr val="tx1"/>
                </a:solidFill>
                <a:ea typeface="宋体" panose="02010600030101010101" pitchFamily="2" charset="-122"/>
              </a:rPr>
              <a:t>为什么要发表</a:t>
            </a:r>
            <a:endParaRPr lang="en-US" altLang="zh-CN" sz="2000" b="1" dirty="0">
              <a:solidFill>
                <a:schemeClr val="tx1"/>
              </a:solidFill>
              <a:ea typeface="宋体" panose="02010600030101010101" pitchFamily="2" charset="-122"/>
            </a:endParaRPr>
          </a:p>
          <a:p>
            <a:pPr marL="457200" indent="-457200" eaLnBrk="1" hangingPunct="1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None/>
            </a:pPr>
            <a:r>
              <a:rPr lang="en-US" altLang="zh-CN" sz="2000" b="1" dirty="0">
                <a:solidFill>
                  <a:schemeClr val="tx1"/>
                </a:solidFill>
                <a:ea typeface="宋体" panose="02010600030101010101" pitchFamily="2" charset="-122"/>
              </a:rPr>
              <a:t>2. </a:t>
            </a:r>
            <a:r>
              <a:rPr lang="zh-CN" altLang="en-IE" sz="2000" b="1" dirty="0">
                <a:solidFill>
                  <a:schemeClr val="tx1"/>
                </a:solidFill>
                <a:ea typeface="宋体" panose="02010600030101010101" pitchFamily="2" charset="-122"/>
              </a:rPr>
              <a:t>外文学术期刊出版流程</a:t>
            </a:r>
            <a:endParaRPr lang="zh-CN" altLang="en-IE" sz="2000" b="1" dirty="0">
              <a:solidFill>
                <a:schemeClr val="tx1"/>
              </a:solidFill>
              <a:ea typeface="宋体" panose="02010600030101010101" pitchFamily="2" charset="-122"/>
            </a:endParaRPr>
          </a:p>
          <a:p>
            <a:pPr marL="457200" indent="-457200" eaLnBrk="1" hangingPunct="1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None/>
            </a:pPr>
            <a:r>
              <a:rPr lang="en-IE" altLang="zh-CN" sz="2000" b="1" dirty="0">
                <a:solidFill>
                  <a:schemeClr val="tx1"/>
                </a:solidFill>
                <a:ea typeface="宋体" panose="02010600030101010101" pitchFamily="2" charset="-122"/>
              </a:rPr>
              <a:t>3</a:t>
            </a:r>
            <a:r>
              <a:rPr lang="en-IE" altLang="ja-JP" sz="2000" b="1" dirty="0">
                <a:solidFill>
                  <a:schemeClr val="tx1"/>
                </a:solidFill>
                <a:ea typeface="宋体" panose="02010600030101010101" pitchFamily="2" charset="-122"/>
              </a:rPr>
              <a:t>.</a:t>
            </a:r>
            <a:r>
              <a:rPr lang="en-IE" altLang="zh-CN" sz="2000" b="1" dirty="0">
                <a:solidFill>
                  <a:schemeClr val="tx1"/>
                </a:solidFill>
                <a:ea typeface="宋体" panose="02010600030101010101" pitchFamily="2" charset="-122"/>
              </a:rPr>
              <a:t>  </a:t>
            </a:r>
            <a:r>
              <a:rPr lang="zh-CN" altLang="en-IE" sz="2000" b="1" dirty="0">
                <a:solidFill>
                  <a:schemeClr val="tx1"/>
                </a:solidFill>
                <a:ea typeface="宋体" panose="02010600030101010101" pitchFamily="2" charset="-122"/>
              </a:rPr>
              <a:t>为什么选择</a:t>
            </a:r>
            <a:r>
              <a:rPr lang="en-IE" altLang="zh-CN" sz="2000" b="1" dirty="0">
                <a:solidFill>
                  <a:schemeClr val="tx1"/>
                </a:solidFill>
                <a:ea typeface="宋体" panose="02010600030101010101" pitchFamily="2" charset="-122"/>
              </a:rPr>
              <a:t>Elsevier</a:t>
            </a:r>
            <a:r>
              <a:rPr lang="zh-CN" altLang="en-IE" sz="2000" b="1" dirty="0">
                <a:solidFill>
                  <a:schemeClr val="tx1"/>
                </a:solidFill>
                <a:ea typeface="宋体" panose="02010600030101010101" pitchFamily="2" charset="-122"/>
              </a:rPr>
              <a:t>？</a:t>
            </a:r>
            <a:endParaRPr lang="en-IE" altLang="zh-CN" sz="2000" b="1" dirty="0">
              <a:solidFill>
                <a:schemeClr val="tx1"/>
              </a:solidFill>
              <a:ea typeface="宋体" panose="02010600030101010101" pitchFamily="2" charset="-122"/>
            </a:endParaRPr>
          </a:p>
          <a:p>
            <a:pPr marL="457200" indent="-457200" eaLnBrk="1" hangingPunct="1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None/>
            </a:pPr>
            <a:r>
              <a:rPr lang="en-IE" altLang="zh-CN" sz="2000" b="1" dirty="0">
                <a:solidFill>
                  <a:schemeClr val="tx1"/>
                </a:solidFill>
                <a:ea typeface="宋体" panose="02010600030101010101" pitchFamily="2" charset="-122"/>
              </a:rPr>
              <a:t>4.  EES</a:t>
            </a:r>
            <a:r>
              <a:rPr lang="zh-CN" altLang="en-IE" sz="2000" b="1" dirty="0">
                <a:solidFill>
                  <a:schemeClr val="tx1"/>
                </a:solidFill>
                <a:ea typeface="宋体" panose="02010600030101010101" pitchFamily="2" charset="-122"/>
              </a:rPr>
              <a:t>投稿平台及使用</a:t>
            </a:r>
            <a:endParaRPr lang="zh-CN" altLang="en-IE" sz="2000" b="1" dirty="0">
              <a:solidFill>
                <a:schemeClr val="tx1"/>
              </a:solidFill>
              <a:ea typeface="宋体" panose="02010600030101010101" pitchFamily="2" charset="-122"/>
            </a:endParaRPr>
          </a:p>
          <a:p>
            <a:pPr marL="457200" indent="-457200" eaLnBrk="1" hangingPunct="1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None/>
            </a:pPr>
            <a:r>
              <a:rPr lang="en-IE" altLang="zh-CN" sz="2000" b="1" dirty="0">
                <a:solidFill>
                  <a:schemeClr val="tx1"/>
                </a:solidFill>
                <a:ea typeface="宋体" panose="02010600030101010101" pitchFamily="2" charset="-122"/>
              </a:rPr>
              <a:t>5</a:t>
            </a:r>
            <a:r>
              <a:rPr lang="en-US" altLang="zh-CN" sz="2000" b="1" dirty="0">
                <a:solidFill>
                  <a:schemeClr val="tx1"/>
                </a:solidFill>
                <a:ea typeface="宋体" panose="02010600030101010101" pitchFamily="2" charset="-122"/>
              </a:rPr>
              <a:t>. </a:t>
            </a:r>
            <a:r>
              <a:rPr lang="zh-CN" altLang="en-US" sz="2000" b="1" dirty="0">
                <a:solidFill>
                  <a:schemeClr val="tx1"/>
                </a:solidFill>
                <a:ea typeface="宋体" panose="02010600030101010101" pitchFamily="2" charset="-122"/>
              </a:rPr>
              <a:t>提高稿件接受率的一些技巧</a:t>
            </a:r>
            <a:endParaRPr lang="en-US" altLang="zh-CN" sz="2000" b="1" dirty="0">
              <a:solidFill>
                <a:schemeClr val="tx1"/>
              </a:solidFill>
              <a:ea typeface="宋体" panose="02010600030101010101" pitchFamily="2" charset="-122"/>
            </a:endParaRPr>
          </a:p>
          <a:p>
            <a:pPr marL="457200" indent="-457200" eaLnBrk="1" hangingPunct="1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None/>
            </a:pPr>
            <a:endParaRPr lang="en-GB" altLang="ja-JP" sz="2000" b="1" dirty="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0" tIns="45720" rIns="91440" bIns="45720" anchor="t" anchorCtr="0"/>
          <a:p>
            <a:pPr eaLnBrk="1" hangingPunct="1"/>
            <a:r>
              <a:rPr lang="zh-CN" altLang="en-US" dirty="0">
                <a:ea typeface="宋体" panose="02010600030101010101" pitchFamily="2" charset="-122"/>
              </a:rPr>
              <a:t>稿件修改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pic>
        <p:nvPicPr>
          <p:cNvPr id="23555" name="Picture 3" descr="at_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313" y="1371600"/>
            <a:ext cx="7553325" cy="4371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36996" name="AutoShape 4"/>
          <p:cNvSpPr/>
          <p:nvPr/>
        </p:nvSpPr>
        <p:spPr>
          <a:xfrm>
            <a:off x="5795963" y="3676650"/>
            <a:ext cx="1295400" cy="576263"/>
          </a:xfrm>
          <a:prstGeom prst="leftArrow">
            <a:avLst>
              <a:gd name="adj1" fmla="val 50000"/>
              <a:gd name="adj2" fmla="val 56198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0" hangingPunct="0"/>
            <a:endParaRPr lang="en-US" altLang="ja-JP" sz="1800" b="1" dirty="0">
              <a:latin typeface="Tahoma" panose="020B0604030504040204" pitchFamily="34" charset="0"/>
              <a:ea typeface="HG丸ｺﾞｼｯｸM-PRO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236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699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14313"/>
            <a:ext cx="5943600" cy="685800"/>
          </a:xfrm>
        </p:spPr>
        <p:txBody>
          <a:bodyPr vert="horz" wrap="square" lIns="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8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5.</a:t>
            </a:r>
            <a:r>
              <a:rPr kumimoji="0" lang="zh-CN" altLang="en-US" sz="38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提高稿件接受率的技巧</a:t>
            </a:r>
            <a:endParaRPr kumimoji="0" lang="zh-CN" altLang="en-US" sz="3800" b="1" i="0" u="none" strike="noStrike" kern="0" cap="none" spc="0" normalizeH="0" baseline="0" noProof="0" dirty="0" smtClean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6200" y="923925"/>
            <a:ext cx="6248400" cy="523875"/>
          </a:xfrm>
          <a:prstGeom prst="rect">
            <a:avLst/>
          </a:prstGeom>
          <a:solidFill>
            <a:srgbClr val="6699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国际期刊编辑对来自中国稿件的看法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?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914400" y="1646238"/>
            <a:ext cx="7404100" cy="51831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rIns="0"/>
          <a:lstStyle/>
          <a:p>
            <a:pPr marL="285750" marR="0" indent="-285750" defTabSz="914400">
              <a:lnSpc>
                <a:spcPct val="85000"/>
              </a:lnSpc>
              <a:spcBef>
                <a:spcPct val="35000"/>
              </a:spcBef>
              <a:buClr>
                <a:srgbClr val="000099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en-US" altLang="zh-CN" kern="1200" cap="none" spc="0" normalizeH="0" baseline="0" noProof="0" smtClean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    “…</a:t>
            </a:r>
            <a:r>
              <a:rPr kumimoji="0" lang="zh-CN" altLang="en-US" kern="1200" cap="none" spc="0" normalizeH="0" baseline="0" noProof="0" smtClean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大量 </a:t>
            </a:r>
            <a:r>
              <a:rPr kumimoji="0" lang="zh-CN" altLang="en-US" kern="1200" cap="none" spc="0" normalizeH="0" baseline="0" noProof="0" smtClean="0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优秀的科技论文</a:t>
            </a:r>
            <a:r>
              <a:rPr kumimoji="0" lang="zh-CN" altLang="en-US" kern="1200" cap="none" spc="0" normalizeH="0" baseline="0" noProof="0" smtClean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 来自中国。</a:t>
            </a:r>
            <a:r>
              <a:rPr kumimoji="0" lang="en-US" altLang="zh-CN" kern="1200" cap="none" spc="0" normalizeH="0" baseline="0" noProof="0" smtClean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”</a:t>
            </a:r>
            <a:endParaRPr kumimoji="0" lang="en-US" altLang="zh-CN" kern="1200" cap="none" spc="0" normalizeH="0" baseline="0" noProof="0" smtClean="0">
              <a:solidFill>
                <a:srgbClr val="333333"/>
              </a:solidFill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285750" marR="0" indent="-285750" defTabSz="914400">
              <a:lnSpc>
                <a:spcPct val="85000"/>
              </a:lnSpc>
              <a:spcBef>
                <a:spcPct val="35000"/>
              </a:spcBef>
              <a:buClr>
                <a:srgbClr val="000099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en-US" altLang="zh-CN" kern="1200" cap="none" spc="0" normalizeH="0" baseline="0" noProof="0" smtClean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    </a:t>
            </a:r>
            <a:r>
              <a:rPr kumimoji="0" lang="zh-CN" altLang="en-US" kern="1200" cap="none" spc="0" normalizeH="0" baseline="0" noProof="0" smtClean="0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但是，</a:t>
            </a:r>
            <a:r>
              <a:rPr kumimoji="0" lang="en-US" altLang="zh-CN" kern="1200" cap="none" spc="0" normalizeH="0" baseline="0" noProof="0" smtClean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“</a:t>
            </a:r>
            <a:r>
              <a:rPr kumimoji="0" lang="zh-CN" altLang="en-US" kern="1200" cap="none" spc="0" normalizeH="0" baseline="0" noProof="0" smtClean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存在下述</a:t>
            </a:r>
            <a:r>
              <a:rPr kumimoji="0" lang="zh-CN" altLang="en-US" b="1" kern="1200" cap="none" spc="0" normalizeH="0" baseline="0" noProof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严重问题</a:t>
            </a:r>
            <a:r>
              <a:rPr kumimoji="0" lang="en-US" altLang="zh-CN" kern="1200" cap="none" spc="0" normalizeH="0" baseline="0" noProof="0" smtClean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…</a:t>
            </a:r>
            <a:endParaRPr kumimoji="0" lang="en-US" altLang="zh-CN" kern="1200" cap="none" spc="0" normalizeH="0" baseline="0" noProof="0" smtClean="0">
              <a:solidFill>
                <a:srgbClr val="333333"/>
              </a:solidFill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000099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kumimoji="0" lang="zh-CN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一稿多投</a:t>
            </a:r>
            <a:endParaRPr kumimoji="0" lang="en-US" altLang="zh-CN" sz="2000" b="1" i="0" u="none" strike="noStrike" kern="1200" cap="none" spc="0" normalizeH="0" baseline="0" noProof="0" smtClean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000099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kumimoji="0" lang="zh-CN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论文已经在中文期刊上发表</a:t>
            </a:r>
            <a:endParaRPr kumimoji="0" lang="zh-CN" altLang="en-US" sz="2000" b="1" i="0" u="none" strike="noStrike" kern="1200" cap="none" spc="0" normalizeH="0" baseline="0" noProof="0" smtClean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000099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kumimoji="0" lang="zh-CN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剽窃 </a:t>
            </a:r>
            <a:r>
              <a:rPr kumimoji="0" lang="en-US" altLang="zh-CN" sz="2000" b="1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(</a:t>
            </a:r>
            <a:r>
              <a:rPr kumimoji="0" lang="zh-CN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尤其是论文中某一部分存在剽窃</a:t>
            </a:r>
            <a:r>
              <a:rPr kumimoji="0" lang="en-US" altLang="zh-CN" sz="2000" b="1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)”</a:t>
            </a:r>
            <a:endParaRPr kumimoji="0" lang="en-US" altLang="zh-CN" sz="2000" b="1" i="0" u="none" strike="noStrike" kern="1200" cap="none" spc="0" normalizeH="0" baseline="0" noProof="0" smtClean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285750" marR="0" indent="-285750" defTabSz="914400">
              <a:lnSpc>
                <a:spcPct val="85000"/>
              </a:lnSpc>
              <a:spcBef>
                <a:spcPct val="35000"/>
              </a:spcBef>
              <a:buClr>
                <a:srgbClr val="000099"/>
              </a:buClr>
              <a:buSzPct val="70000"/>
              <a:buFontTx/>
              <a:buNone/>
              <a:defRPr/>
            </a:pPr>
            <a:r>
              <a:rPr kumimoji="0" lang="en-US" altLang="zh-CN" kern="1200" cap="none" spc="0" normalizeH="0" baseline="0" noProof="0" smtClean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 “</a:t>
            </a:r>
            <a:r>
              <a:rPr kumimoji="0" lang="zh-CN" altLang="en-US" kern="1200" cap="none" spc="0" normalizeH="0" baseline="0" noProof="0" smtClean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下列问题</a:t>
            </a:r>
            <a:r>
              <a:rPr kumimoji="0" lang="zh-CN" altLang="en-US" b="1" kern="1200" cap="none" spc="0" normalizeH="0" baseline="0" noProof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更加常见</a:t>
            </a:r>
            <a:r>
              <a:rPr kumimoji="0" lang="en-US" altLang="zh-CN" kern="1200" cap="none" spc="0" normalizeH="0" baseline="0" noProof="0" smtClean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”</a:t>
            </a:r>
            <a:endParaRPr kumimoji="0" lang="en-US" altLang="zh-CN" kern="1200" cap="none" spc="0" normalizeH="0" baseline="0" noProof="0" smtClean="0">
              <a:solidFill>
                <a:srgbClr val="333333"/>
              </a:solidFill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000099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kumimoji="0" lang="zh-CN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研究内容超出期刊范围</a:t>
            </a:r>
            <a:endParaRPr kumimoji="0" lang="en-US" altLang="zh-CN" sz="2000" b="1" i="0" u="none" strike="noStrike" kern="1200" cap="none" spc="0" normalizeH="0" baseline="0" noProof="0" smtClean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000099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kumimoji="0" lang="zh-CN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格式不符合期刊的要求</a:t>
            </a:r>
            <a:endParaRPr kumimoji="0" lang="en-US" altLang="zh-CN" sz="2000" b="1" i="0" u="none" strike="noStrike" kern="1200" cap="none" spc="0" normalizeH="0" baseline="0" noProof="0" smtClean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000099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kumimoji="0" lang="zh-CN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推荐不合适的（或不推荐）审稿人</a:t>
            </a:r>
            <a:endParaRPr kumimoji="0" lang="zh-CN" altLang="en-US" sz="2000" b="1" i="0" u="none" strike="noStrike" kern="1200" cap="none" spc="0" normalizeH="0" baseline="0" noProof="0" smtClean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000099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kumimoji="0" lang="zh-CN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对审稿人的意见没有（恰当的）反馈</a:t>
            </a:r>
            <a:endParaRPr kumimoji="0" lang="en-US" altLang="zh-CN" sz="2000" b="1" i="0" u="none" strike="noStrike" kern="1200" cap="none" spc="0" normalizeH="0" baseline="0" noProof="0" smtClean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000099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kumimoji="0" lang="zh-CN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英语写作水平不够</a:t>
            </a:r>
            <a:endParaRPr kumimoji="0" lang="en-US" altLang="zh-CN" sz="2000" b="1" i="0" u="none" strike="noStrike" kern="1200" cap="none" spc="0" normalizeH="0" baseline="0" noProof="0" smtClean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000099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kumimoji="0" lang="zh-CN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退稿后不加修改即再次投稿</a:t>
            </a:r>
            <a:endParaRPr kumimoji="0" lang="en-US" altLang="zh-CN" sz="2000" b="1" i="0" u="none" strike="noStrike" kern="1200" cap="none" spc="0" normalizeH="0" baseline="0" noProof="0" smtClean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0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charRg st="0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charRg st="0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charRg st="0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4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charRg st="24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charRg st="24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charRg st="24" end="4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4">
                                            <p:txEl>
                                              <p:charRg st="0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4">
                                            <p:txEl>
                                              <p:charRg st="0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4">
                                            <p:txEl>
                                              <p:charRg st="24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4">
                                            <p:txEl>
                                              <p:charRg st="24" end="4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42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charRg st="42" end="4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47" end="6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charRg st="47" end="6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60" end="8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charRg st="60" end="8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81" end="9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4">
                                            <p:txEl>
                                              <p:charRg st="42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4">
                                            <p:txEl>
                                              <p:charRg st="42" end="4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3" dur="indefinite"/>
                                        <p:tgtEl>
                                          <p:spTgt spid="4">
                                            <p:txEl>
                                              <p:charRg st="47" end="6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4" dur="indefinite"/>
                                        <p:tgtEl>
                                          <p:spTgt spid="4">
                                            <p:txEl>
                                              <p:charRg st="47" end="6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4">
                                            <p:txEl>
                                              <p:charRg st="60" end="8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7" dur="indefinite"/>
                                        <p:tgtEl>
                                          <p:spTgt spid="4">
                                            <p:txEl>
                                              <p:charRg st="60" end="8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93" end="10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104" end="1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charRg st="104" end="1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115" end="1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charRg st="115" end="1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131" end="1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charRg st="131" end="14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148" end="1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charRg st="148" end="15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157" end="17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6" dur="500"/>
                                        <p:tgtEl>
                                          <p:spTgt spid="4">
                                            <p:txEl>
                                              <p:charRg st="157" end="17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0" tIns="45720" rIns="91440" bIns="45720" anchor="t" anchorCtr="0"/>
          <a:p>
            <a:pPr eaLnBrk="1" hangingPunct="1">
              <a:buFont typeface="Wingdings" panose="05000000000000000000" pitchFamily="2" charset="2"/>
              <a:buChar char="u"/>
            </a:pP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科技期刊编辑面临的挑战是什么？</a:t>
            </a:r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71747" name="Rectangle 3"/>
          <p:cNvSpPr>
            <a:spLocks noGrp="1" noChangeArrowheads="1"/>
          </p:cNvSpPr>
          <p:nvPr>
            <p:ph idx="1"/>
          </p:nvPr>
        </p:nvSpPr>
        <p:spPr>
          <a:xfrm>
            <a:off x="2516188" y="1219200"/>
            <a:ext cx="3884613" cy="31242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108000" tIns="144000" rIns="108000" bIns="144000" numCol="1" anchor="ctr" anchorCtr="0" compatLnSpc="1"/>
          <a:lstStyle/>
          <a:p>
            <a:pPr marL="285750" marR="0" lvl="0" indent="-285750" algn="l" defTabSz="914400" rtl="0" eaLnBrk="1" fontAlgn="base" latinLnBrk="0" hangingPunct="1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Ø"/>
              <a:defRPr/>
            </a:pP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极大量的投稿</a:t>
            </a:r>
            <a:endParaRPr kumimoji="0" lang="zh-CN" alt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Ø"/>
              <a:defRPr/>
            </a:pPr>
            <a:endParaRPr kumimoji="0" lang="en-US" altLang="zh-CN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Ø"/>
              <a:defRPr/>
            </a:pP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寻找合适的审稿人</a:t>
            </a:r>
            <a:endParaRPr kumimoji="0" lang="en-US" altLang="zh-CN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Ø"/>
              <a:defRPr/>
            </a:pPr>
            <a:endParaRPr kumimoji="0" lang="en-US" altLang="zh-CN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Ø"/>
              <a:defRPr/>
            </a:pP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出版道德问题</a:t>
            </a:r>
            <a:endParaRPr kumimoji="0" lang="en-US" altLang="zh-CN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755650" y="4916488"/>
            <a:ext cx="7481888" cy="917575"/>
            <a:chOff x="476" y="3040"/>
            <a:chExt cx="4713" cy="578"/>
          </a:xfrm>
        </p:grpSpPr>
        <p:sp>
          <p:nvSpPr>
            <p:cNvPr id="25605" name="Text Box 5"/>
            <p:cNvSpPr txBox="1"/>
            <p:nvPr/>
          </p:nvSpPr>
          <p:spPr>
            <a:xfrm>
              <a:off x="1565" y="3067"/>
              <a:ext cx="3624" cy="52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zh-CN" altLang="en-US" b="1" dirty="0">
                  <a:solidFill>
                    <a:srgbClr val="FF33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科技期刊的编辑和你一样是科研工作者</a:t>
              </a:r>
              <a:r>
                <a:rPr lang="en-US" altLang="zh-CN" b="1" dirty="0">
                  <a:solidFill>
                    <a:srgbClr val="FF33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!</a:t>
              </a:r>
              <a:endParaRPr lang="en-US" altLang="zh-CN" b="1" dirty="0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r>
                <a:rPr lang="zh-CN" altLang="en-US" b="1" dirty="0">
                  <a:solidFill>
                    <a:srgbClr val="FF33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请精心准备你的论文以减轻他们的负担！</a:t>
              </a:r>
              <a:endParaRPr lang="en-US" altLang="zh-CN" b="1" dirty="0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5606" name="AutoShape 6"/>
            <p:cNvSpPr/>
            <p:nvPr/>
          </p:nvSpPr>
          <p:spPr>
            <a:xfrm>
              <a:off x="476" y="3040"/>
              <a:ext cx="908" cy="578"/>
            </a:xfrm>
            <a:prstGeom prst="rightArrow">
              <a:avLst>
                <a:gd name="adj1" fmla="val 50000"/>
                <a:gd name="adj2" fmla="val 43324"/>
              </a:avLst>
            </a:prstGeom>
            <a:solidFill>
              <a:srgbClr val="FF33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>
              <a:spAutoFit/>
            </a:bodyPr>
            <a:p>
              <a:pPr algn="ctr"/>
              <a:endParaRPr lang="zh-CN" altLang="en-US" b="1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47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1747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1747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47">
                                            <p:txEl>
                                              <p:charRg st="8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71747">
                                            <p:txEl>
                                              <p:charRg st="8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71747">
                                            <p:txEl>
                                              <p:charRg st="8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47">
                                            <p:txEl>
                                              <p:charRg st="18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71747">
                                            <p:txEl>
                                              <p:charRg st="18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71747">
                                            <p:txEl>
                                              <p:charRg st="18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0" tIns="45720" rIns="91440" bIns="45720" anchor="t" anchorCtr="0"/>
          <a:p>
            <a:pPr>
              <a:buFont typeface="Wingdings" panose="05000000000000000000" pitchFamily="2" charset="2"/>
              <a:buChar char="u"/>
            </a:pPr>
            <a:r>
              <a:rPr lang="zh-CN" altLang="en-GB" dirty="0">
                <a:latin typeface="宋体" panose="02010600030101010101" pitchFamily="2" charset="-122"/>
                <a:ea typeface="宋体" panose="02010600030101010101" pitchFamily="2" charset="-122"/>
              </a:rPr>
              <a:t> 选对期刊</a:t>
            </a:r>
            <a:endParaRPr lang="zh-CN" altLang="en-GB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62000" y="1536700"/>
            <a:ext cx="7543800" cy="3854450"/>
          </a:xfrm>
          <a:prstGeom prst="rect">
            <a:avLst/>
          </a:prstGeom>
          <a:ln w="1905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tIns="144000" bIns="144000">
            <a:spAutoFit/>
          </a:bodyPr>
          <a:lstStyle/>
          <a:p>
            <a:pPr marL="365125" marR="0" lvl="0" indent="-365125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180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Ø"/>
              <a:defRPr/>
            </a:pP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务必参考导师与同事的意见！！！导师（往往是通讯作者）对你的工作负责，我们鼓励大家在必要的情况下遵照导师的意见。</a:t>
            </a:r>
            <a:endParaRPr kumimoji="0" lang="zh-CN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365125" marR="0" lvl="0" indent="-365125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180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Ø"/>
              <a:defRPr/>
            </a:pP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你引用的文献来源往往是适合你文章的期刊。</a:t>
            </a:r>
            <a:endParaRPr kumimoji="0" lang="zh-CN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365125" marR="0" lvl="0" indent="-365125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180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Ø"/>
              <a:defRPr/>
            </a:pP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对于有意向的期刊，一定要关注它近期发表的文章（至少通读摘要）。找到该期刊的热点，论文的形式、写作风格等相关信息。</a:t>
            </a:r>
            <a:endParaRPr kumimoji="0" lang="zh-CN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69346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" y="4221163"/>
            <a:ext cx="5381625" cy="230505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7651" name="Rectangle 3"/>
          <p:cNvSpPr>
            <a:spLocks noGrp="1"/>
          </p:cNvSpPr>
          <p:nvPr>
            <p:ph type="title"/>
          </p:nvPr>
        </p:nvSpPr>
        <p:spPr>
          <a:xfrm>
            <a:off x="742950" y="228600"/>
            <a:ext cx="4667250" cy="685800"/>
          </a:xfrm>
          <a:ln/>
        </p:spPr>
        <p:txBody>
          <a:bodyPr vert="horz" wrap="square" lIns="0" tIns="45720" rIns="91440" bIns="45720" anchor="t" anchorCtr="0"/>
          <a:p>
            <a:pPr eaLnBrk="1" hangingPunct="1">
              <a:buFont typeface="Wingdings" panose="05000000000000000000" pitchFamily="2" charset="2"/>
              <a:buChar char="u"/>
            </a:pPr>
            <a:r>
              <a:rPr lang="zh-CN" altLang="en-GB" dirty="0">
                <a:latin typeface="宋体" panose="02010600030101010101" pitchFamily="2" charset="-122"/>
                <a:ea typeface="宋体" panose="02010600030101010101" pitchFamily="2" charset="-122"/>
              </a:rPr>
              <a:t> 选对期刊</a:t>
            </a: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69348" name="Rectangle 4"/>
          <p:cNvSpPr>
            <a:spLocks noGrp="1"/>
          </p:cNvSpPr>
          <p:nvPr>
            <p:ph idx="1"/>
          </p:nvPr>
        </p:nvSpPr>
        <p:spPr>
          <a:xfrm>
            <a:off x="179388" y="1052513"/>
            <a:ext cx="3960812" cy="3240087"/>
          </a:xfrm>
          <a:ln/>
        </p:spPr>
        <p:txBody>
          <a:bodyPr vert="horz" wrap="square" lIns="0" tIns="45720" rIns="0" bIns="45720" anchor="t" anchorCtr="0"/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备选期刊</a:t>
            </a: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:</a:t>
            </a: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</a:pPr>
            <a:r>
              <a:rPr lang="zh-CN" altLang="en-US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期刊宗旨和范围</a:t>
            </a:r>
            <a:endParaRPr lang="zh-CN" altLang="en-US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</a:pPr>
            <a:r>
              <a:rPr lang="zh-CN" altLang="en-US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文章类型</a:t>
            </a:r>
            <a:endParaRPr lang="zh-CN" altLang="en-US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</a:pPr>
            <a:r>
              <a:rPr lang="zh-CN" altLang="en-US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读者对象</a:t>
            </a:r>
            <a:endParaRPr lang="zh-CN" altLang="en-US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</a:pPr>
            <a:r>
              <a:rPr lang="zh-CN" altLang="en-US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当前热点</a:t>
            </a:r>
            <a:endParaRPr lang="en-US" altLang="zh-CN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2" name="Group 5"/>
          <p:cNvGrpSpPr/>
          <p:nvPr/>
        </p:nvGrpSpPr>
        <p:grpSpPr>
          <a:xfrm>
            <a:off x="4211638" y="260350"/>
            <a:ext cx="4883150" cy="6119813"/>
            <a:chOff x="2653" y="119"/>
            <a:chExt cx="3076" cy="3855"/>
          </a:xfrm>
        </p:grpSpPr>
        <p:pic>
          <p:nvPicPr>
            <p:cNvPr id="27660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87" y="236"/>
              <a:ext cx="3042" cy="3738"/>
            </a:xfrm>
            <a:prstGeom prst="rect">
              <a:avLst/>
            </a:prstGeom>
            <a:noFill/>
            <a:ln w="9525" cap="flat" cmpd="sng">
              <a:solidFill>
                <a:srgbClr val="FF9900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pic>
          <p:nvPicPr>
            <p:cNvPr id="27661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53" y="119"/>
              <a:ext cx="2248" cy="108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569352" name="Rectangle 8"/>
          <p:cNvSpPr/>
          <p:nvPr/>
        </p:nvSpPr>
        <p:spPr>
          <a:xfrm>
            <a:off x="4500563" y="3833813"/>
            <a:ext cx="4319587" cy="647700"/>
          </a:xfrm>
          <a:prstGeom prst="rect">
            <a:avLst/>
          </a:prstGeom>
          <a:noFill/>
          <a:ln w="28575" cap="flat" cmpd="sng">
            <a:solidFill>
              <a:srgbClr val="F6750A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69353" name="Rectangle 9"/>
          <p:cNvSpPr/>
          <p:nvPr/>
        </p:nvSpPr>
        <p:spPr>
          <a:xfrm>
            <a:off x="4500563" y="4554538"/>
            <a:ext cx="2016125" cy="1727200"/>
          </a:xfrm>
          <a:prstGeom prst="rect">
            <a:avLst/>
          </a:prstGeom>
          <a:noFill/>
          <a:ln w="28575" cap="flat" cmpd="sng">
            <a:solidFill>
              <a:srgbClr val="F6750A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569354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4025" y="5994400"/>
            <a:ext cx="2168525" cy="530225"/>
          </a:xfrm>
          <a:prstGeom prst="rect">
            <a:avLst/>
          </a:prstGeom>
          <a:noFill/>
          <a:ln w="28575" cap="flat" cmpd="sng">
            <a:solidFill>
              <a:srgbClr val="F6750A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569355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113" y="5908675"/>
            <a:ext cx="1897062" cy="573088"/>
          </a:xfrm>
          <a:prstGeom prst="rect">
            <a:avLst/>
          </a:prstGeom>
          <a:noFill/>
          <a:ln w="28575" cap="flat" cmpd="sng">
            <a:solidFill>
              <a:srgbClr val="F6750A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7658" name="AutoShape 12"/>
          <p:cNvSpPr/>
          <p:nvPr/>
        </p:nvSpPr>
        <p:spPr>
          <a:xfrm>
            <a:off x="5651500" y="2100263"/>
            <a:ext cx="1657350" cy="465137"/>
          </a:xfrm>
          <a:prstGeom prst="star8">
            <a:avLst>
              <a:gd name="adj" fmla="val 38250"/>
            </a:avLst>
          </a:prstGeom>
          <a:solidFill>
            <a:srgbClr val="F8F8F8">
              <a:alpha val="50195"/>
            </a:srgbClr>
          </a:solidFill>
          <a:ln w="38100" cap="flat" cmpd="dbl">
            <a:solidFill>
              <a:schemeClr val="bg2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algn="ctr"/>
            <a:r>
              <a:rPr lang="en-US" altLang="zh-CN" sz="1800" b="1" dirty="0">
                <a:solidFill>
                  <a:schemeClr val="bg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Example</a:t>
            </a:r>
            <a:endParaRPr lang="en-US" altLang="zh-CN" sz="1800" b="1" dirty="0">
              <a:solidFill>
                <a:schemeClr val="bg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7659" name="AutoShape 13"/>
          <p:cNvSpPr/>
          <p:nvPr/>
        </p:nvSpPr>
        <p:spPr>
          <a:xfrm>
            <a:off x="2339975" y="5084763"/>
            <a:ext cx="1657350" cy="465137"/>
          </a:xfrm>
          <a:prstGeom prst="star8">
            <a:avLst>
              <a:gd name="adj" fmla="val 38250"/>
            </a:avLst>
          </a:prstGeom>
          <a:solidFill>
            <a:srgbClr val="F8F8F8">
              <a:alpha val="50195"/>
            </a:srgbClr>
          </a:solidFill>
          <a:ln w="38100" cap="flat" cmpd="dbl">
            <a:solidFill>
              <a:schemeClr val="bg2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algn="ctr"/>
            <a:r>
              <a:rPr lang="en-US" altLang="zh-CN" sz="1800" b="1" dirty="0">
                <a:solidFill>
                  <a:schemeClr val="bg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Example</a:t>
            </a:r>
            <a:endParaRPr lang="en-US" altLang="zh-CN" sz="1800" b="1" dirty="0">
              <a:solidFill>
                <a:schemeClr val="bg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8">
                                            <p:txEl>
                                              <p:charRg st="6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569348">
                                            <p:txEl>
                                              <p:charRg st="6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8">
                                            <p:txEl>
                                              <p:charRg st="14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500"/>
                                        <p:tgtEl>
                                          <p:spTgt spid="569348">
                                            <p:txEl>
                                              <p:charRg st="14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8">
                                            <p:txEl>
                                              <p:charRg st="19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500"/>
                                        <p:tgtEl>
                                          <p:spTgt spid="569348">
                                            <p:txEl>
                                              <p:charRg st="19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69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69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8">
                                            <p:txEl>
                                              <p:charRg st="24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500"/>
                                        <p:tgtEl>
                                          <p:spTgt spid="569348">
                                            <p:txEl>
                                              <p:charRg st="24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69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69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69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69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9352" grpId="0" animBg="1"/>
      <p:bldP spid="56935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75843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747838"/>
            <a:ext cx="7926388" cy="3128963"/>
          </a:xfrm>
        </p:spPr>
        <p:txBody>
          <a:bodyPr vert="horz" wrap="square" lIns="0" tIns="45720" rIns="0" bIns="45720" numCol="1" anchor="t" anchorCtr="0" compatLnSpc="1"/>
          <a:lstStyle/>
          <a:p>
            <a:pPr marL="285750" marR="0" lvl="0" indent="-285750" algn="l" defTabSz="914400" rtl="0" eaLnBrk="1" fontAlgn="base" latinLnBrk="0" hangingPunct="1">
              <a:lnSpc>
                <a:spcPct val="120000"/>
              </a:lnSpc>
              <a:spcBef>
                <a:spcPct val="65000"/>
              </a:spcBef>
              <a:spcAft>
                <a:spcPts val="120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从第一稿开始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就按照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宋体" panose="02010600030101010101" pitchFamily="2" charset="-122"/>
                <a:cs typeface="Arial" panose="020B0604020202020204" pitchFamily="34" charset="0"/>
              </a:rPr>
              <a:t>Guide for Authors 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的要求写作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 (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格式；文献的引用；标题；图表等等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)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。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 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这样做既能节省编辑的时间也能节省你的时间。</a:t>
            </a: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20000"/>
              </a:lnSpc>
              <a:spcBef>
                <a:spcPct val="65000"/>
              </a:spcBef>
              <a:spcAft>
                <a:spcPct val="0"/>
              </a:spcAft>
              <a:buClrTx/>
              <a:buSzPct val="70000"/>
              <a:buFont typeface="Wingdings" panose="05000000000000000000" pitchFamily="2" charset="2"/>
              <a:buChar char="§"/>
              <a:defRPr/>
            </a:pP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所有的编辑都不愿意在准备不充分的稿件上浪费时间。这种投稿是对编辑的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不尊重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。</a:t>
            </a:r>
            <a:endParaRPr kumimoji="0" lang="en-US" altLang="zh-CN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 vert="horz" wrap="square" lIns="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u"/>
              <a:defRPr/>
            </a:pP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 </a:t>
            </a:r>
            <a:r>
              <a:rPr kumimoji="0" lang="zh-CN" altLang="en-US" sz="38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反复阅读</a:t>
            </a:r>
            <a:r>
              <a:rPr kumimoji="0" lang="en-US" altLang="zh-CN" sz="38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“</a:t>
            </a:r>
            <a:r>
              <a:rPr kumimoji="0" lang="en-US" altLang="zh-CN" sz="38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Arial" panose="020B0604020202020204" pitchFamily="34" charset="0"/>
              </a:rPr>
              <a:t>Guide for Authors</a:t>
            </a:r>
            <a:r>
              <a:rPr kumimoji="0" lang="en-US" altLang="zh-CN" sz="38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”! </a:t>
            </a:r>
            <a:endParaRPr kumimoji="0" lang="zh-CN" altLang="en-US" sz="3800" b="1" i="0" u="none" strike="noStrike" kern="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3">
                                            <p:txEl>
                                              <p:charRg st="0" end="7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75843">
                                            <p:txEl>
                                              <p:charRg st="0" end="7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3">
                                            <p:txEl>
                                              <p:charRg st="75" end="1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75843">
                                            <p:txEl>
                                              <p:charRg st="75" end="1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228600"/>
            <a:ext cx="8180388" cy="877888"/>
          </a:xfrm>
          <a:solidFill>
            <a:srgbClr val="FFFFFF"/>
          </a:solidFill>
        </p:spPr>
        <p:txBody>
          <a:bodyPr vert="horz" wrap="square" lIns="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Arial" panose="020B0604020202020204" pitchFamily="34" charset="0"/>
              </a:rPr>
              <a:t>“Guide for Authors” often contains useful instructions on scientific writing. </a:t>
            </a:r>
            <a:endParaRPr kumimoji="0" lang="en-US" altLang="zh-CN" sz="3000" b="1" i="0" u="none" strike="noStrike" kern="0" cap="none" spc="0" normalizeH="0" baseline="0" noProof="0" dirty="0" smtClean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9699" name="Rectangle 3"/>
          <p:cNvSpPr>
            <a:spLocks noGrp="1"/>
          </p:cNvSpPr>
          <p:nvPr>
            <p:ph idx="1"/>
          </p:nvPr>
        </p:nvSpPr>
        <p:spPr>
          <a:xfrm>
            <a:off x="250825" y="1066800"/>
            <a:ext cx="8642350" cy="5329238"/>
          </a:xfrm>
          <a:ln/>
        </p:spPr>
        <p:txBody>
          <a:bodyPr vert="horz" wrap="square" lIns="0" tIns="45720" rIns="0" bIns="45720" anchor="t" anchorCtr="0"/>
          <a:p>
            <a:pPr eaLnBrk="1" hangingPunct="1">
              <a:buNone/>
            </a:pPr>
            <a:r>
              <a:rPr lang="en-US" altLang="zh-CN" sz="2000" dirty="0">
                <a:ea typeface="宋体" panose="02010600030101010101" pitchFamily="2" charset="-122"/>
              </a:rPr>
              <a:t>   “…</a:t>
            </a:r>
            <a:endParaRPr lang="en-US" altLang="zh-CN" sz="2000" dirty="0">
              <a:ea typeface="宋体" panose="02010600030101010101" pitchFamily="2" charset="-122"/>
            </a:endParaRPr>
          </a:p>
          <a:p>
            <a:pPr eaLnBrk="1" hangingPunct="1">
              <a:buNone/>
            </a:pPr>
            <a:r>
              <a:rPr lang="en-US" altLang="zh-CN" sz="2000" dirty="0">
                <a:ea typeface="宋体" panose="02010600030101010101" pitchFamily="2" charset="-122"/>
              </a:rPr>
              <a:t>    6 Introduction </a:t>
            </a:r>
            <a:endParaRPr lang="en-US" altLang="zh-CN" sz="2000" dirty="0">
              <a:ea typeface="宋体" panose="02010600030101010101" pitchFamily="2" charset="-122"/>
            </a:endParaRPr>
          </a:p>
          <a:p>
            <a:pPr eaLnBrk="1" hangingPunct="1">
              <a:buNone/>
            </a:pPr>
            <a:r>
              <a:rPr lang="en-US" altLang="zh-CN" sz="2000" dirty="0">
                <a:ea typeface="宋体" panose="02010600030101010101" pitchFamily="2" charset="-122"/>
              </a:rPr>
              <a:t>    The Introduction summarizes the rationale for the study and gives a concise background. Use references to provide the most salient background rather than an exhaustive review. </a:t>
            </a:r>
            <a:r>
              <a:rPr lang="en-US" altLang="zh-CN" sz="2000" dirty="0">
                <a:solidFill>
                  <a:srgbClr val="FF3300"/>
                </a:solidFill>
                <a:ea typeface="宋体" panose="02010600030101010101" pitchFamily="2" charset="-122"/>
              </a:rPr>
              <a:t>The last sentence should concisely state your purpose for carrying out the study (not methods, results, or conclusion). </a:t>
            </a:r>
            <a:endParaRPr lang="en-US" altLang="zh-CN" sz="2000" dirty="0">
              <a:solidFill>
                <a:srgbClr val="FF3300"/>
              </a:solidFill>
              <a:ea typeface="宋体" panose="02010600030101010101" pitchFamily="2" charset="-122"/>
            </a:endParaRPr>
          </a:p>
          <a:p>
            <a:pPr eaLnBrk="1" hangingPunct="1">
              <a:buNone/>
            </a:pPr>
            <a:r>
              <a:rPr lang="en-US" altLang="zh-CN" sz="2000" dirty="0">
                <a:ea typeface="宋体" panose="02010600030101010101" pitchFamily="2" charset="-122"/>
              </a:rPr>
              <a:t>    …</a:t>
            </a:r>
            <a:endParaRPr lang="en-US" altLang="zh-CN" sz="2000" dirty="0">
              <a:ea typeface="宋体" panose="02010600030101010101" pitchFamily="2" charset="-122"/>
            </a:endParaRPr>
          </a:p>
          <a:p>
            <a:pPr eaLnBrk="1" hangingPunct="1">
              <a:buNone/>
            </a:pPr>
            <a:r>
              <a:rPr lang="en-US" altLang="zh-CN" sz="2000" dirty="0">
                <a:ea typeface="宋体" panose="02010600030101010101" pitchFamily="2" charset="-122"/>
              </a:rPr>
              <a:t>     9 Results </a:t>
            </a:r>
            <a:endParaRPr lang="en-US" altLang="zh-CN" sz="2000" dirty="0">
              <a:ea typeface="宋体" panose="02010600030101010101" pitchFamily="2" charset="-122"/>
            </a:endParaRPr>
          </a:p>
          <a:p>
            <a:pPr eaLnBrk="1" hangingPunct="1">
              <a:buNone/>
            </a:pPr>
            <a:r>
              <a:rPr lang="en-US" altLang="zh-CN" sz="2000" dirty="0">
                <a:ea typeface="宋体" panose="02010600030101010101" pitchFamily="2" charset="-122"/>
              </a:rPr>
              <a:t>     Emphasize or summarize only important observations. </a:t>
            </a:r>
            <a:r>
              <a:rPr lang="en-US" altLang="zh-CN" sz="2000" dirty="0">
                <a:solidFill>
                  <a:srgbClr val="FF3300"/>
                </a:solidFill>
                <a:ea typeface="宋体" panose="02010600030101010101" pitchFamily="2" charset="-122"/>
              </a:rPr>
              <a:t>Simple data may be set forth in the text with no need for tables or figures.</a:t>
            </a:r>
            <a:r>
              <a:rPr lang="en-US" altLang="zh-CN" sz="2000" dirty="0">
                <a:ea typeface="宋体" panose="02010600030101010101" pitchFamily="2" charset="-122"/>
              </a:rPr>
              <a:t> Give absolute values, not merely percentages, particularly for the control values. </a:t>
            </a:r>
            <a:endParaRPr lang="en-US" altLang="zh-CN" sz="2000" dirty="0">
              <a:ea typeface="宋体" panose="02010600030101010101" pitchFamily="2" charset="-122"/>
            </a:endParaRPr>
          </a:p>
          <a:p>
            <a:pPr eaLnBrk="1" hangingPunct="1">
              <a:buNone/>
            </a:pPr>
            <a:r>
              <a:rPr lang="en-US" altLang="zh-CN" sz="2000" dirty="0">
                <a:ea typeface="宋体" panose="02010600030101010101" pitchFamily="2" charset="-122"/>
              </a:rPr>
              <a:t>     Present your results followed by (Table 1 or Figure 2). </a:t>
            </a:r>
            <a:r>
              <a:rPr lang="en-US" altLang="zh-CN" sz="2000" dirty="0">
                <a:solidFill>
                  <a:srgbClr val="FF3300"/>
                </a:solidFill>
                <a:ea typeface="宋体" panose="02010600030101010101" pitchFamily="2" charset="-122"/>
              </a:rPr>
              <a:t>Do not write "Table 1 shows that" or "Figure 2 demonstrated that." </a:t>
            </a:r>
            <a:endParaRPr lang="en-US" altLang="zh-CN" sz="2000" dirty="0">
              <a:solidFill>
                <a:srgbClr val="FF3300"/>
              </a:solidFill>
              <a:ea typeface="宋体" panose="02010600030101010101" pitchFamily="2" charset="-122"/>
            </a:endParaRPr>
          </a:p>
          <a:p>
            <a:pPr eaLnBrk="1" hangingPunct="1">
              <a:buNone/>
            </a:pPr>
            <a:r>
              <a:rPr lang="en-US" altLang="zh-CN" sz="2000" dirty="0">
                <a:ea typeface="宋体" panose="02010600030101010101" pitchFamily="2" charset="-122"/>
              </a:rPr>
              <a:t>     …”</a:t>
            </a:r>
            <a:endParaRPr lang="en-US" altLang="zh-CN" sz="2000" dirty="0">
              <a:ea typeface="宋体" panose="02010600030101010101" pitchFamily="2" charset="-122"/>
            </a:endParaRPr>
          </a:p>
          <a:p>
            <a:pPr algn="r" eaLnBrk="1" hangingPunct="1">
              <a:buNone/>
            </a:pPr>
            <a:r>
              <a:rPr lang="en-US" altLang="zh-CN" sz="2000" dirty="0">
                <a:solidFill>
                  <a:srgbClr val="000099"/>
                </a:solidFill>
                <a:ea typeface="宋体" panose="02010600030101010101" pitchFamily="2" charset="-122"/>
              </a:rPr>
              <a:t>– Author guidelines, </a:t>
            </a:r>
            <a:r>
              <a:rPr lang="en-US" altLang="zh-CN" sz="2000" i="1" dirty="0">
                <a:solidFill>
                  <a:srgbClr val="000099"/>
                </a:solidFill>
                <a:ea typeface="宋体" panose="02010600030101010101" pitchFamily="2" charset="-122"/>
              </a:rPr>
              <a:t>Acta Pharmacologica Sinica</a:t>
            </a:r>
            <a:endParaRPr lang="en-US" altLang="zh-CN" sz="2000" dirty="0">
              <a:ea typeface="宋体" panose="02010600030101010101" pitchFamily="2" charset="-122"/>
            </a:endParaRPr>
          </a:p>
        </p:txBody>
      </p:sp>
      <p:sp>
        <p:nvSpPr>
          <p:cNvPr id="27652" name="AutoShape 4"/>
          <p:cNvSpPr>
            <a:spLocks noChangeArrowheads="1"/>
          </p:cNvSpPr>
          <p:nvPr/>
        </p:nvSpPr>
        <p:spPr bwMode="auto">
          <a:xfrm>
            <a:off x="6629400" y="1219200"/>
            <a:ext cx="1657350" cy="465138"/>
          </a:xfrm>
          <a:prstGeom prst="star8">
            <a:avLst>
              <a:gd name="adj" fmla="val 38250"/>
            </a:avLst>
          </a:prstGeom>
          <a:solidFill>
            <a:srgbClr val="F8F8F8">
              <a:alpha val="50195"/>
            </a:srgbClr>
          </a:solidFill>
          <a:ln w="38100" cmpd="dbl">
            <a:solidFill>
              <a:schemeClr val="bg2"/>
            </a:solidFill>
            <a:miter lim="800000"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Example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heel spokes="4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0" tIns="45720" rIns="91440" bIns="45720" anchor="t" anchorCtr="0"/>
          <a:p>
            <a:pPr eaLnBrk="1" hangingPunct="1">
              <a:buFont typeface="Wingdings" panose="05000000000000000000" pitchFamily="2" charset="2"/>
              <a:buChar char="u"/>
            </a:pP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 投稿信</a:t>
            </a: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66275" name="Rectangle 3"/>
          <p:cNvSpPr>
            <a:spLocks noChangeArrowheads="1"/>
          </p:cNvSpPr>
          <p:nvPr/>
        </p:nvSpPr>
        <p:spPr bwMode="auto">
          <a:xfrm>
            <a:off x="323850" y="1295400"/>
            <a:ext cx="3671888" cy="50133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285750" marR="0" lvl="0" indent="-285750" algn="l" defTabSz="914400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Tx/>
              <a:buSzPct val="70000"/>
              <a:buFont typeface="Wingdings" panose="05000000000000000000" pitchFamily="2" charset="2"/>
              <a:buChar char="§"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基本信息包括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: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 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669900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Tx/>
              <a:buSzPct val="70000"/>
              <a:buFont typeface="Wingdings" panose="05000000000000000000" pitchFamily="2" charset="2"/>
              <a:buChar char="§"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编辑姓名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669900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Tx/>
              <a:buSzPct val="70000"/>
              <a:buFont typeface="Wingdings" panose="05000000000000000000" pitchFamily="2" charset="2"/>
              <a:buChar char="§"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文章的原创性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669900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Tx/>
              <a:buSzPct val="70000"/>
              <a:buFont typeface="Wingdings" panose="05000000000000000000" pitchFamily="2" charset="2"/>
              <a:buChar char="§"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主要结论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669900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Tx/>
              <a:buSzPct val="70000"/>
              <a:buFont typeface="Wingdings" panose="05000000000000000000" pitchFamily="2" charset="2"/>
              <a:buChar char="§"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推荐的评审人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669900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Tx/>
              <a:buSzPct val="70000"/>
              <a:buFont typeface="Wingdings" panose="05000000000000000000" pitchFamily="2" charset="2"/>
              <a:buChar char="§"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通讯作者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669900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Tx/>
              <a:buSzPct val="70000"/>
              <a:buFont typeface="Wingdings" panose="05000000000000000000" pitchFamily="2" charset="2"/>
              <a:buChar char="§"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……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669900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000099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把握与主编直接对话的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最好机会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！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566276" name="Picture 4" descr="CS-Cover_Letter_Sample-Clear-Smaller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40200" y="476250"/>
            <a:ext cx="4929188" cy="5832475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30725" name="AutoShape 5"/>
          <p:cNvSpPr/>
          <p:nvPr/>
        </p:nvSpPr>
        <p:spPr>
          <a:xfrm>
            <a:off x="6877050" y="1628775"/>
            <a:ext cx="1657350" cy="465138"/>
          </a:xfrm>
          <a:prstGeom prst="star8">
            <a:avLst>
              <a:gd name="adj" fmla="val 38250"/>
            </a:avLst>
          </a:prstGeom>
          <a:solidFill>
            <a:srgbClr val="F8F8F8">
              <a:alpha val="50195"/>
            </a:srgbClr>
          </a:solidFill>
          <a:ln w="38100" cap="flat" cmpd="dbl">
            <a:solidFill>
              <a:schemeClr val="bg2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algn="ctr"/>
            <a:r>
              <a:rPr lang="en-US" altLang="zh-CN" sz="1800" b="1" dirty="0">
                <a:solidFill>
                  <a:schemeClr val="bg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Example</a:t>
            </a:r>
            <a:endParaRPr lang="en-US" altLang="zh-CN" sz="1800" b="1" dirty="0">
              <a:solidFill>
                <a:schemeClr val="bg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66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5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566275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5">
                                            <p:txEl>
                                              <p:charRg st="9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566275">
                                            <p:txEl>
                                              <p:charRg st="9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5">
                                            <p:txEl>
                                              <p:charRg st="14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566275">
                                            <p:txEl>
                                              <p:charRg st="14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5">
                                            <p:txEl>
                                              <p:charRg st="21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566275">
                                            <p:txEl>
                                              <p:charRg st="21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5">
                                            <p:txEl>
                                              <p:charRg st="26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66275">
                                            <p:txEl>
                                              <p:charRg st="26" end="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5">
                                            <p:txEl>
                                              <p:charRg st="33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566275">
                                            <p:txEl>
                                              <p:charRg st="33" end="3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5">
                                            <p:txEl>
                                              <p:charRg st="38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566275">
                                            <p:txEl>
                                              <p:charRg st="38" end="4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1" dur="500"/>
                                        <p:tgtEl>
                                          <p:spTgt spid="566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5">
                                            <p:txEl>
                                              <p:charRg st="41" end="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66275">
                                            <p:txEl>
                                              <p:charRg st="41" end="5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6275">
                                            <p:txEl>
                                              <p:charRg st="41" end="5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6275" grpId="0" animBg="1" build="allAtOnce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Rectangle 2"/>
          <p:cNvSpPr>
            <a:spLocks noGrp="1"/>
          </p:cNvSpPr>
          <p:nvPr>
            <p:ph type="title"/>
          </p:nvPr>
        </p:nvSpPr>
        <p:spPr>
          <a:xfrm>
            <a:off x="842963" y="228600"/>
            <a:ext cx="5329237" cy="685800"/>
          </a:xfrm>
          <a:ln/>
        </p:spPr>
        <p:txBody>
          <a:bodyPr vert="horz" wrap="square" lIns="0" tIns="45720" rIns="91440" bIns="45720" anchor="t" anchorCtr="0"/>
          <a:p>
            <a:pPr eaLnBrk="1" hangingPunct="1"/>
            <a:r>
              <a:rPr lang="en-US" altLang="zh-CN" dirty="0">
                <a:ea typeface="宋体" panose="02010600030101010101" pitchFamily="2" charset="-122"/>
              </a:rPr>
              <a:t>What gets you accepted?</a:t>
            </a:r>
            <a:endParaRPr lang="en-US" altLang="zh-CN" i="1" dirty="0">
              <a:solidFill>
                <a:srgbClr val="000099"/>
              </a:solidFill>
              <a:ea typeface="宋体" panose="02010600030101010101" pitchFamily="2" charset="-122"/>
            </a:endParaRPr>
          </a:p>
        </p:txBody>
      </p:sp>
      <p:sp>
        <p:nvSpPr>
          <p:cNvPr id="1182723" name="Rectangle 3"/>
          <p:cNvSpPr>
            <a:spLocks noGrp="1" noChangeArrowheads="1"/>
          </p:cNvSpPr>
          <p:nvPr>
            <p:ph idx="1"/>
          </p:nvPr>
        </p:nvSpPr>
        <p:spPr>
          <a:xfrm>
            <a:off x="1620838" y="1125538"/>
            <a:ext cx="6911975" cy="5326063"/>
          </a:xfrm>
        </p:spPr>
        <p:txBody>
          <a:bodyPr vert="horz" wrap="square" lIns="0" tIns="45720" rIns="0" bIns="45720" numCol="1" anchor="t" anchorCtr="0" compatLnSpc="1"/>
          <a:lstStyle/>
          <a:p>
            <a:pPr marL="285750" marR="0" lvl="0" indent="-285750" algn="l" defTabSz="914400" rtl="0" eaLnBrk="1" fontAlgn="base" latinLnBrk="0" hangingPunct="1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rgbClr val="000099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kumimoji="0" lang="en-US" altLang="zh-CN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A</a:t>
            </a: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ttention to details</a:t>
            </a:r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rgbClr val="FF9933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rgbClr val="000099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kumimoji="0" lang="en-US" altLang="zh-CN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C</a:t>
            </a: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heck and double check your work</a:t>
            </a:r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rgbClr val="000099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kumimoji="0" lang="en-US" altLang="zh-CN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C</a:t>
            </a: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onsider the reviews</a:t>
            </a:r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rgbClr val="000099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kumimoji="0" lang="en-US" altLang="zh-CN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E</a:t>
            </a: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nglish must be as good as possible</a:t>
            </a:r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rgbClr val="FF9933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rgbClr val="000099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kumimoji="0" lang="en-US" altLang="zh-CN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P</a:t>
            </a: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resentation is important</a:t>
            </a:r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rgbClr val="000099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kumimoji="0" lang="en-US" altLang="zh-CN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T</a:t>
            </a: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ake your time with revision</a:t>
            </a:r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rgbClr val="000099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kumimoji="0" lang="en-US" altLang="zh-CN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A</a:t>
            </a: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cknowledge those who have helped you</a:t>
            </a:r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rgbClr val="000099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kumimoji="0" lang="en-US" altLang="zh-CN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N</a:t>
            </a: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ew, original and previously unpublished</a:t>
            </a:r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rgbClr val="FF9933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rgbClr val="000099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kumimoji="0" lang="en-US" altLang="zh-CN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C</a:t>
            </a: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ritically evaluate your own manuscript</a:t>
            </a:r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rgbClr val="000099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kumimoji="0" lang="en-US" altLang="zh-CN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E</a:t>
            </a: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thical rules must be obeyed</a:t>
            </a:r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rgbClr val="FF9933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rgbClr val="000099"/>
              </a:buClr>
              <a:buSzPct val="70000"/>
              <a:buFont typeface="Wingdings" panose="05000000000000000000" pitchFamily="2" charset="2"/>
              <a:buChar char="§"/>
              <a:defRPr/>
            </a:pPr>
            <a:endParaRPr kumimoji="0" lang="zh-CN" alt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  <a:p>
            <a:pPr marL="285750" marR="0" lvl="0" indent="-285750" algn="r" defTabSz="914400" rtl="0" eaLnBrk="1" fontAlgn="base" latinLnBrk="0" hangingPunct="1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rgbClr val="000099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– Nigel John Cook, Editor-in-Chief, </a:t>
            </a:r>
            <a:r>
              <a:rPr kumimoji="0" lang="en-US" altLang="zh-CN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Ore Geology Reviews</a:t>
            </a:r>
            <a:endParaRPr kumimoji="0" lang="en-US" altLang="zh-CN" sz="2400" b="0" i="1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1748" name="Picture 4" descr="j0078789[1]"/>
          <p:cNvPicPr>
            <a:picLocks noChangeAspect="1"/>
          </p:cNvPicPr>
          <p:nvPr/>
        </p:nvPicPr>
        <p:blipFill>
          <a:blip r:embed="rId1">
            <a:clrChange>
              <a:clrFrom>
                <a:srgbClr val="000000"/>
              </a:clrFrom>
              <a:clrTo>
                <a:srgbClr val="FF9900"/>
              </a:clrTo>
            </a:clrChange>
            <a:clrChange>
              <a:clrFrom>
                <a:srgbClr val="393939"/>
              </a:clrFrom>
              <a:clrTo>
                <a:srgbClr val="FF0000"/>
              </a:clrTo>
            </a:clrChange>
          </a:blip>
          <a:stretch>
            <a:fillRect/>
          </a:stretch>
        </p:blipFill>
        <p:spPr>
          <a:xfrm>
            <a:off x="6769100" y="1125538"/>
            <a:ext cx="1763713" cy="20875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4" name="Rectangle 2"/>
          <p:cNvSpPr>
            <a:spLocks noGrp="1"/>
          </p:cNvSpPr>
          <p:nvPr>
            <p:ph type="title"/>
          </p:nvPr>
        </p:nvSpPr>
        <p:spPr>
          <a:xfrm>
            <a:off x="762000" y="252413"/>
            <a:ext cx="7620000" cy="685800"/>
          </a:xfrm>
          <a:ln/>
        </p:spPr>
        <p:txBody>
          <a:bodyPr vert="horz" wrap="square" lIns="0" tIns="45720" rIns="91440" bIns="45720" anchor="t" anchorCtr="0"/>
          <a:p>
            <a:pPr algn="ctr" eaLnBrk="1" hangingPunct="1"/>
            <a:r>
              <a:rPr lang="en-GB" altLang="ja-JP" sz="2800" dirty="0">
                <a:ea typeface="MS PGothic" panose="020B0600070205080204" pitchFamily="34" charset="-128"/>
              </a:rPr>
              <a:t>Questions</a:t>
            </a:r>
            <a:endParaRPr lang="en-GB" altLang="ja-JP" sz="2800" dirty="0">
              <a:ea typeface="MS PGothic" panose="020B0600070205080204" pitchFamily="34" charset="-128"/>
            </a:endParaRPr>
          </a:p>
        </p:txBody>
      </p:sp>
      <p:sp>
        <p:nvSpPr>
          <p:cNvPr id="33795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0" tIns="45720" rIns="0" bIns="45720" anchor="t" anchorCtr="0"/>
          <a:p>
            <a:pPr eaLnBrk="1" hangingPunct="1">
              <a:buNone/>
            </a:pPr>
            <a:endParaRPr lang="ja-JP" altLang="en-GB" dirty="0">
              <a:latin typeface="Verdana" panose="020B0604030504040204" pitchFamily="34" charset="0"/>
              <a:ea typeface="MS PGothic" panose="020B0600070205080204" pitchFamily="34" charset="-128"/>
            </a:endParaRPr>
          </a:p>
          <a:p>
            <a:pPr eaLnBrk="1" hangingPunct="1">
              <a:buNone/>
            </a:pPr>
            <a:endParaRPr lang="ja-JP" altLang="en-GB" dirty="0">
              <a:ea typeface="MS PGothic" panose="020B0600070205080204" pitchFamily="34" charset="-128"/>
            </a:endParaRPr>
          </a:p>
        </p:txBody>
      </p:sp>
      <p:pic>
        <p:nvPicPr>
          <p:cNvPr id="33796" name="Picture 4" descr="MCj03833080000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62200" y="1066800"/>
            <a:ext cx="4552950" cy="29067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797" name="Text Box 6"/>
          <p:cNvSpPr txBox="1"/>
          <p:nvPr/>
        </p:nvSpPr>
        <p:spPr>
          <a:xfrm>
            <a:off x="1676400" y="4724400"/>
            <a:ext cx="6553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hlinkClick r:id="rId2"/>
              </a:rPr>
              <a:t>cninfo@elsevier.com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爱思唯尔科技部（中国）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8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1.</a:t>
            </a:r>
            <a:r>
              <a:rPr kumimoji="0" lang="zh-CN" altLang="en-GB" sz="38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为什么要发表？</a:t>
            </a:r>
            <a:endParaRPr kumimoji="0" lang="zh-CN" altLang="en-GB" sz="3800" b="1" i="0" u="none" strike="noStrike" kern="0" cap="none" spc="0" normalizeH="0" baseline="0" noProof="0" dirty="0" smtClean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Rectangle 3"/>
          <p:cNvSpPr txBox="1"/>
          <p:nvPr/>
        </p:nvSpPr>
        <p:spPr>
          <a:xfrm>
            <a:off x="684213" y="1628775"/>
            <a:ext cx="7632700" cy="3959225"/>
          </a:xfrm>
          <a:prstGeom prst="rect">
            <a:avLst/>
          </a:prstGeom>
          <a:noFill/>
          <a:ln w="9525">
            <a:noFill/>
          </a:ln>
        </p:spPr>
        <p:txBody>
          <a:bodyPr lIns="0" rIns="0"/>
          <a:p>
            <a:pPr marL="717550" indent="-450850" algn="just">
              <a:lnSpc>
                <a:spcPct val="110000"/>
              </a:lnSpc>
              <a:spcBef>
                <a:spcPts val="1675"/>
              </a:spcBef>
              <a:buSzPct val="60000"/>
              <a:buFont typeface="Wingdings" panose="05000000000000000000" pitchFamily="2" charset="2"/>
              <a:buChar char="l"/>
            </a:pPr>
            <a:r>
              <a:rPr lang="zh-CN" altLang="zh-CN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与相关领域内的同行分享、交流新的</a:t>
            </a:r>
            <a:r>
              <a:rPr lang="zh-CN" altLang="zh-CN" sz="3200" b="1" u="sng" dirty="0">
                <a:latin typeface="宋体" panose="02010600030101010101" pitchFamily="2" charset="-122"/>
                <a:ea typeface="宋体" panose="02010600030101010101" pitchFamily="2" charset="-122"/>
              </a:rPr>
              <a:t>理念与认识</a:t>
            </a:r>
            <a:r>
              <a:rPr lang="zh-CN" altLang="zh-CN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zh-CN" sz="3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717550" indent="-450850" algn="just">
              <a:lnSpc>
                <a:spcPct val="110000"/>
              </a:lnSpc>
              <a:spcBef>
                <a:spcPts val="1675"/>
              </a:spcBef>
              <a:buSzPct val="60000"/>
              <a:buFont typeface="Wingdings" panose="05000000000000000000" pitchFamily="2" charset="2"/>
              <a:buChar char="l"/>
            </a:pPr>
            <a:r>
              <a:rPr lang="zh-CN" altLang="zh-CN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发表新的、原创性的</a:t>
            </a:r>
            <a:r>
              <a:rPr lang="zh-CN" altLang="zh-CN" sz="3200" b="1" u="sng" dirty="0">
                <a:latin typeface="宋体" panose="02010600030101010101" pitchFamily="2" charset="-122"/>
                <a:ea typeface="宋体" panose="02010600030101010101" pitchFamily="2" charset="-122"/>
              </a:rPr>
              <a:t>结果或方法</a:t>
            </a:r>
            <a:r>
              <a:rPr lang="zh-CN" altLang="zh-CN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zh-CN" sz="3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717550" indent="-450850" algn="just">
              <a:lnSpc>
                <a:spcPct val="110000"/>
              </a:lnSpc>
              <a:spcBef>
                <a:spcPts val="1675"/>
              </a:spcBef>
              <a:buSzPct val="60000"/>
              <a:buFont typeface="Wingdings" panose="05000000000000000000" pitchFamily="2" charset="2"/>
              <a:buChar char="l"/>
            </a:pPr>
            <a:r>
              <a:rPr lang="zh-CN" altLang="zh-CN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对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已</a:t>
            </a:r>
            <a:r>
              <a:rPr lang="zh-CN" altLang="zh-CN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发表的结果给予科学的</a:t>
            </a:r>
            <a:r>
              <a:rPr lang="zh-CN" altLang="zh-CN" sz="3200" b="1" u="sng" dirty="0">
                <a:latin typeface="宋体" panose="02010600030101010101" pitchFamily="2" charset="-122"/>
                <a:ea typeface="宋体" panose="02010600030101010101" pitchFamily="2" charset="-122"/>
              </a:rPr>
              <a:t>解释</a:t>
            </a:r>
            <a:r>
              <a:rPr lang="zh-CN" altLang="zh-CN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zh-CN" sz="3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717550" indent="-450850" algn="just">
              <a:lnSpc>
                <a:spcPct val="110000"/>
              </a:lnSpc>
              <a:spcBef>
                <a:spcPts val="1675"/>
              </a:spcBef>
              <a:buSzPct val="60000"/>
              <a:buFont typeface="Wingdings" panose="05000000000000000000" pitchFamily="2" charset="2"/>
              <a:buChar char="l"/>
            </a:pPr>
            <a:r>
              <a:rPr lang="zh-CN" altLang="zh-CN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对某个领域发表</a:t>
            </a:r>
            <a:r>
              <a:rPr lang="zh-CN" altLang="zh-CN" sz="3200" b="1" u="sng" dirty="0">
                <a:latin typeface="宋体" panose="02010600030101010101" pitchFamily="2" charset="-122"/>
                <a:ea typeface="宋体" panose="02010600030101010101" pitchFamily="2" charset="-122"/>
              </a:rPr>
              <a:t>综述</a:t>
            </a:r>
            <a:r>
              <a:rPr lang="zh-CN" altLang="zh-CN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或对某个特定课题进行</a:t>
            </a:r>
            <a:r>
              <a:rPr lang="zh-CN" altLang="zh-CN" sz="3200" b="1" u="sng" dirty="0">
                <a:latin typeface="宋体" panose="02010600030101010101" pitchFamily="2" charset="-122"/>
                <a:ea typeface="宋体" panose="02010600030101010101" pitchFamily="2" charset="-122"/>
              </a:rPr>
              <a:t>总结</a:t>
            </a:r>
            <a:r>
              <a:rPr lang="zh-CN" altLang="zh-CN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zh-CN" sz="3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717550" indent="-450850">
              <a:lnSpc>
                <a:spcPct val="110000"/>
              </a:lnSpc>
              <a:spcBef>
                <a:spcPts val="1675"/>
              </a:spcBef>
              <a:buClr>
                <a:srgbClr val="000099"/>
              </a:buClr>
              <a:buSzPct val="70000"/>
              <a:buFont typeface="Wingdings" panose="05000000000000000000" pitchFamily="2" charset="2"/>
              <a:buNone/>
            </a:pPr>
            <a:endParaRPr lang="zh-CN" altLang="en-GB" sz="3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0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charRg st="0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charRg st="0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23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charRg st="23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charRg st="23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39" end="5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charRg st="39" end="5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charRg st="39" end="5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55" end="7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charRg st="55" end="7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charRg st="55" end="7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0" tIns="45720" rIns="91440" bIns="45720" anchor="t" anchorCtr="0"/>
          <a:p>
            <a:pPr>
              <a:buFont typeface="Wingdings" panose="05000000000000000000" pitchFamily="2" charset="2"/>
              <a:buChar char="u"/>
            </a:pP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GB" dirty="0">
                <a:latin typeface="宋体" panose="02010600030101010101" pitchFamily="2" charset="-122"/>
                <a:ea typeface="宋体" panose="02010600030101010101" pitchFamily="2" charset="-122"/>
              </a:rPr>
              <a:t>什么样的文章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容易</a:t>
            </a:r>
            <a:r>
              <a:rPr lang="zh-CN" altLang="en-GB" dirty="0">
                <a:latin typeface="宋体" panose="02010600030101010101" pitchFamily="2" charset="-122"/>
                <a:ea typeface="宋体" panose="02010600030101010101" pitchFamily="2" charset="-122"/>
              </a:rPr>
              <a:t>发表？</a:t>
            </a:r>
            <a:endParaRPr lang="zh-CN" altLang="en-GB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33400" y="1143000"/>
            <a:ext cx="3810000" cy="4495800"/>
          </a:xfrm>
          <a:prstGeom prst="rect">
            <a:avLst/>
          </a:prstGeom>
          <a:ln w="190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0"/>
              </a:spcAft>
              <a:buClrTx/>
              <a:buSzTx/>
              <a:buFontTx/>
              <a:buNone/>
              <a:defRPr/>
            </a:pPr>
            <a:r>
              <a:rPr kumimoji="0" lang="zh-CN" altLang="zh-CN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要求的</a:t>
            </a:r>
            <a:endParaRPr kumimoji="0" lang="zh-CN" altLang="zh-CN" sz="32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182880" marR="0" lvl="0" indent="-18288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Pct val="40000"/>
              <a:buFont typeface="Wingdings" panose="05000000000000000000" pitchFamily="2" charset="2"/>
              <a:buChar char="Ø"/>
              <a:defRPr/>
            </a:pP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原创性</a:t>
            </a:r>
            <a:endParaRPr kumimoji="0" lang="zh-CN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182880" marR="0" lvl="0" indent="-18288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Pct val="40000"/>
              <a:buFont typeface="Wingdings" panose="05000000000000000000" pitchFamily="2" charset="2"/>
              <a:buChar char="Ø"/>
              <a:defRPr/>
            </a:pP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重要性</a:t>
            </a:r>
            <a:endParaRPr kumimoji="0" lang="zh-CN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182880" marR="0" lvl="0" indent="-18288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Pct val="40000"/>
              <a:buFont typeface="Wingdings" panose="05000000000000000000" pitchFamily="2" charset="2"/>
              <a:buChar char="Ø"/>
              <a:defRPr/>
            </a:pP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恰当的方法、示例和结论</a:t>
            </a:r>
            <a:endParaRPr kumimoji="0" lang="zh-CN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182880" marR="0" lvl="0" indent="-18288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Pct val="40000"/>
              <a:buFont typeface="Wingdings" panose="05000000000000000000" pitchFamily="2" charset="2"/>
              <a:buChar char="Ø"/>
              <a:defRPr/>
            </a:pP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易读的</a:t>
            </a:r>
            <a:endParaRPr kumimoji="0" lang="zh-CN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182880" marR="0" lvl="0" indent="-18288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Pct val="40000"/>
              <a:buFont typeface="Wingdings" panose="05000000000000000000" pitchFamily="2" charset="2"/>
              <a:buChar char="Ø"/>
              <a:defRPr/>
            </a:pP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符合伦理道德标准的</a:t>
            </a:r>
            <a:endParaRPr kumimoji="0" lang="zh-CN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724400" y="1143000"/>
            <a:ext cx="3810000" cy="4495800"/>
          </a:xfrm>
          <a:prstGeom prst="rect">
            <a:avLst/>
          </a:prstGeom>
          <a:ln w="190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需避免</a:t>
            </a:r>
            <a:r>
              <a:rPr kumimoji="0" lang="zh-CN" altLang="zh-CN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的</a:t>
            </a:r>
            <a:endParaRPr kumimoji="0" lang="zh-CN" altLang="zh-CN" sz="32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182880" marR="0" lvl="0" indent="-18288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SzPct val="40000"/>
              <a:buFont typeface="Wingdings" panose="05000000000000000000" pitchFamily="2" charset="2"/>
              <a:buChar char="Ø"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抄袭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/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雷同</a:t>
            </a:r>
            <a:endParaRPr kumimoji="0" lang="zh-CN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182880" marR="0" lvl="0" indent="-18288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SzPct val="40000"/>
              <a:buFont typeface="Wingdings" panose="05000000000000000000" pitchFamily="2" charset="2"/>
              <a:buChar char="Ø"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无科学价值的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182880" marR="0" lvl="0" indent="-18288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SzPct val="40000"/>
              <a:buFont typeface="Wingdings" panose="05000000000000000000" pitchFamily="2" charset="2"/>
              <a:buChar char="Ø"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过时的研究内容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182880" marR="0" lvl="0" indent="-18288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SzPct val="40000"/>
              <a:buFont typeface="Wingdings" panose="05000000000000000000" pitchFamily="2" charset="2"/>
              <a:buChar char="Ø"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不恰当或是不完整的方法和结论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182880" marR="0" lvl="0" indent="-18288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SzPct val="40000"/>
              <a:buFont typeface="Wingdings" panose="05000000000000000000" pitchFamily="2" charset="2"/>
              <a:buChar char="Ø"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数据不足</a:t>
            </a:r>
            <a:endParaRPr kumimoji="0" lang="zh-CN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0200" y="5867400"/>
            <a:ext cx="5955476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2800" b="1" kern="1200" cap="none" spc="0" normalizeH="0" baseline="0" noProof="0" dirty="0">
                <a:solidFill>
                  <a:srgbClr val="F6750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宋体" panose="02010600030101010101" pitchFamily="2" charset="-122"/>
                <a:ea typeface="+mn-ea"/>
                <a:cs typeface="+mn-cs"/>
              </a:rPr>
              <a:t>出版商不愿意发表不会被引用的文章</a:t>
            </a:r>
            <a:endParaRPr kumimoji="0" lang="zh-CN" altLang="en-US" sz="2800" b="1" kern="1200" cap="none" spc="0" normalizeH="0" baseline="0" noProof="0" dirty="0">
              <a:solidFill>
                <a:srgbClr val="F6750A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宋体" panose="02010600030101010101" pitchFamily="2" charset="-122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Rectangle 6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0" tIns="45720" rIns="91440" bIns="45720" anchor="t" anchorCtr="0"/>
          <a:p>
            <a:pPr>
              <a:buFont typeface="Wingdings" panose="05000000000000000000" pitchFamily="2" charset="2"/>
              <a:buChar char="u"/>
            </a:pPr>
            <a:r>
              <a:rPr lang="zh-CN" altLang="en-GB" dirty="0">
                <a:latin typeface="宋体" panose="02010600030101010101" pitchFamily="2" charset="-122"/>
                <a:ea typeface="宋体" panose="02010600030101010101" pitchFamily="2" charset="-122"/>
              </a:rPr>
              <a:t> 你准备好了吗？</a:t>
            </a:r>
            <a:endParaRPr lang="zh-CN" altLang="en-GB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66775" y="965200"/>
            <a:ext cx="7391400" cy="4826000"/>
          </a:xfrm>
          <a:prstGeom prst="rect">
            <a:avLst/>
          </a:prstGeom>
          <a:ln w="1905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tIns="180000" bIns="180000">
            <a:spAutoFit/>
          </a:bodyPr>
          <a:lstStyle/>
          <a:p>
            <a:pPr marL="266700" marR="0" lvl="0" indent="-266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Pct val="40000"/>
              <a:buFont typeface="Wingdings" panose="05000000000000000000" pitchFamily="2" charset="2"/>
              <a:buChar char="Ø"/>
              <a:defRPr/>
            </a:pPr>
            <a:r>
              <a:rPr kumimoji="0" lang="zh-CN" altLang="zh-CN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你的工作是</a:t>
            </a:r>
            <a:r>
              <a:rPr kumimoji="0" lang="zh-CN" altLang="en-US" sz="22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原创</a:t>
            </a:r>
            <a:r>
              <a:rPr kumimoji="0" lang="zh-CN" altLang="zh-CN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的么？吸引人么？</a:t>
            </a:r>
            <a:endParaRPr kumimoji="0" lang="zh-CN" altLang="zh-CN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266700" marR="0" lvl="0" indent="-266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Pct val="40000"/>
              <a:buFont typeface="Wingdings" panose="05000000000000000000" pitchFamily="2" charset="2"/>
              <a:buChar char="Ø"/>
              <a:defRPr/>
            </a:pPr>
            <a:r>
              <a:rPr kumimoji="0" lang="zh-CN" altLang="zh-CN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你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确定它是</a:t>
            </a:r>
            <a:r>
              <a:rPr kumimoji="0" lang="zh-CN" altLang="zh-CN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相关领域内的</a:t>
            </a:r>
            <a:r>
              <a:rPr kumimoji="0" lang="zh-CN" altLang="zh-CN" sz="22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最新</a:t>
            </a:r>
            <a:r>
              <a:rPr kumimoji="0" lang="zh-CN" altLang="zh-CN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的成果么？</a:t>
            </a:r>
            <a:endParaRPr kumimoji="0" lang="zh-CN" altLang="zh-CN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266700" marR="0" lvl="0" indent="-266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Pct val="40000"/>
              <a:buFont typeface="Wingdings" panose="05000000000000000000" pitchFamily="2" charset="2"/>
              <a:buChar char="Ø"/>
              <a:defRPr/>
            </a:pPr>
            <a:r>
              <a:rPr kumimoji="0" lang="zh-CN" altLang="zh-CN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你通过恰当的分析方法来验证你的结论了么？它们的</a:t>
            </a:r>
            <a:r>
              <a:rPr kumimoji="0" lang="zh-CN" altLang="zh-CN" sz="22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重要性</a:t>
            </a:r>
            <a:r>
              <a:rPr kumimoji="0" lang="zh-CN" altLang="zh-CN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得到论证了么？</a:t>
            </a:r>
            <a:endParaRPr kumimoji="0" lang="zh-CN" altLang="zh-CN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266700" marR="0" lvl="0" indent="-266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Pct val="40000"/>
              <a:buFont typeface="Wingdings" panose="05000000000000000000" pitchFamily="2" charset="2"/>
              <a:buChar char="Ø"/>
              <a:defRPr/>
            </a:pPr>
            <a:r>
              <a:rPr kumimoji="0" lang="zh-CN" altLang="zh-CN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你采用的方法都</a:t>
            </a:r>
            <a:r>
              <a:rPr kumimoji="0" lang="zh-CN" altLang="zh-CN" sz="22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有效</a:t>
            </a:r>
            <a:r>
              <a:rPr kumimoji="0" lang="zh-CN" altLang="zh-CN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并且可靠么？</a:t>
            </a:r>
            <a:endParaRPr kumimoji="0" lang="zh-CN" altLang="zh-CN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266700" marR="0" lvl="0" indent="-266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Pct val="40000"/>
              <a:buFont typeface="Wingdings" panose="05000000000000000000" pitchFamily="2" charset="2"/>
              <a:buChar char="Ø"/>
              <a:defRPr/>
            </a:pPr>
            <a:r>
              <a:rPr kumimoji="0" lang="zh-CN" altLang="zh-CN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你对所用方法进行了必要的阐述了么？——</a:t>
            </a:r>
            <a:r>
              <a:rPr kumimoji="0" lang="zh-CN" altLang="zh-CN" sz="22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适用范围？局限性</a:t>
            </a:r>
            <a:r>
              <a:rPr kumimoji="0" lang="zh-CN" altLang="zh-CN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？</a:t>
            </a:r>
            <a:endParaRPr kumimoji="0" lang="zh-CN" altLang="zh-CN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266700" marR="0" lvl="0" indent="-266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Pct val="40000"/>
              <a:buFont typeface="Wingdings" panose="05000000000000000000" pitchFamily="2" charset="2"/>
              <a:buChar char="Ø"/>
              <a:defRPr/>
            </a:pPr>
            <a:r>
              <a:rPr kumimoji="0" lang="zh-CN" altLang="zh-CN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你的发现和结论</a:t>
            </a:r>
            <a:r>
              <a:rPr kumimoji="0" lang="zh-CN" altLang="zh-CN" sz="22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完整</a:t>
            </a:r>
            <a:r>
              <a:rPr kumimoji="0" lang="zh-CN" altLang="zh-CN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么？</a:t>
            </a:r>
            <a:endParaRPr kumimoji="0" lang="zh-CN" altLang="zh-CN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266700" marR="0" lvl="0" indent="-266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Pct val="40000"/>
              <a:buFont typeface="Wingdings" panose="05000000000000000000" pitchFamily="2" charset="2"/>
              <a:buChar char="Ø"/>
              <a:defRPr/>
            </a:pPr>
            <a:r>
              <a:rPr kumimoji="0" lang="zh-CN" altLang="zh-CN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你的工作和目前的热门课题直接相关么？</a:t>
            </a:r>
            <a:endParaRPr kumimoji="0" lang="zh-CN" altLang="zh-CN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266700" marR="0" lvl="0" indent="-266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Pct val="40000"/>
              <a:buFont typeface="Wingdings" panose="05000000000000000000" pitchFamily="2" charset="2"/>
              <a:buChar char="Ø"/>
              <a:defRPr/>
            </a:pPr>
            <a:r>
              <a:rPr kumimoji="0" lang="zh-CN" altLang="zh-CN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你的方法能解决现实存在的困难么？</a:t>
            </a:r>
            <a:endParaRPr kumimoji="0" lang="zh-CN" altLang="zh-CN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5374" y="5881468"/>
            <a:ext cx="913102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kern="1200" cap="none" spc="0" normalizeH="0" baseline="0" noProof="0" dirty="0"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宋体" panose="02010600030101010101" pitchFamily="2" charset="-122"/>
                <a:ea typeface="+mn-ea"/>
                <a:cs typeface="+mn-cs"/>
              </a:rPr>
              <a:t>如果所有的回答都是肯定的，那么，</a:t>
            </a:r>
            <a:r>
              <a:rPr kumimoji="0" lang="zh-CN" altLang="en-US" b="1" kern="1200" cap="none" spc="0" normalizeH="0" baseline="0" noProof="0" dirty="0"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宋体" panose="02010600030101010101" pitchFamily="2" charset="-122"/>
                <a:ea typeface="+mn-ea"/>
                <a:cs typeface="+mn-cs"/>
              </a:rPr>
              <a:t>快开始准备提交你的论文吧！</a:t>
            </a:r>
            <a:endParaRPr kumimoji="0" lang="zh-CN" altLang="en-US" b="1" kern="1200" cap="none" spc="0" normalizeH="0" baseline="0" noProof="0" dirty="0"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宋体" panose="02010600030101010101" pitchFamily="2" charset="-122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6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0" tIns="45720" rIns="91440" bIns="45720" anchor="t" anchorCtr="0"/>
          <a:p>
            <a:pPr eaLnBrk="1" hangingPunct="1"/>
            <a:r>
              <a:rPr lang="en-US" altLang="zh-CN" dirty="0">
                <a:ea typeface="宋体" panose="02010600030101010101" pitchFamily="2" charset="-122"/>
              </a:rPr>
              <a:t>2.</a:t>
            </a:r>
            <a:r>
              <a:rPr lang="zh-CN" altLang="en-US" dirty="0">
                <a:ea typeface="宋体" panose="02010600030101010101" pitchFamily="2" charset="-122"/>
              </a:rPr>
              <a:t>外文学术期刊出版流程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graphicFrame>
        <p:nvGraphicFramePr>
          <p:cNvPr id="3074" name="Object 3"/>
          <p:cNvGraphicFramePr/>
          <p:nvPr/>
        </p:nvGraphicFramePr>
        <p:xfrm>
          <a:off x="3584575" y="2598738"/>
          <a:ext cx="1801813" cy="177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1" imgW="2287905" imgH="2251710" progId="MS_ClipArt_Gallery.2">
                  <p:embed/>
                </p:oleObj>
              </mc:Choice>
              <mc:Fallback>
                <p:oleObj name="" r:id="rId1" imgW="2287905" imgH="2251710" progId="MS_ClipArt_Gallery.2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2">
                        <a:clrChange>
                          <a:clrFrom>
                            <a:srgbClr val="0000FF"/>
                          </a:clrFrom>
                          <a:clrTo>
                            <a:srgbClr val="FFFF00"/>
                          </a:clrTo>
                        </a:clrChange>
                        <a:clrChange>
                          <a:clrFrom>
                            <a:srgbClr val="00FF00"/>
                          </a:clrFrom>
                          <a:clrTo>
                            <a:srgbClr val="FFFF00"/>
                          </a:clrTo>
                        </a:clrChange>
                        <a:clrChange>
                          <a:clrFrom>
                            <a:srgbClr val="FF0000"/>
                          </a:clrFrom>
                          <a:clrTo>
                            <a:srgbClr val="FFFF00"/>
                          </a:clrTo>
                        </a:clrChange>
                        <a:clrChange>
                          <a:clrFrom>
                            <a:srgbClr val="FF00FF"/>
                          </a:clrFrom>
                          <a:clrTo>
                            <a:srgbClr val="FFFF00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3584575" y="2598738"/>
                        <a:ext cx="1801813" cy="17716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4"/>
          <p:cNvGraphicFramePr/>
          <p:nvPr/>
        </p:nvGraphicFramePr>
        <p:xfrm>
          <a:off x="2174875" y="1327150"/>
          <a:ext cx="4778375" cy="469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" r:id="rId3" imgW="2287905" imgH="2251710" progId="MS_ClipArt_Gallery.2">
                  <p:embed/>
                </p:oleObj>
              </mc:Choice>
              <mc:Fallback>
                <p:oleObj name="" r:id="rId3" imgW="2287905" imgH="2251710" progId="MS_ClipArt_Gallery.2">
                  <p:embed/>
                  <p:pic>
                    <p:nvPicPr>
                      <p:cNvPr id="0" name="图片 307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174875" y="1327150"/>
                        <a:ext cx="4778375" cy="4699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4485" name="Rectangle 5"/>
          <p:cNvSpPr/>
          <p:nvPr/>
        </p:nvSpPr>
        <p:spPr>
          <a:xfrm>
            <a:off x="5630863" y="3013075"/>
            <a:ext cx="2536825" cy="1166813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2075" tIns="46038" rIns="92075" bIns="46038">
            <a:spAutoFit/>
          </a:bodyPr>
          <a:p>
            <a:pPr algn="ctr" eaLnBrk="0" hangingPunct="0"/>
            <a:r>
              <a:rPr lang="zh-CN" altLang="en-GB" sz="2800" b="1" dirty="0">
                <a:latin typeface="Arial" panose="020B0604020202020204" pitchFamily="34" charset="0"/>
                <a:ea typeface="宋体" panose="02010600030101010101" pitchFamily="2" charset="-122"/>
              </a:rPr>
              <a:t>编辑部</a:t>
            </a:r>
            <a:r>
              <a:rPr lang="en-GB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/</a:t>
            </a:r>
            <a:r>
              <a:rPr lang="zh-CN" altLang="en-GB" sz="2800" b="1" dirty="0">
                <a:latin typeface="Arial" panose="020B0604020202020204" pitchFamily="34" charset="0"/>
                <a:ea typeface="宋体" panose="02010600030101010101" pitchFamily="2" charset="-122"/>
              </a:rPr>
              <a:t>编辑</a:t>
            </a:r>
            <a:endParaRPr lang="zh-CN" altLang="en-GB" sz="28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 eaLnBrk="0" hangingPunct="0"/>
            <a:r>
              <a:rPr lang="zh-CN" altLang="en-GB" sz="2000" dirty="0">
                <a:latin typeface="Arial" panose="020B0604020202020204" pitchFamily="34" charset="0"/>
                <a:ea typeface="宋体" panose="02010600030101010101" pitchFamily="2" charset="-122"/>
              </a:rPr>
              <a:t>检查稿件的学科方向</a:t>
            </a:r>
            <a:endParaRPr lang="en-GB" altLang="zh-CN" sz="20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 eaLnBrk="0" hangingPunct="0"/>
            <a:r>
              <a:rPr lang="zh-CN" altLang="en-GB" sz="2000" dirty="0">
                <a:latin typeface="Arial" panose="020B0604020202020204" pitchFamily="34" charset="0"/>
                <a:ea typeface="宋体" panose="02010600030101010101" pitchFamily="2" charset="-122"/>
              </a:rPr>
              <a:t>邀请</a:t>
            </a:r>
            <a:r>
              <a:rPr lang="en-GB" altLang="zh-CN" sz="2000" dirty="0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GB" sz="2000" dirty="0">
                <a:latin typeface="Arial" panose="020B0604020202020204" pitchFamily="34" charset="0"/>
                <a:ea typeface="宋体" panose="02010600030101010101" pitchFamily="2" charset="-122"/>
              </a:rPr>
              <a:t>－</a:t>
            </a:r>
            <a:r>
              <a:rPr lang="en-GB" altLang="zh-CN" sz="2000" dirty="0"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r>
              <a:rPr lang="zh-CN" altLang="en-GB" sz="2000" dirty="0">
                <a:latin typeface="Arial" panose="020B0604020202020204" pitchFamily="34" charset="0"/>
                <a:ea typeface="宋体" panose="02010600030101010101" pitchFamily="2" charset="-122"/>
              </a:rPr>
              <a:t>位审稿专家</a:t>
            </a:r>
            <a:endParaRPr lang="zh-CN" altLang="en-GB" sz="28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44486" name="Rectangle 6"/>
          <p:cNvSpPr/>
          <p:nvPr/>
        </p:nvSpPr>
        <p:spPr>
          <a:xfrm>
            <a:off x="3494088" y="4870450"/>
            <a:ext cx="1820862" cy="1471613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2075" tIns="46038" rIns="92075" bIns="46038">
            <a:spAutoFit/>
          </a:bodyPr>
          <a:p>
            <a:pPr algn="ctr" eaLnBrk="0" hangingPunct="0"/>
            <a:r>
              <a:rPr lang="zh-CN" altLang="en-GB" sz="2800" b="1" dirty="0">
                <a:latin typeface="Arial" panose="020B0604020202020204" pitchFamily="34" charset="0"/>
                <a:ea typeface="宋体" panose="02010600030101010101" pitchFamily="2" charset="-122"/>
              </a:rPr>
              <a:t>审稿专家</a:t>
            </a:r>
            <a:endParaRPr lang="zh-CN" altLang="en-GB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 eaLnBrk="0" hangingPunct="0"/>
            <a:r>
              <a:rPr lang="zh-CN" altLang="en-GB" sz="2000" dirty="0">
                <a:latin typeface="Arial" panose="020B0604020202020204" pitchFamily="34" charset="0"/>
                <a:ea typeface="宋体" panose="02010600030101010101" pitchFamily="2" charset="-122"/>
              </a:rPr>
              <a:t>评估稿件学术质量给出审稿意见</a:t>
            </a:r>
            <a:endParaRPr lang="en-GB" altLang="zh-CN" sz="1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4487" name="Rectangle 7"/>
          <p:cNvSpPr/>
          <p:nvPr/>
        </p:nvSpPr>
        <p:spPr>
          <a:xfrm>
            <a:off x="533400" y="3014663"/>
            <a:ext cx="2817813" cy="1166812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2075" tIns="46038" rIns="92075" bIns="46038">
            <a:spAutoFit/>
          </a:bodyPr>
          <a:p>
            <a:pPr algn="ctr" eaLnBrk="0" hangingPunct="0"/>
            <a:r>
              <a:rPr lang="zh-CN" altLang="en-GB" sz="2800" b="1" dirty="0">
                <a:latin typeface="Arial" panose="020B0604020202020204" pitchFamily="34" charset="0"/>
                <a:ea typeface="宋体" panose="02010600030101010101" pitchFamily="2" charset="-122"/>
              </a:rPr>
              <a:t>编辑部</a:t>
            </a:r>
            <a:r>
              <a:rPr lang="en-GB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/</a:t>
            </a:r>
            <a:r>
              <a:rPr lang="zh-CN" altLang="en-GB" sz="2800" b="1" dirty="0">
                <a:latin typeface="Arial" panose="020B0604020202020204" pitchFamily="34" charset="0"/>
                <a:ea typeface="宋体" panose="02010600030101010101" pitchFamily="2" charset="-122"/>
              </a:rPr>
              <a:t>编辑</a:t>
            </a:r>
            <a:r>
              <a:rPr lang="zh-CN" altLang="en-GB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GB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 eaLnBrk="0" hangingPunct="0"/>
            <a:r>
              <a:rPr lang="zh-CN" altLang="en-GB" sz="2000" dirty="0">
                <a:latin typeface="Arial" panose="020B0604020202020204" pitchFamily="34" charset="0"/>
                <a:ea typeface="宋体" panose="02010600030101010101" pitchFamily="2" charset="-122"/>
              </a:rPr>
              <a:t>依据审稿专家意见接收退修或退稿</a:t>
            </a:r>
            <a:endParaRPr lang="zh-CN" altLang="en-GB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4488" name="Rectangle 8"/>
          <p:cNvSpPr/>
          <p:nvPr/>
        </p:nvSpPr>
        <p:spPr>
          <a:xfrm>
            <a:off x="3276600" y="1195388"/>
            <a:ext cx="2254250" cy="862012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2075" tIns="46038" rIns="92075" bIns="46038">
            <a:spAutoFit/>
          </a:bodyPr>
          <a:p>
            <a:pPr algn="ctr" eaLnBrk="0" hangingPunct="0"/>
            <a:r>
              <a:rPr lang="zh-CN" altLang="en-GB" sz="2800" b="1" dirty="0">
                <a:latin typeface="Arial" panose="020B0604020202020204" pitchFamily="34" charset="0"/>
                <a:ea typeface="宋体" panose="02010600030101010101" pitchFamily="2" charset="-122"/>
              </a:rPr>
              <a:t>作者</a:t>
            </a:r>
            <a:endParaRPr lang="zh-CN" altLang="en-GB" sz="28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 eaLnBrk="0" hangingPunct="0"/>
            <a:r>
              <a:rPr lang="zh-CN" altLang="en-GB" sz="2000" dirty="0">
                <a:latin typeface="Arial" panose="020B0604020202020204" pitchFamily="34" charset="0"/>
                <a:ea typeface="宋体" panose="02010600030101010101" pitchFamily="2" charset="-122"/>
              </a:rPr>
              <a:t>投递稿件至编辑部</a:t>
            </a:r>
            <a:endParaRPr lang="zh-CN" altLang="en-GB" sz="28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0444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0444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0444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0444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0444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0444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10444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0444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0444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0444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0444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0444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485" grpId="0" animBg="1"/>
      <p:bldP spid="1044486" grpId="0" animBg="1"/>
      <p:bldP spid="104448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0800" y="2133600"/>
            <a:ext cx="4081463" cy="39624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</p:pic>
      <p:pic>
        <p:nvPicPr>
          <p:cNvPr id="19" name="Picture 30" descr="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5638800"/>
            <a:ext cx="1219200" cy="814388"/>
          </a:xfrm>
          <a:prstGeom prst="rect">
            <a:avLst/>
          </a:prstGeom>
          <a:noFill/>
          <a:ln w="9525" cap="flat" cmpd="sng">
            <a:solidFill>
              <a:srgbClr val="CCFF33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0244" name="Text Box 3"/>
          <p:cNvSpPr txBox="1"/>
          <p:nvPr/>
        </p:nvSpPr>
        <p:spPr>
          <a:xfrm>
            <a:off x="2743200" y="2438400"/>
            <a:ext cx="2406650" cy="30480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>
            <a:spAutoFit/>
          </a:bodyPr>
          <a:p>
            <a:pPr eaLnBrk="0" hangingPunct="0">
              <a:spcBef>
                <a:spcPct val="50000"/>
              </a:spcBef>
            </a:pPr>
            <a:r>
              <a:rPr lang="en-GB" altLang="ja-JP" sz="1400" b="1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Pre-Submission</a:t>
            </a:r>
            <a:endParaRPr lang="en-GB" altLang="ja-JP" sz="1400" b="1" dirty="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0245" name="Text Box 4"/>
          <p:cNvSpPr txBox="1"/>
          <p:nvPr/>
        </p:nvSpPr>
        <p:spPr>
          <a:xfrm>
            <a:off x="4797425" y="2728913"/>
            <a:ext cx="1384300" cy="30480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>
            <a:spAutoFit/>
          </a:bodyPr>
          <a:p>
            <a:pPr algn="ctr" eaLnBrk="0" hangingPunct="0">
              <a:spcBef>
                <a:spcPct val="50000"/>
              </a:spcBef>
            </a:pPr>
            <a:r>
              <a:rPr lang="en-GB" altLang="ja-JP" sz="1400" b="1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Peer Review</a:t>
            </a:r>
            <a:endParaRPr lang="en-GB" altLang="ja-JP" sz="1400" b="1" dirty="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0246" name="Text Box 5"/>
          <p:cNvSpPr txBox="1"/>
          <p:nvPr/>
        </p:nvSpPr>
        <p:spPr>
          <a:xfrm>
            <a:off x="5519738" y="4114800"/>
            <a:ext cx="1262062" cy="62388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>
            <a:spAutoFit/>
          </a:bodyPr>
          <a:p>
            <a:pPr algn="ctr" eaLnBrk="0" hangingPunct="0">
              <a:spcBef>
                <a:spcPct val="50000"/>
              </a:spcBef>
            </a:pPr>
            <a:r>
              <a:rPr lang="en-GB" altLang="ja-JP" sz="1400" b="1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Produc-</a:t>
            </a:r>
            <a:endParaRPr lang="en-GB" altLang="ja-JP" sz="1400" b="1" dirty="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en-GB" altLang="ja-JP" sz="1400" b="1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tion</a:t>
            </a:r>
            <a:endParaRPr lang="en-GB" altLang="ja-JP" sz="1400" b="1" dirty="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0247" name="Text Box 6"/>
          <p:cNvSpPr txBox="1"/>
          <p:nvPr/>
        </p:nvSpPr>
        <p:spPr>
          <a:xfrm>
            <a:off x="3963988" y="5324475"/>
            <a:ext cx="1460500" cy="30480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>
            <a:spAutoFit/>
          </a:bodyPr>
          <a:p>
            <a:pPr algn="ctr" eaLnBrk="0" hangingPunct="0">
              <a:spcBef>
                <a:spcPct val="50000"/>
              </a:spcBef>
            </a:pPr>
            <a:r>
              <a:rPr lang="en-GB" altLang="ja-JP" sz="1400" b="1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Publication</a:t>
            </a:r>
            <a:endParaRPr lang="en-GB" altLang="ja-JP" sz="1400" b="1" dirty="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0248" name="Text Box 7"/>
          <p:cNvSpPr txBox="1"/>
          <p:nvPr/>
        </p:nvSpPr>
        <p:spPr>
          <a:xfrm rot="4149800">
            <a:off x="2689225" y="4237038"/>
            <a:ext cx="1246188" cy="51752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>
            <a:spAutoFit/>
          </a:bodyPr>
          <a:p>
            <a:pPr algn="ctr" eaLnBrk="0" hangingPunct="0">
              <a:spcBef>
                <a:spcPct val="50000"/>
              </a:spcBef>
            </a:pPr>
            <a:r>
              <a:rPr lang="en-GB" altLang="ja-JP" sz="1400" b="1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Post Publication</a:t>
            </a:r>
            <a:endParaRPr lang="en-GB" altLang="ja-JP" sz="1400" b="1" dirty="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0249" name="Line 8"/>
          <p:cNvSpPr/>
          <p:nvPr/>
        </p:nvSpPr>
        <p:spPr>
          <a:xfrm flipH="1">
            <a:off x="4648200" y="3124200"/>
            <a:ext cx="0" cy="1828800"/>
          </a:xfrm>
          <a:prstGeom prst="line">
            <a:avLst/>
          </a:prstGeom>
          <a:ln w="2540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250" name="Line 9"/>
          <p:cNvSpPr/>
          <p:nvPr/>
        </p:nvSpPr>
        <p:spPr>
          <a:xfrm>
            <a:off x="3733800" y="4114800"/>
            <a:ext cx="1905000" cy="0"/>
          </a:xfrm>
          <a:prstGeom prst="line">
            <a:avLst/>
          </a:prstGeom>
          <a:ln w="2540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46538" name="AutoShape 10"/>
          <p:cNvSpPr/>
          <p:nvPr/>
        </p:nvSpPr>
        <p:spPr>
          <a:xfrm>
            <a:off x="6248400" y="2438400"/>
            <a:ext cx="2209800" cy="762000"/>
          </a:xfrm>
          <a:prstGeom prst="leftArrowCallout">
            <a:avLst>
              <a:gd name="adj1" fmla="val 25000"/>
              <a:gd name="adj2" fmla="val 25000"/>
              <a:gd name="adj3" fmla="val 48333"/>
              <a:gd name="adj4" fmla="val 66667"/>
            </a:avLst>
          </a:pr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0" hangingPunct="0"/>
            <a:r>
              <a:rPr lang="en-US" altLang="ja-JP" sz="1400" b="1" dirty="0">
                <a:latin typeface="CG Omega" pitchFamily="34" charset="0"/>
                <a:ea typeface="MS PGothic" panose="020B0600070205080204" pitchFamily="34" charset="-128"/>
              </a:rPr>
              <a:t>Automatic</a:t>
            </a:r>
            <a:endParaRPr lang="en-US" altLang="ja-JP" sz="1400" b="1" dirty="0">
              <a:latin typeface="CG Omega" pitchFamily="34" charset="0"/>
              <a:ea typeface="MS PGothic" panose="020B0600070205080204" pitchFamily="34" charset="-128"/>
            </a:endParaRPr>
          </a:p>
          <a:p>
            <a:pPr algn="ctr" eaLnBrk="0" hangingPunct="0"/>
            <a:r>
              <a:rPr lang="en-US" altLang="ja-JP" sz="1400" b="1" dirty="0">
                <a:latin typeface="CG Omega" pitchFamily="34" charset="0"/>
                <a:ea typeface="MS PGothic" panose="020B0600070205080204" pitchFamily="34" charset="-128"/>
              </a:rPr>
              <a:t>Handover</a:t>
            </a:r>
            <a:endParaRPr lang="en-US" altLang="zh-CN" sz="1400" b="1" dirty="0">
              <a:latin typeface="CG Omega" pitchFamily="34" charset="0"/>
              <a:ea typeface="宋体" panose="02010600030101010101" pitchFamily="2" charset="-122"/>
            </a:endParaRPr>
          </a:p>
        </p:txBody>
      </p:sp>
      <p:sp>
        <p:nvSpPr>
          <p:cNvPr id="1046539" name="AutoShape 11"/>
          <p:cNvSpPr/>
          <p:nvPr/>
        </p:nvSpPr>
        <p:spPr>
          <a:xfrm>
            <a:off x="5940425" y="5157788"/>
            <a:ext cx="2386013" cy="609600"/>
          </a:xfrm>
          <a:prstGeom prst="leftArrowCallout">
            <a:avLst>
              <a:gd name="adj1" fmla="val 25000"/>
              <a:gd name="adj2" fmla="val 25000"/>
              <a:gd name="adj3" fmla="val 65234"/>
              <a:gd name="adj4" fmla="val 66667"/>
            </a:avLst>
          </a:prstGeom>
          <a:solidFill>
            <a:srgbClr val="00FF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0" hangingPunct="0"/>
            <a:r>
              <a:rPr lang="en-US" altLang="zh-CN" sz="1400" b="1" dirty="0">
                <a:latin typeface="CG Omega" pitchFamily="34" charset="0"/>
                <a:ea typeface="宋体" panose="02010600030101010101" pitchFamily="2" charset="-122"/>
              </a:rPr>
              <a:t>Early  </a:t>
            </a:r>
            <a:endParaRPr lang="en-US" altLang="ja-JP" sz="1400" b="1" dirty="0">
              <a:latin typeface="CG Omega" pitchFamily="34" charset="0"/>
              <a:ea typeface="MS PGothic" panose="020B0600070205080204" pitchFamily="34" charset="-128"/>
            </a:endParaRPr>
          </a:p>
          <a:p>
            <a:pPr algn="ctr" eaLnBrk="0" hangingPunct="0"/>
            <a:r>
              <a:rPr lang="en-US" altLang="zh-CN" sz="1400" b="1" dirty="0">
                <a:latin typeface="CG Omega" pitchFamily="34" charset="0"/>
                <a:ea typeface="宋体" panose="02010600030101010101" pitchFamily="2" charset="-122"/>
              </a:rPr>
              <a:t>web presence</a:t>
            </a:r>
            <a:endParaRPr lang="en-US" altLang="zh-CN" sz="1400" b="1" dirty="0">
              <a:latin typeface="CG Omega" pitchFamily="34" charset="0"/>
              <a:ea typeface="宋体" panose="02010600030101010101" pitchFamily="2" charset="-122"/>
            </a:endParaRPr>
          </a:p>
        </p:txBody>
      </p:sp>
      <p:sp>
        <p:nvSpPr>
          <p:cNvPr id="10253" name="AutoShape 12"/>
          <p:cNvSpPr/>
          <p:nvPr/>
        </p:nvSpPr>
        <p:spPr>
          <a:xfrm flipH="1">
            <a:off x="755650" y="2420938"/>
            <a:ext cx="1905000" cy="685800"/>
          </a:xfrm>
          <a:prstGeom prst="leftArrowCallout">
            <a:avLst>
              <a:gd name="adj1" fmla="val 25000"/>
              <a:gd name="adj2" fmla="val 25000"/>
              <a:gd name="adj3" fmla="val 46296"/>
              <a:gd name="adj4" fmla="val 66667"/>
            </a:avLst>
          </a:prstGeom>
          <a:solidFill>
            <a:schemeClr val="folHlink">
              <a:alpha val="50195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0" hangingPunct="0"/>
            <a:r>
              <a:rPr lang="en-US" altLang="ja-JP" sz="1400" b="1" dirty="0">
                <a:latin typeface="CG Omega" pitchFamily="34" charset="0"/>
                <a:ea typeface="MS PGothic" panose="020B0600070205080204" pitchFamily="34" charset="-128"/>
              </a:rPr>
              <a:t>Prepare your </a:t>
            </a:r>
            <a:endParaRPr lang="en-US" altLang="ja-JP" sz="1400" b="1" dirty="0">
              <a:latin typeface="CG Omega" pitchFamily="34" charset="0"/>
              <a:ea typeface="MS PGothic" panose="020B0600070205080204" pitchFamily="34" charset="-128"/>
            </a:endParaRPr>
          </a:p>
          <a:p>
            <a:pPr algn="ctr" eaLnBrk="0" hangingPunct="0"/>
            <a:r>
              <a:rPr lang="en-US" altLang="ja-JP" sz="1400" b="1" dirty="0">
                <a:latin typeface="CG Omega" pitchFamily="34" charset="0"/>
                <a:ea typeface="MS PGothic" panose="020B0600070205080204" pitchFamily="34" charset="-128"/>
              </a:rPr>
              <a:t>article</a:t>
            </a:r>
            <a:endParaRPr lang="en-US" altLang="zh-CN" sz="1400" b="1" dirty="0">
              <a:latin typeface="CG Omega" pitchFamily="34" charset="0"/>
              <a:ea typeface="宋体" panose="02010600030101010101" pitchFamily="2" charset="-122"/>
            </a:endParaRPr>
          </a:p>
        </p:txBody>
      </p:sp>
      <p:sp>
        <p:nvSpPr>
          <p:cNvPr id="10254" name="Oval 13"/>
          <p:cNvSpPr/>
          <p:nvPr/>
        </p:nvSpPr>
        <p:spPr>
          <a:xfrm>
            <a:off x="3657600" y="3200400"/>
            <a:ext cx="1981200" cy="1828800"/>
          </a:xfrm>
          <a:prstGeom prst="ellipse">
            <a:avLst/>
          </a:prstGeom>
          <a:solidFill>
            <a:srgbClr val="FFCC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0" hangingPunct="0"/>
            <a:r>
              <a:rPr lang="en-US" altLang="ja-JP" sz="1800" b="1" dirty="0">
                <a:latin typeface="Arial Narrow" panose="020B0606020202030204" pitchFamily="34" charset="0"/>
                <a:ea typeface="MS PGothic" panose="020B0600070205080204" pitchFamily="34" charset="-128"/>
              </a:rPr>
              <a:t>ELSEVIER</a:t>
            </a:r>
            <a:endParaRPr lang="en-US" altLang="ja-JP" sz="1800" b="1" dirty="0">
              <a:latin typeface="Arial Narrow" panose="020B0606020202030204" pitchFamily="34" charset="0"/>
              <a:ea typeface="MS PGothic" panose="020B0600070205080204" pitchFamily="34" charset="-128"/>
            </a:endParaRPr>
          </a:p>
          <a:p>
            <a:pPr algn="ctr" eaLnBrk="0" hangingPunct="0"/>
            <a:r>
              <a:rPr lang="en-US" altLang="ja-JP" sz="1800" b="1" dirty="0">
                <a:latin typeface="Arial Narrow" panose="020B0606020202030204" pitchFamily="34" charset="0"/>
                <a:ea typeface="MS PGothic" panose="020B0600070205080204" pitchFamily="34" charset="-128"/>
              </a:rPr>
              <a:t>Editorial-Production</a:t>
            </a:r>
            <a:endParaRPr lang="en-US" altLang="ja-JP" sz="1800" b="1" dirty="0">
              <a:latin typeface="Arial Narrow" panose="020B0606020202030204" pitchFamily="34" charset="0"/>
              <a:ea typeface="MS PGothic" panose="020B0600070205080204" pitchFamily="34" charset="-128"/>
            </a:endParaRPr>
          </a:p>
        </p:txBody>
      </p:sp>
      <p:sp>
        <p:nvSpPr>
          <p:cNvPr id="10255" name="Rectangle 14"/>
          <p:cNvSpPr/>
          <p:nvPr/>
        </p:nvSpPr>
        <p:spPr>
          <a:xfrm>
            <a:off x="304800" y="1196975"/>
            <a:ext cx="8610600" cy="5356225"/>
          </a:xfrm>
          <a:prstGeom prst="rect">
            <a:avLst/>
          </a:prstGeom>
          <a:noFill/>
          <a:ln w="28575" cap="flat" cmpd="sng">
            <a:solidFill>
              <a:srgbClr val="FF9218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46543" name="AutoShape 15"/>
          <p:cNvSpPr/>
          <p:nvPr/>
        </p:nvSpPr>
        <p:spPr>
          <a:xfrm flipH="1">
            <a:off x="1905000" y="5486400"/>
            <a:ext cx="1905000" cy="685800"/>
          </a:xfrm>
          <a:prstGeom prst="leftArrowCallout">
            <a:avLst>
              <a:gd name="adj1" fmla="val 25000"/>
              <a:gd name="adj2" fmla="val 25000"/>
              <a:gd name="adj3" fmla="val 46296"/>
              <a:gd name="adj4" fmla="val 66667"/>
            </a:avLst>
          </a:prstGeom>
          <a:solidFill>
            <a:schemeClr val="accent1">
              <a:alpha val="50195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0" hangingPunct="0"/>
            <a:r>
              <a:rPr lang="en-US" altLang="ja-JP" sz="1400" b="1" dirty="0">
                <a:latin typeface="CG Omega" pitchFamily="34" charset="0"/>
                <a:ea typeface="MS PGothic" panose="020B0600070205080204" pitchFamily="34" charset="-128"/>
              </a:rPr>
              <a:t>Fully citable</a:t>
            </a:r>
            <a:endParaRPr lang="en-US" altLang="ja-JP" sz="1400" b="1" dirty="0">
              <a:latin typeface="CG Omega" pitchFamily="34" charset="0"/>
              <a:ea typeface="MS PGothic" panose="020B0600070205080204" pitchFamily="34" charset="-128"/>
            </a:endParaRPr>
          </a:p>
          <a:p>
            <a:pPr algn="ctr" eaLnBrk="0" hangingPunct="0"/>
            <a:r>
              <a:rPr lang="en-US" altLang="ja-JP" sz="1400" b="1" dirty="0">
                <a:latin typeface="CG Omega" pitchFamily="34" charset="0"/>
                <a:ea typeface="MS PGothic" panose="020B0600070205080204" pitchFamily="34" charset="-128"/>
              </a:rPr>
              <a:t>paper</a:t>
            </a:r>
            <a:endParaRPr lang="en-US" altLang="zh-CN" sz="1400" b="1" dirty="0">
              <a:latin typeface="CG Omega" pitchFamily="34" charset="0"/>
              <a:ea typeface="宋体" panose="02010600030101010101" pitchFamily="2" charset="-122"/>
            </a:endParaRPr>
          </a:p>
        </p:txBody>
      </p:sp>
      <p:sp>
        <p:nvSpPr>
          <p:cNvPr id="10257" name="Rectangle 16"/>
          <p:cNvSpPr>
            <a:spLocks noGrp="1"/>
          </p:cNvSpPr>
          <p:nvPr>
            <p:ph type="title"/>
          </p:nvPr>
        </p:nvSpPr>
        <p:spPr>
          <a:xfrm>
            <a:off x="684213" y="228600"/>
            <a:ext cx="8154987" cy="641350"/>
          </a:xfrm>
          <a:ln/>
        </p:spPr>
        <p:txBody>
          <a:bodyPr vert="horz" wrap="square" lIns="0" tIns="45720" rIns="91440" bIns="45720" anchor="t" anchorCtr="0"/>
          <a:p>
            <a:pPr eaLnBrk="1" hangingPunct="1"/>
            <a:r>
              <a:rPr lang="en-US" altLang="zh-CN" dirty="0">
                <a:ea typeface="宋体" panose="02010600030101010101" pitchFamily="2" charset="-122"/>
              </a:rPr>
              <a:t>2.</a:t>
            </a:r>
            <a:r>
              <a:rPr lang="zh-CN" altLang="en-US" dirty="0">
                <a:ea typeface="宋体" panose="02010600030101010101" pitchFamily="2" charset="-122"/>
              </a:rPr>
              <a:t>外文学术期刊出版流程</a:t>
            </a:r>
            <a:endParaRPr lang="ja-JP" altLang="en-GB" dirty="0">
              <a:ea typeface="宋体" panose="02010600030101010101" pitchFamily="2" charset="-122"/>
            </a:endParaRPr>
          </a:p>
        </p:txBody>
      </p:sp>
      <p:sp>
        <p:nvSpPr>
          <p:cNvPr id="10258" name="AutoShape 18"/>
          <p:cNvSpPr/>
          <p:nvPr/>
        </p:nvSpPr>
        <p:spPr>
          <a:xfrm>
            <a:off x="3708400" y="1268413"/>
            <a:ext cx="1219200" cy="914400"/>
          </a:xfrm>
          <a:prstGeom prst="downArrowCallout">
            <a:avLst>
              <a:gd name="adj1" fmla="val 33333"/>
              <a:gd name="adj2" fmla="val 33333"/>
              <a:gd name="adj3" fmla="val 16666"/>
              <a:gd name="adj4" fmla="val 66667"/>
            </a:avLst>
          </a:prstGeom>
          <a:solidFill>
            <a:srgbClr val="FFFF00">
              <a:alpha val="50195"/>
            </a:srgb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0" hangingPunct="0"/>
            <a:r>
              <a:rPr lang="en-US" altLang="ja-JP" sz="1400" b="1" dirty="0">
                <a:latin typeface="CG Omega" pitchFamily="34" charset="0"/>
                <a:ea typeface="MS PGothic" panose="020B0600070205080204" pitchFamily="34" charset="-128"/>
              </a:rPr>
              <a:t>Online </a:t>
            </a:r>
            <a:endParaRPr lang="en-US" altLang="ja-JP" sz="1400" b="1" dirty="0">
              <a:latin typeface="CG Omega" pitchFamily="34" charset="0"/>
              <a:ea typeface="MS PGothic" panose="020B0600070205080204" pitchFamily="34" charset="-128"/>
            </a:endParaRPr>
          </a:p>
          <a:p>
            <a:pPr algn="ctr" eaLnBrk="0" hangingPunct="0"/>
            <a:r>
              <a:rPr lang="en-US" altLang="ja-JP" sz="1400" b="1" dirty="0">
                <a:latin typeface="CG Omega" pitchFamily="34" charset="0"/>
                <a:ea typeface="MS PGothic" panose="020B0600070205080204" pitchFamily="34" charset="-128"/>
              </a:rPr>
              <a:t>Submission </a:t>
            </a:r>
            <a:endParaRPr lang="en-US" altLang="ja-JP" sz="1400" b="1" dirty="0">
              <a:latin typeface="CG Omega" pitchFamily="34" charset="0"/>
              <a:ea typeface="MS PGothic" panose="020B0600070205080204" pitchFamily="34" charset="-128"/>
            </a:endParaRPr>
          </a:p>
          <a:p>
            <a:pPr algn="ctr" eaLnBrk="0" hangingPunct="0"/>
            <a:r>
              <a:rPr lang="en-US" altLang="ja-JP" sz="1400" b="1" dirty="0">
                <a:latin typeface="CG Omega" pitchFamily="34" charset="0"/>
                <a:ea typeface="MS PGothic" panose="020B0600070205080204" pitchFamily="34" charset="-128"/>
              </a:rPr>
              <a:t>EES</a:t>
            </a:r>
            <a:endParaRPr lang="en-US" altLang="zh-CN" sz="1400" b="1" dirty="0">
              <a:latin typeface="CG Omega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6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6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6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6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46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46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6538" grpId="0" animBg="1"/>
      <p:bldP spid="1046539" grpId="0" animBg="1"/>
      <p:bldP spid="104654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xfrm>
            <a:off x="717550" y="304800"/>
            <a:ext cx="7162800" cy="685800"/>
          </a:xfrm>
          <a:ln/>
        </p:spPr>
        <p:txBody>
          <a:bodyPr vert="horz" wrap="square" lIns="0" tIns="45720" rIns="91440" bIns="45720" anchor="t" anchorCtr="0"/>
          <a:p>
            <a:pPr eaLnBrk="1" hangingPunct="1"/>
            <a:r>
              <a:rPr lang="en-IE" altLang="zh-CN" dirty="0">
                <a:ea typeface="宋体" panose="02010600030101010101" pitchFamily="2" charset="-122"/>
              </a:rPr>
              <a:t>3</a:t>
            </a:r>
            <a:r>
              <a:rPr lang="en-IE" altLang="ja-JP" dirty="0">
                <a:ea typeface="宋体" panose="02010600030101010101" pitchFamily="2" charset="-122"/>
              </a:rPr>
              <a:t>.</a:t>
            </a:r>
            <a:r>
              <a:rPr lang="en-IE" altLang="zh-CN" dirty="0">
                <a:ea typeface="宋体" panose="02010600030101010101" pitchFamily="2" charset="-122"/>
              </a:rPr>
              <a:t> </a:t>
            </a:r>
            <a:r>
              <a:rPr lang="zh-CN" altLang="en-IE" dirty="0">
                <a:ea typeface="宋体" panose="02010600030101010101" pitchFamily="2" charset="-122"/>
              </a:rPr>
              <a:t>为什么要选择</a:t>
            </a:r>
            <a:r>
              <a:rPr lang="en-IE" altLang="zh-CN" dirty="0">
                <a:ea typeface="宋体" panose="02010600030101010101" pitchFamily="2" charset="-122"/>
              </a:rPr>
              <a:t>Elsevier</a:t>
            </a:r>
            <a:r>
              <a:rPr lang="zh-CN" altLang="en-IE" dirty="0">
                <a:ea typeface="宋体" panose="02010600030101010101" pitchFamily="2" charset="-122"/>
              </a:rPr>
              <a:t>？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pic>
        <p:nvPicPr>
          <p:cNvPr id="11267" name="Picture 4" descr="Scopus_logo_blue_CMY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77000" y="4038600"/>
            <a:ext cx="1835150" cy="374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8" name="Picture 5" descr="www.scirus.com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4648200"/>
            <a:ext cx="1676400" cy="596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9" name="Picture 6" descr="EMBASE.com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3810000"/>
            <a:ext cx="2743200" cy="822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0" name="Rectangle 7"/>
          <p:cNvSpPr>
            <a:spLocks noGrp="1"/>
          </p:cNvSpPr>
          <p:nvPr>
            <p:ph idx="1"/>
          </p:nvPr>
        </p:nvSpPr>
        <p:spPr>
          <a:xfrm>
            <a:off x="304800" y="1295400"/>
            <a:ext cx="8839200" cy="4876800"/>
          </a:xfrm>
          <a:ln/>
        </p:spPr>
        <p:txBody>
          <a:bodyPr vert="horz" wrap="square" lIns="0" tIns="45720" rIns="0" bIns="45720" anchor="t" anchorCtr="0"/>
          <a:p>
            <a:pPr marL="533400" indent="-533400" eaLnBrk="1" hangingPunct="1">
              <a:lnSpc>
                <a:spcPct val="60000"/>
              </a:lnSpc>
              <a:spcBef>
                <a:spcPct val="50000"/>
              </a:spcBef>
              <a:spcAft>
                <a:spcPct val="50000"/>
              </a:spcAft>
              <a:buFont typeface="Wingdings" panose="05000000000000000000" pitchFamily="2" charset="2"/>
              <a:buChar char="ü"/>
            </a:pPr>
            <a:r>
              <a:rPr lang="zh-CN" altLang="en-GB" b="1" u="sng" dirty="0">
                <a:solidFill>
                  <a:schemeClr val="tx1"/>
                </a:solidFill>
                <a:ea typeface="宋体" panose="02010600030101010101" pitchFamily="2" charset="-122"/>
              </a:rPr>
              <a:t>悠久的</a:t>
            </a:r>
            <a:r>
              <a:rPr lang="zh-CN" altLang="en-GB" b="1" u="sng" dirty="0">
                <a:solidFill>
                  <a:schemeClr val="tx1"/>
                </a:solidFill>
                <a:ea typeface="宋体" panose="02010600030101010101" pitchFamily="2" charset="-122"/>
                <a:hlinkClick r:id="" action="ppaction://noaction"/>
              </a:rPr>
              <a:t>专业出版历史</a:t>
            </a:r>
            <a:r>
              <a:rPr lang="en-GB" altLang="zh-CN" b="1" u="sng" dirty="0">
                <a:solidFill>
                  <a:schemeClr val="tx1"/>
                </a:solidFill>
                <a:ea typeface="宋体" panose="02010600030101010101" pitchFamily="2" charset="-122"/>
                <a:hlinkClick r:id="" action="ppaction://noaction"/>
              </a:rPr>
              <a:t>; ISI</a:t>
            </a:r>
            <a:r>
              <a:rPr lang="zh-CN" altLang="en-GB" b="1" u="sng" dirty="0">
                <a:solidFill>
                  <a:schemeClr val="tx1"/>
                </a:solidFill>
                <a:ea typeface="宋体" panose="02010600030101010101" pitchFamily="2" charset="-122"/>
                <a:hlinkClick r:id="" action="ppaction://noaction"/>
              </a:rPr>
              <a:t>核心期刊的</a:t>
            </a:r>
            <a:r>
              <a:rPr lang="en-GB" altLang="zh-CN" b="1" u="sng" dirty="0">
                <a:solidFill>
                  <a:schemeClr val="tx1"/>
                </a:solidFill>
                <a:ea typeface="宋体" panose="02010600030101010101" pitchFamily="2" charset="-122"/>
                <a:hlinkClick r:id="" action="ppaction://noaction"/>
              </a:rPr>
              <a:t>25%</a:t>
            </a:r>
            <a:endParaRPr lang="en-GB" altLang="zh-CN" b="1" u="sng" dirty="0">
              <a:solidFill>
                <a:schemeClr val="tx1"/>
              </a:solidFill>
              <a:ea typeface="宋体" panose="02010600030101010101" pitchFamily="2" charset="-122"/>
            </a:endParaRPr>
          </a:p>
          <a:p>
            <a:pPr marL="533400" indent="-533400" eaLnBrk="1" hangingPunct="1">
              <a:lnSpc>
                <a:spcPct val="60000"/>
              </a:lnSpc>
              <a:spcBef>
                <a:spcPct val="50000"/>
              </a:spcBef>
              <a:spcAft>
                <a:spcPct val="50000"/>
              </a:spcAft>
              <a:buFont typeface="Wingdings" panose="05000000000000000000" pitchFamily="2" charset="2"/>
              <a:buChar char="ü"/>
            </a:pPr>
            <a:r>
              <a:rPr lang="zh-CN" altLang="en-GB" b="1" dirty="0">
                <a:solidFill>
                  <a:schemeClr val="tx1"/>
                </a:solidFill>
                <a:ea typeface="宋体" panose="02010600030101010101" pitchFamily="2" charset="-122"/>
              </a:rPr>
              <a:t>享誉全球的各学科优秀期刊</a:t>
            </a:r>
            <a:r>
              <a:rPr lang="en-GB" altLang="zh-CN" b="1" dirty="0">
                <a:solidFill>
                  <a:schemeClr val="tx1"/>
                </a:solidFill>
                <a:ea typeface="宋体" panose="02010600030101010101" pitchFamily="2" charset="-122"/>
              </a:rPr>
              <a:t>: The Lancet, Cell, etc. </a:t>
            </a:r>
            <a:endParaRPr lang="en-GB" altLang="zh-CN" b="1" dirty="0">
              <a:solidFill>
                <a:schemeClr val="tx1"/>
              </a:solidFill>
              <a:ea typeface="宋体" panose="02010600030101010101" pitchFamily="2" charset="-122"/>
            </a:endParaRPr>
          </a:p>
          <a:p>
            <a:pPr marL="533400" indent="-533400" eaLnBrk="1" hangingPunct="1">
              <a:lnSpc>
                <a:spcPct val="60000"/>
              </a:lnSpc>
              <a:spcBef>
                <a:spcPct val="50000"/>
              </a:spcBef>
              <a:spcAft>
                <a:spcPct val="50000"/>
              </a:spcAft>
              <a:buFont typeface="Wingdings" panose="05000000000000000000" pitchFamily="2" charset="2"/>
              <a:buChar char="ü"/>
            </a:pPr>
            <a:r>
              <a:rPr lang="zh-CN" altLang="en-GB" b="1" dirty="0">
                <a:solidFill>
                  <a:schemeClr val="tx1"/>
                </a:solidFill>
                <a:ea typeface="宋体" panose="02010600030101010101" pitchFamily="2" charset="-122"/>
              </a:rPr>
              <a:t>优秀的作者群体</a:t>
            </a:r>
            <a:r>
              <a:rPr lang="en-GB" altLang="zh-CN" b="1" dirty="0">
                <a:solidFill>
                  <a:schemeClr val="tx1"/>
                </a:solidFill>
                <a:ea typeface="宋体" panose="02010600030101010101" pitchFamily="2" charset="-122"/>
              </a:rPr>
              <a:t>:  Galileo, Jules Verne, Stephen W. Hawking, etc.</a:t>
            </a:r>
            <a:endParaRPr lang="en-GB" altLang="zh-CN" b="1" dirty="0">
              <a:solidFill>
                <a:schemeClr val="tx1"/>
              </a:solidFill>
              <a:ea typeface="宋体" panose="02010600030101010101" pitchFamily="2" charset="-122"/>
            </a:endParaRPr>
          </a:p>
          <a:p>
            <a:pPr marL="533400" indent="-533400" eaLnBrk="1" hangingPunct="1">
              <a:lnSpc>
                <a:spcPct val="60000"/>
              </a:lnSpc>
              <a:spcBef>
                <a:spcPct val="50000"/>
              </a:spcBef>
              <a:spcAft>
                <a:spcPct val="50000"/>
              </a:spcAft>
              <a:buFont typeface="Wingdings" panose="05000000000000000000" pitchFamily="2" charset="2"/>
              <a:buChar char="ü"/>
            </a:pPr>
            <a:r>
              <a:rPr lang="zh-CN" altLang="en-GB" b="1" dirty="0">
                <a:solidFill>
                  <a:schemeClr val="tx1"/>
                </a:solidFill>
                <a:ea typeface="宋体" panose="02010600030101010101" pitchFamily="2" charset="-122"/>
              </a:rPr>
              <a:t>让你的研究成果更容易被发现和引用</a:t>
            </a:r>
            <a:endParaRPr lang="zh-CN" altLang="en-GB" b="1" dirty="0">
              <a:solidFill>
                <a:schemeClr val="tx1"/>
              </a:solidFill>
              <a:ea typeface="宋体" panose="02010600030101010101" pitchFamily="2" charset="-122"/>
            </a:endParaRPr>
          </a:p>
          <a:p>
            <a:pPr marL="533400" indent="-533400" eaLnBrk="1" hangingPunct="1">
              <a:lnSpc>
                <a:spcPct val="60000"/>
              </a:lnSpc>
              <a:spcBef>
                <a:spcPct val="50000"/>
              </a:spcBef>
              <a:spcAft>
                <a:spcPct val="50000"/>
              </a:spcAft>
              <a:buFont typeface="Wingdings" panose="05000000000000000000" pitchFamily="2" charset="2"/>
              <a:buChar char="ü"/>
            </a:pPr>
            <a:r>
              <a:rPr lang="zh-CN" altLang="en-GB" b="1" dirty="0">
                <a:solidFill>
                  <a:schemeClr val="tx1"/>
                </a:solidFill>
                <a:ea typeface="宋体" panose="02010600030101010101" pitchFamily="2" charset="-122"/>
              </a:rPr>
              <a:t>作者无需支付费用</a:t>
            </a:r>
            <a:endParaRPr lang="zh-CN" altLang="en-GB" b="1" dirty="0">
              <a:solidFill>
                <a:schemeClr val="tx1"/>
              </a:solidFill>
              <a:ea typeface="宋体" panose="02010600030101010101" pitchFamily="2" charset="-122"/>
            </a:endParaRPr>
          </a:p>
          <a:p>
            <a:pPr marL="533400" indent="-533400" eaLnBrk="1" hangingPunct="1">
              <a:lnSpc>
                <a:spcPct val="60000"/>
              </a:lnSpc>
              <a:spcBef>
                <a:spcPct val="50000"/>
              </a:spcBef>
              <a:spcAft>
                <a:spcPct val="50000"/>
              </a:spcAft>
              <a:buFont typeface="Wingdings" panose="05000000000000000000" pitchFamily="2" charset="2"/>
              <a:buChar char="ü"/>
            </a:pPr>
            <a:r>
              <a:rPr lang="zh-CN" altLang="en-GB" b="1" dirty="0">
                <a:solidFill>
                  <a:schemeClr val="tx1"/>
                </a:solidFill>
                <a:ea typeface="宋体" panose="02010600030101010101" pitchFamily="2" charset="-122"/>
              </a:rPr>
              <a:t>强大易用的</a:t>
            </a:r>
            <a:r>
              <a:rPr lang="en-GB" altLang="zh-CN" b="1" dirty="0">
                <a:solidFill>
                  <a:schemeClr val="tx1"/>
                </a:solidFill>
                <a:ea typeface="宋体" panose="02010600030101010101" pitchFamily="2" charset="-122"/>
              </a:rPr>
              <a:t>EES</a:t>
            </a:r>
            <a:r>
              <a:rPr lang="zh-CN" altLang="en-GB" b="1" dirty="0">
                <a:solidFill>
                  <a:schemeClr val="tx1"/>
                </a:solidFill>
                <a:ea typeface="宋体" panose="02010600030101010101" pitchFamily="2" charset="-122"/>
              </a:rPr>
              <a:t>平台</a:t>
            </a:r>
            <a:r>
              <a:rPr lang="en-GB" altLang="zh-CN" b="1" dirty="0">
                <a:solidFill>
                  <a:schemeClr val="tx1"/>
                </a:solidFill>
                <a:ea typeface="宋体" panose="02010600030101010101" pitchFamily="2" charset="-122"/>
              </a:rPr>
              <a:t>;</a:t>
            </a:r>
            <a:r>
              <a:rPr lang="zh-CN" altLang="en-GB" b="1" dirty="0">
                <a:solidFill>
                  <a:schemeClr val="tx1"/>
                </a:solidFill>
                <a:ea typeface="宋体" panose="02010600030101010101" pitchFamily="2" charset="-122"/>
              </a:rPr>
              <a:t>出版过程中提供支持与帮助</a:t>
            </a:r>
            <a:endParaRPr lang="zh-CN" altLang="en-GB" b="1" dirty="0">
              <a:solidFill>
                <a:schemeClr val="tx1"/>
              </a:solidFill>
              <a:ea typeface="宋体" panose="02010600030101010101" pitchFamily="2" charset="-122"/>
            </a:endParaRPr>
          </a:p>
          <a:p>
            <a:pPr marL="533400" indent="-533400" eaLnBrk="1" hangingPunct="1">
              <a:lnSpc>
                <a:spcPct val="60000"/>
              </a:lnSpc>
              <a:spcBef>
                <a:spcPct val="50000"/>
              </a:spcBef>
              <a:spcAft>
                <a:spcPct val="50000"/>
              </a:spcAft>
              <a:buFont typeface="Wingdings" panose="05000000000000000000" pitchFamily="2" charset="2"/>
              <a:buChar char="ü"/>
            </a:pPr>
            <a:endParaRPr lang="ja-JP" altLang="en-GB" b="1" dirty="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pic>
        <p:nvPicPr>
          <p:cNvPr id="8" name="Picture 30" descr="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4200" y="3124200"/>
            <a:ext cx="1219200" cy="814388"/>
          </a:xfrm>
          <a:prstGeom prst="rect">
            <a:avLst/>
          </a:prstGeom>
          <a:noFill/>
          <a:ln w="9525" cap="flat" cmpd="sng">
            <a:solidFill>
              <a:srgbClr val="CCFF33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Rectangle 2"/>
          <p:cNvSpPr>
            <a:spLocks noGrp="1"/>
          </p:cNvSpPr>
          <p:nvPr>
            <p:ph type="title"/>
          </p:nvPr>
        </p:nvSpPr>
        <p:spPr>
          <a:xfrm>
            <a:off x="685800" y="228600"/>
            <a:ext cx="7620000" cy="685800"/>
          </a:xfrm>
          <a:ln/>
        </p:spPr>
        <p:txBody>
          <a:bodyPr vert="horz" wrap="square" lIns="0" tIns="45720" rIns="91440" bIns="45720" anchor="t" anchorCtr="0"/>
          <a:p>
            <a:pPr eaLnBrk="1" hangingPunct="1"/>
            <a:r>
              <a:rPr lang="zh-CN" altLang="en-US" dirty="0">
                <a:ea typeface="宋体" panose="02010600030101010101" pitchFamily="2" charset="-122"/>
              </a:rPr>
              <a:t>中国作者长期的合作伙伴</a:t>
            </a:r>
            <a:endParaRPr lang="zh-CN" altLang="en-GB" dirty="0">
              <a:ea typeface="宋体" panose="02010600030101010101" pitchFamily="2" charset="-122"/>
            </a:endParaRPr>
          </a:p>
        </p:txBody>
      </p:sp>
      <p:pic>
        <p:nvPicPr>
          <p:cNvPr id="12291" name="Picture 3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1638300"/>
            <a:ext cx="8991600" cy="3657600"/>
          </a:xfrm>
          <a:ln/>
        </p:spPr>
      </p:pic>
      <p:sp>
        <p:nvSpPr>
          <p:cNvPr id="12292" name="AutoShape 4">
            <a:hlinkClick r:id="" action="ppaction://noaction"/>
          </p:cNvPr>
          <p:cNvSpPr/>
          <p:nvPr/>
        </p:nvSpPr>
        <p:spPr>
          <a:xfrm>
            <a:off x="304800" y="5943600"/>
            <a:ext cx="457200" cy="457200"/>
          </a:xfrm>
          <a:custGeom>
            <a:avLst/>
            <a:gdLst>
              <a:gd name="txL" fmla="*/ 0 w 21600"/>
              <a:gd name="txT" fmla="*/ 14400 h 21600"/>
              <a:gd name="txR" fmla="*/ 18514 w 21600"/>
              <a:gd name="txB" fmla="*/ 21600 h 21600"/>
            </a:gdLst>
            <a:ahLst/>
            <a:cxnLst>
              <a:cxn ang="17694720">
                <a:pos x="146316859" y="0"/>
              </a:cxn>
              <a:cxn ang="11796480">
                <a:pos x="87786538" y="68279430"/>
              </a:cxn>
              <a:cxn ang="11796480">
                <a:pos x="0" y="170707962"/>
              </a:cxn>
              <a:cxn ang="5898240">
                <a:pos x="87786538" y="204838141"/>
              </a:cxn>
              <a:cxn ang="0">
                <a:pos x="175573076" y="142248796"/>
              </a:cxn>
              <a:cxn ang="0">
                <a:pos x="204838141" y="68279430"/>
              </a:cxn>
            </a:cxnLst>
            <a:rect l="txL" t="txT" r="txR" b="txB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FF9933">
              <a:alpha val="100000"/>
            </a:srgbClr>
          </a:solidFill>
          <a:ln w="9525" cap="flat" cmpd="sng">
            <a:solidFill>
              <a:srgbClr val="C0C0C0">
                <a:alpha val="10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LS_Template4">
  <a:themeElements>
    <a:clrScheme name="ELS_Template4 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000000"/>
      </a:hlink>
      <a:folHlink>
        <a:srgbClr val="000000"/>
      </a:folHlink>
    </a:clrScheme>
    <a:fontScheme name="ELS_Template4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ELS_Template4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LS_Template4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LS_Template4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LS_Template4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LS_Template4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LS_Template4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LS_Template4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LS_Template4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00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LS_Template4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Compass</Template>
  <TotalTime>0</TotalTime>
  <Words>3393</Words>
  <Application>WPS 演示</Application>
  <PresentationFormat/>
  <Paragraphs>276</Paragraphs>
  <Slides>29</Slides>
  <Notes>17</Notes>
  <HiddenSlides>0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5</vt:i4>
      </vt:variant>
      <vt:variant>
        <vt:lpstr>幻灯片标题</vt:lpstr>
      </vt:variant>
      <vt:variant>
        <vt:i4>29</vt:i4>
      </vt:variant>
    </vt:vector>
  </HeadingPairs>
  <TitlesOfParts>
    <vt:vector size="49" baseType="lpstr">
      <vt:lpstr>Arial</vt:lpstr>
      <vt:lpstr>宋体</vt:lpstr>
      <vt:lpstr>Wingdings</vt:lpstr>
      <vt:lpstr>Times New Roman</vt:lpstr>
      <vt:lpstr>Arial Narrow</vt:lpstr>
      <vt:lpstr>MS PGothic</vt:lpstr>
      <vt:lpstr>CG Omega</vt:lpstr>
      <vt:lpstr>魂心</vt:lpstr>
      <vt:lpstr>HG丸ｺﾞｼｯｸM-PRO</vt:lpstr>
      <vt:lpstr>MS Gothic</vt:lpstr>
      <vt:lpstr>Tahoma</vt:lpstr>
      <vt:lpstr>Verdana</vt:lpstr>
      <vt:lpstr>微软雅黑</vt:lpstr>
      <vt:lpstr>Arial Unicode MS</vt:lpstr>
      <vt:lpstr>ELS_Template4</vt:lpstr>
      <vt:lpstr>Photoshop.Image.7</vt:lpstr>
      <vt:lpstr>Photoshop.Image.7</vt:lpstr>
      <vt:lpstr>Photoshop.Image.7</vt:lpstr>
      <vt:lpstr>MS_ClipArt_Gallery.2</vt:lpstr>
      <vt:lpstr>MS_ClipArt_Gallery.2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2004 Market Overview Hong Kong, Taiwan, Malaysia &amp; Thailand</dc:title>
  <dc:creator>spkee</dc:creator>
  <cp:lastModifiedBy>罗靖琳</cp:lastModifiedBy>
  <cp:revision>1333</cp:revision>
  <dcterms:created xsi:type="dcterms:W3CDTF">2004-12-17T03:15:11Z</dcterms:created>
  <dcterms:modified xsi:type="dcterms:W3CDTF">2026-04-17T08:44:50Z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6CDEA77A5607451BBE822C4C106AC05C_13</vt:lpwstr>
  </property>
  <property fmtid="{D5CDD505-2E9C-101B-9397-08002B2CF9AE}" pid="3" name="KSOProductBuildVer">
    <vt:lpwstr>2052-12.1.0.23542</vt:lpwstr>
  </property>
</Properties>
</file>