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3" r:id="rId1"/>
    <p:sldMasterId id="2147483716" r:id="rId2"/>
  </p:sldMasterIdLst>
  <p:notesMasterIdLst>
    <p:notesMasterId r:id="rId22"/>
  </p:notesMasterIdLst>
  <p:sldIdLst>
    <p:sldId id="257" r:id="rId3"/>
    <p:sldId id="441" r:id="rId4"/>
    <p:sldId id="552" r:id="rId5"/>
    <p:sldId id="748" r:id="rId6"/>
    <p:sldId id="458" r:id="rId7"/>
    <p:sldId id="749" r:id="rId8"/>
    <p:sldId id="751" r:id="rId9"/>
    <p:sldId id="750" r:id="rId10"/>
    <p:sldId id="753" r:id="rId11"/>
    <p:sldId id="754" r:id="rId12"/>
    <p:sldId id="755" r:id="rId13"/>
    <p:sldId id="761" r:id="rId14"/>
    <p:sldId id="762" r:id="rId15"/>
    <p:sldId id="757" r:id="rId16"/>
    <p:sldId id="758" r:id="rId17"/>
    <p:sldId id="759" r:id="rId18"/>
    <p:sldId id="760" r:id="rId19"/>
    <p:sldId id="578" r:id="rId20"/>
    <p:sldId id="4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目录" id="{E12176C0-72F1-42A3-B417-1966C9B4B346}">
          <p14:sldIdLst>
            <p14:sldId id="257"/>
            <p14:sldId id="441"/>
            <p14:sldId id="552"/>
            <p14:sldId id="748"/>
            <p14:sldId id="458"/>
            <p14:sldId id="749"/>
            <p14:sldId id="751"/>
            <p14:sldId id="750"/>
            <p14:sldId id="753"/>
            <p14:sldId id="754"/>
            <p14:sldId id="755"/>
            <p14:sldId id="761"/>
            <p14:sldId id="762"/>
            <p14:sldId id="757"/>
            <p14:sldId id="758"/>
            <p14:sldId id="759"/>
            <p14:sldId id="760"/>
            <p14:sldId id="578"/>
            <p14:sldId id="4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o Xu" initials="JX" lastIdx="2" clrIdx="0">
    <p:extLst>
      <p:ext uri="{19B8F6BF-5375-455C-9EA6-DF929625EA0E}">
        <p15:presenceInfo xmlns:p15="http://schemas.microsoft.com/office/powerpoint/2012/main" userId="Juno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8B87F7"/>
    <a:srgbClr val="DCDD2C"/>
    <a:srgbClr val="EB5E62"/>
    <a:srgbClr val="F5AFB1"/>
    <a:srgbClr val="EEEE96"/>
    <a:srgbClr val="077E87"/>
    <a:srgbClr val="2EABB8"/>
    <a:srgbClr val="DB527C"/>
    <a:srgbClr val="F3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50" autoAdjust="0"/>
  </p:normalViewPr>
  <p:slideViewPr>
    <p:cSldViewPr snapToGrid="0">
      <p:cViewPr varScale="1">
        <p:scale>
          <a:sx n="95" d="100"/>
          <a:sy n="95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8F52E-6041-4D7B-A6D1-3AC8F6BD6A97}" type="datetimeFigureOut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8F003-5DD9-497A-AD81-475E865C9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3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650DF-69ED-4A59-8E8A-B8D600F980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01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650DF-69ED-4A59-8E8A-B8D600F980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3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8F003-5DD9-497A-AD81-475E865C91C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446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8F003-5DD9-497A-AD81-475E865C91C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84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8F003-5DD9-497A-AD81-475E865C91C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949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这样就是注册成功的页面，会直接跳转到登录状态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8F003-5DD9-497A-AD81-475E865C91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FB1E-27DC-4642-9614-12EA17D8B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1B7CC-1742-A748-A27C-7CEDFC9EF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092CC-253A-AB46-A6C7-DF47848B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81609-3F71-5C46-989A-6195DD06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3A0E1-5581-9643-9DA4-43D05C81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1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3B15D-67E7-DB4B-BBE6-0748F6DE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A50CB-2EDD-EC43-A353-17186A113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DA79F-0760-EB4A-B7A8-B2CAB58D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6D0A9-D96C-4247-9A11-C6BB413F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17AC0-7484-C840-898D-B8A3097B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C9FF9B-9FC6-9047-9E6C-19686646B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991D0-82FD-2B41-BD4B-D829B5E4A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0969B-C780-7D44-B464-D216ED01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0F90A-2D0B-CC45-A464-ABB3C746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6263A-D452-FE42-AA92-F236205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96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6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>
                <a:solidFill>
                  <a:srgbClr val="066E75"/>
                </a:solidFill>
                <a:latin typeface="造字工房言宋（非商用）常规体" pitchFamily="2" charset="-122"/>
                <a:ea typeface="造字工房言宋（非商用）常规体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A9C9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134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147489"/>
            <a:ext cx="10515600" cy="2852737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rgbClr val="066E7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50272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70568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46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66E7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3896"/>
            <a:ext cx="10515600" cy="486306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47534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A9C9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7770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6263851-9D81-4FD8-B5C6-127BFDC8F602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19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B5D5-C3F1-F148-AF54-E563071BE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z="4400">
                <a:solidFill>
                  <a:srgbClr val="008080"/>
                </a:solidFill>
                <a:latin typeface="Georgia" panose="02040502050405020303" pitchFamily="18" charset="0"/>
              </a:rPr>
              <a:t>How to Get Started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FCC0-B3B1-1E4E-B6FA-110D0F989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1FFD6-887F-2947-9303-F5DA5EC6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DBB93-2BDD-F143-AD58-942BB39B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3E6B7-E81A-B44A-8F61-E83A3A9B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8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3BB4-D84B-0E46-9F5E-D1A49956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0201E-209E-A640-A30F-CA56E5012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E64ED-52FE-F744-9916-828D1C38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6AEB5-A420-6641-BAB7-3D16A98B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9A04-9E5D-4A40-89E8-105BC16A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9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55AE-D8FA-CD4B-A5EA-8A53A34A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75953-1EAC-0D43-B9B6-9511035CE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DA442-7382-6549-BFDE-B859A7C67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F3E66-B1B8-DB47-863A-64BE4230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1F18D-D2A4-B14D-8042-C42FC343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9A1AA-2F45-EA4A-AED2-1C2F51B4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8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A53E-8FD7-5140-A203-B3A0A1C5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5F880-E2BA-694A-BF50-6D9635B25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C6DD1-7AD4-7649-8BCB-CF804CF52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5DD76-8B9E-CB4A-818B-F59195A3A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1F512-FABB-D84C-86DC-688CAA635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48CCD-7A35-ED44-B509-B6195920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A49791-79B5-B941-A4DE-5F1D2937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7F3A6-ABC5-6C40-8A65-ECD29612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62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27C3-5499-1146-8B07-514E6DE4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817AA-036F-B94A-9B08-7A975A27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9765-E932-924E-9A46-CEA0AF65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73496-C2F1-584E-A186-2C7D950E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31BA9-E862-B947-ACCD-97EA80E5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94BA9-F1C6-914C-972A-4E9CEA33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9229F-C36D-374D-86D3-7A9A16BC2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1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07730-BEDD-1249-80FD-AE4AA4773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70B02-5C0F-444C-8D72-B0A49491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0DD9A-C43B-8A4D-98D9-514522F8E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31-85EC-1A48-93CF-7F3C274A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35173-A300-5248-89D4-4D5FD561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E83B2-716A-414F-A981-6D2C4B1F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5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DA33-9F89-C046-9603-69C455C6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37307-0685-A245-9B60-4663015BC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E8743-17B0-F341-9886-036C5ABC5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6A063-1E7E-634B-A231-81D2E36D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C4CDC-5BE8-3B4A-AEF3-CE384317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6A81A-D685-6A4D-9EF0-33CE059E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8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3E529-A34F-2940-AC33-44C1D056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9E96C-FA5C-B140-A06C-9C8939CF2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206C0-55D0-F043-BD6F-40271ABD6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21EB-64F7-4C4A-8214-60BD44A7000F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8796C-5BBE-3846-8E63-EC16D891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DF0E8-FCE6-5344-99CF-11CB78ACE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0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9102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72479" y="1560445"/>
            <a:ext cx="9144000" cy="21766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Emerald</a:t>
            </a: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数据库平台使用指南</a:t>
            </a:r>
            <a:br>
              <a:rPr lang="en-US" altLang="zh-CN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/>
              <a:t>https://www.emerald.com/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29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EA4B1-A7AE-EF16-15C2-0FB1B549C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screenshot of a news article&#10;&#10;AI-generated content may be incorrect.">
            <a:extLst>
              <a:ext uri="{FF2B5EF4-FFF2-40B4-BE49-F238E27FC236}">
                <a16:creationId xmlns:a16="http://schemas.microsoft.com/office/drawing/2014/main" id="{8FEEAC44-9FD4-51EE-E568-5F8B465B5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0" y="908351"/>
            <a:ext cx="6918941" cy="504129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8349E8C-C9A9-6B56-7982-C4A2F643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77" y="115192"/>
            <a:ext cx="2373811" cy="69959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文章页面</a:t>
            </a:r>
            <a:endParaRPr lang="zh-CN" altLang="en-US" dirty="0"/>
          </a:p>
        </p:txBody>
      </p:sp>
      <p:sp>
        <p:nvSpPr>
          <p:cNvPr id="9" name="文本框 18">
            <a:extLst>
              <a:ext uri="{FF2B5EF4-FFF2-40B4-BE49-F238E27FC236}">
                <a16:creationId xmlns:a16="http://schemas.microsoft.com/office/drawing/2014/main" id="{55AC91DD-012B-B5A3-6190-070195FCAAB0}"/>
              </a:ext>
            </a:extLst>
          </p:cNvPr>
          <p:cNvSpPr txBox="1"/>
          <p:nvPr/>
        </p:nvSpPr>
        <p:spPr>
          <a:xfrm>
            <a:off x="67617" y="1667456"/>
            <a:ext cx="156756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点击文章各部分进行跳读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29">
            <a:extLst>
              <a:ext uri="{FF2B5EF4-FFF2-40B4-BE49-F238E27FC236}">
                <a16:creationId xmlns:a16="http://schemas.microsoft.com/office/drawing/2014/main" id="{49CBC29F-492A-C462-2EB1-09DE22823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84" y="1668964"/>
            <a:ext cx="1569241" cy="4280684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6" name="Picture 25" descr="A close-up of a logo&#10;&#10;AI-generated content may be incorrect.">
            <a:extLst>
              <a:ext uri="{FF2B5EF4-FFF2-40B4-BE49-F238E27FC236}">
                <a16:creationId xmlns:a16="http://schemas.microsoft.com/office/drawing/2014/main" id="{3781B527-C6E1-16E0-A444-633F51C60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62" y="3157693"/>
            <a:ext cx="1314196" cy="243370"/>
          </a:xfrm>
          <a:prstGeom prst="rect">
            <a:avLst/>
          </a:prstGeom>
          <a:ln w="19050">
            <a:solidFill>
              <a:srgbClr val="ED7D31"/>
            </a:solidFill>
          </a:ln>
        </p:spPr>
      </p:pic>
      <p:sp>
        <p:nvSpPr>
          <p:cNvPr id="37" name="矩形 29">
            <a:extLst>
              <a:ext uri="{FF2B5EF4-FFF2-40B4-BE49-F238E27FC236}">
                <a16:creationId xmlns:a16="http://schemas.microsoft.com/office/drawing/2014/main" id="{36D7BCC9-0D79-C7FE-23CE-BC243CED1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762" y="2896076"/>
            <a:ext cx="605265" cy="243370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文本框 18">
            <a:extLst>
              <a:ext uri="{FF2B5EF4-FFF2-40B4-BE49-F238E27FC236}">
                <a16:creationId xmlns:a16="http://schemas.microsoft.com/office/drawing/2014/main" id="{825AC8D2-F031-0968-66FD-D7734C56700D}"/>
              </a:ext>
            </a:extLst>
          </p:cNvPr>
          <p:cNvSpPr txBox="1"/>
          <p:nvPr/>
        </p:nvSpPr>
        <p:spPr>
          <a:xfrm>
            <a:off x="6848012" y="3495374"/>
            <a:ext cx="100819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获取许可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1" name="Picture 40" descr="A screenshot of a phone&#10;&#10;AI-generated content may be incorrect.">
            <a:extLst>
              <a:ext uri="{FF2B5EF4-FFF2-40B4-BE49-F238E27FC236}">
                <a16:creationId xmlns:a16="http://schemas.microsoft.com/office/drawing/2014/main" id="{832D4CF5-9066-A234-216F-A25F4805B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00" y="908351"/>
            <a:ext cx="1480596" cy="1914864"/>
          </a:xfrm>
          <a:prstGeom prst="rect">
            <a:avLst/>
          </a:prstGeom>
          <a:ln w="19050">
            <a:solidFill>
              <a:srgbClr val="ED7D31"/>
            </a:solidFill>
          </a:ln>
        </p:spPr>
      </p:pic>
      <p:sp>
        <p:nvSpPr>
          <p:cNvPr id="44" name="矩形 29">
            <a:extLst>
              <a:ext uri="{FF2B5EF4-FFF2-40B4-BE49-F238E27FC236}">
                <a16:creationId xmlns:a16="http://schemas.microsoft.com/office/drawing/2014/main" id="{1A422B22-A61E-6203-82D7-181314178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048" y="2551101"/>
            <a:ext cx="813558" cy="205283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5" name="直接箭头连接符 18">
            <a:extLst>
              <a:ext uri="{FF2B5EF4-FFF2-40B4-BE49-F238E27FC236}">
                <a16:creationId xmlns:a16="http://schemas.microsoft.com/office/drawing/2014/main" id="{6ADB6F9F-287B-7345-4414-8D4FB256EA0C}"/>
              </a:ext>
            </a:extLst>
          </p:cNvPr>
          <p:cNvCxnSpPr>
            <a:cxnSpLocks/>
          </p:cNvCxnSpPr>
          <p:nvPr/>
        </p:nvCxnSpPr>
        <p:spPr>
          <a:xfrm>
            <a:off x="6171606" y="2650804"/>
            <a:ext cx="273207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文本框 18">
            <a:extLst>
              <a:ext uri="{FF2B5EF4-FFF2-40B4-BE49-F238E27FC236}">
                <a16:creationId xmlns:a16="http://schemas.microsoft.com/office/drawing/2014/main" id="{30597077-0208-EFB8-0294-1941E7CE9681}"/>
              </a:ext>
            </a:extLst>
          </p:cNvPr>
          <p:cNvSpPr txBox="1"/>
          <p:nvPr/>
        </p:nvSpPr>
        <p:spPr>
          <a:xfrm>
            <a:off x="10454496" y="1570317"/>
            <a:ext cx="137012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查看文章接收时间线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矩形 29">
            <a:extLst>
              <a:ext uri="{FF2B5EF4-FFF2-40B4-BE49-F238E27FC236}">
                <a16:creationId xmlns:a16="http://schemas.microsoft.com/office/drawing/2014/main" id="{06582C64-32BE-B7C0-041F-F4EFB272E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074" y="2897369"/>
            <a:ext cx="813558" cy="205283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文本框 18">
            <a:extLst>
              <a:ext uri="{FF2B5EF4-FFF2-40B4-BE49-F238E27FC236}">
                <a16:creationId xmlns:a16="http://schemas.microsoft.com/office/drawing/2014/main" id="{B6028DB2-2D4A-05CE-AB7F-373438C7B4F4}"/>
              </a:ext>
            </a:extLst>
          </p:cNvPr>
          <p:cNvSpPr txBox="1"/>
          <p:nvPr/>
        </p:nvSpPr>
        <p:spPr>
          <a:xfrm>
            <a:off x="3536624" y="3168208"/>
            <a:ext cx="106123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分屏阅读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矩形 29">
            <a:extLst>
              <a:ext uri="{FF2B5EF4-FFF2-40B4-BE49-F238E27FC236}">
                <a16:creationId xmlns:a16="http://schemas.microsoft.com/office/drawing/2014/main" id="{B5C94DE4-53CF-C660-44E7-BE30DD62A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740" y="2896077"/>
            <a:ext cx="563061" cy="224326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1" name="直接箭头连接符 18">
            <a:extLst>
              <a:ext uri="{FF2B5EF4-FFF2-40B4-BE49-F238E27FC236}">
                <a16:creationId xmlns:a16="http://schemas.microsoft.com/office/drawing/2014/main" id="{4934BD88-77D5-7140-4607-DFA52F4AE490}"/>
              </a:ext>
            </a:extLst>
          </p:cNvPr>
          <p:cNvCxnSpPr>
            <a:cxnSpLocks/>
          </p:cNvCxnSpPr>
          <p:nvPr/>
        </p:nvCxnSpPr>
        <p:spPr>
          <a:xfrm>
            <a:off x="8401100" y="3016756"/>
            <a:ext cx="50257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4" name="Picture 83" descr="A close-up of words&#10;&#10;AI-generated content may be incorrect.">
            <a:extLst>
              <a:ext uri="{FF2B5EF4-FFF2-40B4-BE49-F238E27FC236}">
                <a16:creationId xmlns:a16="http://schemas.microsoft.com/office/drawing/2014/main" id="{B1E89480-FA25-69DB-6458-99B134153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00" y="3016716"/>
            <a:ext cx="2657296" cy="768694"/>
          </a:xfrm>
          <a:prstGeom prst="rect">
            <a:avLst/>
          </a:prstGeom>
          <a:ln w="19050">
            <a:solidFill>
              <a:srgbClr val="ED7D31"/>
            </a:solidFill>
          </a:ln>
        </p:spPr>
      </p:pic>
      <p:sp>
        <p:nvSpPr>
          <p:cNvPr id="13" name="文本框 3">
            <a:extLst>
              <a:ext uri="{FF2B5EF4-FFF2-40B4-BE49-F238E27FC236}">
                <a16:creationId xmlns:a16="http://schemas.microsoft.com/office/drawing/2014/main" id="{13FC35BD-9FE8-8CDA-113D-E29C74D1677E}"/>
              </a:ext>
            </a:extLst>
          </p:cNvPr>
          <p:cNvSpPr txBox="1"/>
          <p:nvPr/>
        </p:nvSpPr>
        <p:spPr>
          <a:xfrm>
            <a:off x="8903679" y="3941867"/>
            <a:ext cx="291085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导出引文，导入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EndNote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Mendeley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等文献管理软件</a:t>
            </a:r>
          </a:p>
        </p:txBody>
      </p:sp>
      <p:pic>
        <p:nvPicPr>
          <p:cNvPr id="19" name="Picture 18" descr="A screenshot of a text&#10;&#10;AI-generated content may be incorrect.">
            <a:extLst>
              <a:ext uri="{FF2B5EF4-FFF2-40B4-BE49-F238E27FC236}">
                <a16:creationId xmlns:a16="http://schemas.microsoft.com/office/drawing/2014/main" id="{E0B7E37B-A877-DD7E-795F-F8BA09DAD0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72" y="3778894"/>
            <a:ext cx="5119399" cy="2170753"/>
          </a:xfrm>
          <a:prstGeom prst="rect">
            <a:avLst/>
          </a:prstGeom>
        </p:spPr>
      </p:pic>
      <p:sp>
        <p:nvSpPr>
          <p:cNvPr id="20" name="矩形 22">
            <a:extLst>
              <a:ext uri="{FF2B5EF4-FFF2-40B4-BE49-F238E27FC236}">
                <a16:creationId xmlns:a16="http://schemas.microsoft.com/office/drawing/2014/main" id="{E464023D-1E62-A2DE-BD42-C696CF2C0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422" y="5091670"/>
            <a:ext cx="1715696" cy="166935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" name="直接箭头连接符 18">
            <a:extLst>
              <a:ext uri="{FF2B5EF4-FFF2-40B4-BE49-F238E27FC236}">
                <a16:creationId xmlns:a16="http://schemas.microsoft.com/office/drawing/2014/main" id="{4F652D79-73FD-9753-663F-BF21F1ABC877}"/>
              </a:ext>
            </a:extLst>
          </p:cNvPr>
          <p:cNvCxnSpPr>
            <a:cxnSpLocks/>
          </p:cNvCxnSpPr>
          <p:nvPr/>
        </p:nvCxnSpPr>
        <p:spPr>
          <a:xfrm>
            <a:off x="6123118" y="5201260"/>
            <a:ext cx="27069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3" descr="A close-up of a text&#10;&#10;AI-generated content may be incorrect.">
            <a:extLst>
              <a:ext uri="{FF2B5EF4-FFF2-40B4-BE49-F238E27FC236}">
                <a16:creationId xmlns:a16="http://schemas.microsoft.com/office/drawing/2014/main" id="{AD9A96B7-C4DF-C46F-3201-1864CF66D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00" y="4696753"/>
            <a:ext cx="2657296" cy="644294"/>
          </a:xfrm>
          <a:prstGeom prst="rect">
            <a:avLst/>
          </a:prstGeom>
          <a:ln w="19050">
            <a:solidFill>
              <a:srgbClr val="ED7D31"/>
            </a:solidFill>
          </a:ln>
        </p:spPr>
      </p:pic>
      <p:sp>
        <p:nvSpPr>
          <p:cNvPr id="25" name="文本框 6">
            <a:extLst>
              <a:ext uri="{FF2B5EF4-FFF2-40B4-BE49-F238E27FC236}">
                <a16:creationId xmlns:a16="http://schemas.microsoft.com/office/drawing/2014/main" id="{92406000-C365-7DEA-6558-0AB47097CE70}"/>
              </a:ext>
            </a:extLst>
          </p:cNvPr>
          <p:cNvSpPr txBox="1"/>
          <p:nvPr/>
        </p:nvSpPr>
        <p:spPr>
          <a:xfrm>
            <a:off x="8903679" y="5395213"/>
            <a:ext cx="230346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点击文献，查看详情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9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57" grpId="0" animBg="1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CEC28-AA17-C910-B2BF-3C724686E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8006D9-23F0-9BBC-0717-F78B2DA2C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8" y="1139382"/>
            <a:ext cx="9393568" cy="493144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5AEB4A-14E3-0795-F5AB-264EE424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66" y="207246"/>
            <a:ext cx="5160441" cy="69959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文章页面：分屏阅读</a:t>
            </a:r>
            <a:endParaRPr lang="zh-CN" altLang="en-US" dirty="0"/>
          </a:p>
        </p:txBody>
      </p:sp>
      <p:sp>
        <p:nvSpPr>
          <p:cNvPr id="5" name="矩形 22">
            <a:extLst>
              <a:ext uri="{FF2B5EF4-FFF2-40B4-BE49-F238E27FC236}">
                <a16:creationId xmlns:a16="http://schemas.microsoft.com/office/drawing/2014/main" id="{C73B0951-856D-CE16-50BB-021C70DA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836" y="1690892"/>
            <a:ext cx="3568318" cy="650514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19">
            <a:extLst>
              <a:ext uri="{FF2B5EF4-FFF2-40B4-BE49-F238E27FC236}">
                <a16:creationId xmlns:a16="http://schemas.microsoft.com/office/drawing/2014/main" id="{922C3775-37AF-C84E-3F3F-B9E84333BD72}"/>
              </a:ext>
            </a:extLst>
          </p:cNvPr>
          <p:cNvSpPr txBox="1"/>
          <p:nvPr/>
        </p:nvSpPr>
        <p:spPr>
          <a:xfrm>
            <a:off x="9866653" y="1607872"/>
            <a:ext cx="2171925" cy="146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左侧显示文章正文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右侧可分屏查看文章图表、目录、参考文献、相关阅读资料</a:t>
            </a:r>
          </a:p>
        </p:txBody>
      </p:sp>
    </p:spTree>
    <p:extLst>
      <p:ext uri="{BB962C8B-B14F-4D97-AF65-F5344CB8AC3E}">
        <p14:creationId xmlns:p14="http://schemas.microsoft.com/office/powerpoint/2010/main" val="354506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CDA8F-49AD-710E-11AD-A791C5984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421C4-E6AF-40D9-D23E-D36A52B8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66" y="207246"/>
            <a:ext cx="2373811" cy="69959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期刊主页</a:t>
            </a:r>
            <a:endParaRPr lang="zh-CN" altLang="en-US" dirty="0"/>
          </a:p>
        </p:txBody>
      </p:sp>
      <p:pic>
        <p:nvPicPr>
          <p:cNvPr id="9" name="Picture 8" descr="A green and white background with black text&#10;&#10;AI-generated content may be incorrect.">
            <a:extLst>
              <a:ext uri="{FF2B5EF4-FFF2-40B4-BE49-F238E27FC236}">
                <a16:creationId xmlns:a16="http://schemas.microsoft.com/office/drawing/2014/main" id="{55B3FB55-1508-A372-DE42-62D549A99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2" y="927596"/>
            <a:ext cx="10211823" cy="14610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矩形 22">
            <a:extLst>
              <a:ext uri="{FF2B5EF4-FFF2-40B4-BE49-F238E27FC236}">
                <a16:creationId xmlns:a16="http://schemas.microsoft.com/office/drawing/2014/main" id="{475C8BD5-EA3A-5BF6-33C9-C32BC2C85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704" y="1071769"/>
            <a:ext cx="978929" cy="330629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7">
            <a:extLst>
              <a:ext uri="{FF2B5EF4-FFF2-40B4-BE49-F238E27FC236}">
                <a16:creationId xmlns:a16="http://schemas.microsoft.com/office/drawing/2014/main" id="{783ABB35-2E64-82B5-F1B7-71FA7F15BE4C}"/>
              </a:ext>
            </a:extLst>
          </p:cNvPr>
          <p:cNvSpPr/>
          <p:nvPr/>
        </p:nvSpPr>
        <p:spPr>
          <a:xfrm>
            <a:off x="6962950" y="607934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" name="Picture 20" descr="A screenshot of a news article&#10;&#10;AI-generated content may be incorrect.">
            <a:extLst>
              <a:ext uri="{FF2B5EF4-FFF2-40B4-BE49-F238E27FC236}">
                <a16:creationId xmlns:a16="http://schemas.microsoft.com/office/drawing/2014/main" id="{8AFB43F7-8352-8E1E-1F8A-20CDF6387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2" y="2515367"/>
            <a:ext cx="5228650" cy="34150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椭圆 7">
            <a:extLst>
              <a:ext uri="{FF2B5EF4-FFF2-40B4-BE49-F238E27FC236}">
                <a16:creationId xmlns:a16="http://schemas.microsoft.com/office/drawing/2014/main" id="{13FCA717-7FD9-4BB0-0AB7-B15A954D775C}"/>
              </a:ext>
            </a:extLst>
          </p:cNvPr>
          <p:cNvSpPr/>
          <p:nvPr/>
        </p:nvSpPr>
        <p:spPr>
          <a:xfrm>
            <a:off x="898657" y="6021182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19">
            <a:extLst>
              <a:ext uri="{FF2B5EF4-FFF2-40B4-BE49-F238E27FC236}">
                <a16:creationId xmlns:a16="http://schemas.microsoft.com/office/drawing/2014/main" id="{D4ACC2C3-52DF-C49E-4A0E-5B166E048500}"/>
              </a:ext>
            </a:extLst>
          </p:cNvPr>
          <p:cNvSpPr txBox="1"/>
          <p:nvPr/>
        </p:nvSpPr>
        <p:spPr>
          <a:xfrm>
            <a:off x="1340694" y="6021182"/>
            <a:ext cx="363770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Journal Home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访问期刊主页</a:t>
            </a:r>
          </a:p>
        </p:txBody>
      </p:sp>
      <p:sp>
        <p:nvSpPr>
          <p:cNvPr id="24" name="矩形 22">
            <a:extLst>
              <a:ext uri="{FF2B5EF4-FFF2-40B4-BE49-F238E27FC236}">
                <a16:creationId xmlns:a16="http://schemas.microsoft.com/office/drawing/2014/main" id="{A129AE8A-CD6B-F427-AD3B-DD546698D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188" y="1071768"/>
            <a:ext cx="614412" cy="330629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椭圆 7">
            <a:extLst>
              <a:ext uri="{FF2B5EF4-FFF2-40B4-BE49-F238E27FC236}">
                <a16:creationId xmlns:a16="http://schemas.microsoft.com/office/drawing/2014/main" id="{DA696F84-E424-66EB-7F01-915286820186}"/>
              </a:ext>
            </a:extLst>
          </p:cNvPr>
          <p:cNvSpPr/>
          <p:nvPr/>
        </p:nvSpPr>
        <p:spPr>
          <a:xfrm>
            <a:off x="7771176" y="607933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椭圆 7">
            <a:extLst>
              <a:ext uri="{FF2B5EF4-FFF2-40B4-BE49-F238E27FC236}">
                <a16:creationId xmlns:a16="http://schemas.microsoft.com/office/drawing/2014/main" id="{ED1CA5C7-858F-6B02-BE47-648F2F594265}"/>
              </a:ext>
            </a:extLst>
          </p:cNvPr>
          <p:cNvSpPr/>
          <p:nvPr/>
        </p:nvSpPr>
        <p:spPr>
          <a:xfrm>
            <a:off x="6096000" y="6021181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8" name="Picture 27" descr="A screenshot of a web page&#10;&#10;AI-generated content may be incorrect.">
            <a:extLst>
              <a:ext uri="{FF2B5EF4-FFF2-40B4-BE49-F238E27FC236}">
                <a16:creationId xmlns:a16="http://schemas.microsoft.com/office/drawing/2014/main" id="{ECFFEAEA-D9D7-F1AA-C523-74C03DDB8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96" y="2532797"/>
            <a:ext cx="4792929" cy="33976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文本框 19">
            <a:extLst>
              <a:ext uri="{FF2B5EF4-FFF2-40B4-BE49-F238E27FC236}">
                <a16:creationId xmlns:a16="http://schemas.microsoft.com/office/drawing/2014/main" id="{5A45664F-ED99-5E82-9316-956A9D59487C}"/>
              </a:ext>
            </a:extLst>
          </p:cNvPr>
          <p:cNvSpPr txBox="1"/>
          <p:nvPr/>
        </p:nvSpPr>
        <p:spPr>
          <a:xfrm>
            <a:off x="6464792" y="6021182"/>
            <a:ext cx="340851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Issues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访问期刊全部期次</a:t>
            </a:r>
          </a:p>
        </p:txBody>
      </p:sp>
      <p:sp>
        <p:nvSpPr>
          <p:cNvPr id="30" name="文本框 19">
            <a:extLst>
              <a:ext uri="{FF2B5EF4-FFF2-40B4-BE49-F238E27FC236}">
                <a16:creationId xmlns:a16="http://schemas.microsoft.com/office/drawing/2014/main" id="{90E11500-643F-2829-E34D-301274ED1C38}"/>
              </a:ext>
            </a:extLst>
          </p:cNvPr>
          <p:cNvSpPr txBox="1"/>
          <p:nvPr/>
        </p:nvSpPr>
        <p:spPr>
          <a:xfrm>
            <a:off x="10888706" y="2551110"/>
            <a:ext cx="134238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选择出版年份和期次</a:t>
            </a:r>
          </a:p>
        </p:txBody>
      </p:sp>
      <p:sp>
        <p:nvSpPr>
          <p:cNvPr id="31" name="矩形 22">
            <a:extLst>
              <a:ext uri="{FF2B5EF4-FFF2-40B4-BE49-F238E27FC236}">
                <a16:creationId xmlns:a16="http://schemas.microsoft.com/office/drawing/2014/main" id="{DD21AE1A-D439-289E-E1F9-6AD69409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519" y="2551110"/>
            <a:ext cx="2875441" cy="290282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2" name="直接箭头连接符 18">
            <a:extLst>
              <a:ext uri="{FF2B5EF4-FFF2-40B4-BE49-F238E27FC236}">
                <a16:creationId xmlns:a16="http://schemas.microsoft.com/office/drawing/2014/main" id="{6B1954D8-EA7B-F799-E17A-898E2E211A6A}"/>
              </a:ext>
            </a:extLst>
          </p:cNvPr>
          <p:cNvCxnSpPr>
            <a:cxnSpLocks/>
          </p:cNvCxnSpPr>
          <p:nvPr/>
        </p:nvCxnSpPr>
        <p:spPr>
          <a:xfrm>
            <a:off x="10217960" y="2728813"/>
            <a:ext cx="7180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2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B9FFA-E81E-7154-7936-06EE809E7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5CEE0D-16D7-5A77-7EDA-4B300DB6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66" y="207246"/>
            <a:ext cx="2373811" cy="69959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期刊主页</a:t>
            </a:r>
            <a:endParaRPr lang="zh-CN" altLang="en-US" dirty="0"/>
          </a:p>
        </p:txBody>
      </p:sp>
      <p:pic>
        <p:nvPicPr>
          <p:cNvPr id="9" name="Picture 8" descr="A green and white background with black text&#10;&#10;AI-generated content may be incorrect.">
            <a:extLst>
              <a:ext uri="{FF2B5EF4-FFF2-40B4-BE49-F238E27FC236}">
                <a16:creationId xmlns:a16="http://schemas.microsoft.com/office/drawing/2014/main" id="{7D0DF7FC-F7B2-5445-8347-ABF63041D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2" y="927596"/>
            <a:ext cx="10211823" cy="14610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矩形 22">
            <a:extLst>
              <a:ext uri="{FF2B5EF4-FFF2-40B4-BE49-F238E27FC236}">
                <a16:creationId xmlns:a16="http://schemas.microsoft.com/office/drawing/2014/main" id="{2AC8F2BF-F6D0-F899-BEF2-637D7EBA9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071767"/>
            <a:ext cx="1405353" cy="330629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19">
            <a:extLst>
              <a:ext uri="{FF2B5EF4-FFF2-40B4-BE49-F238E27FC236}">
                <a16:creationId xmlns:a16="http://schemas.microsoft.com/office/drawing/2014/main" id="{8439DA22-A86D-D2EC-346D-E74E0B7DA05A}"/>
              </a:ext>
            </a:extLst>
          </p:cNvPr>
          <p:cNvSpPr txBox="1"/>
          <p:nvPr/>
        </p:nvSpPr>
        <p:spPr>
          <a:xfrm>
            <a:off x="6713218" y="3374553"/>
            <a:ext cx="450667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About this Journal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查看期刊基本信息</a:t>
            </a:r>
          </a:p>
        </p:txBody>
      </p:sp>
      <p:cxnSp>
        <p:nvCxnSpPr>
          <p:cNvPr id="37" name="直接箭头连接符 18">
            <a:extLst>
              <a:ext uri="{FF2B5EF4-FFF2-40B4-BE49-F238E27FC236}">
                <a16:creationId xmlns:a16="http://schemas.microsoft.com/office/drawing/2014/main" id="{FC6490C5-5A13-451D-7332-625C546CA6B4}"/>
              </a:ext>
            </a:extLst>
          </p:cNvPr>
          <p:cNvCxnSpPr>
            <a:cxnSpLocks/>
          </p:cNvCxnSpPr>
          <p:nvPr/>
        </p:nvCxnSpPr>
        <p:spPr>
          <a:xfrm>
            <a:off x="6029644" y="4584271"/>
            <a:ext cx="5802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598CDA-34F2-30BC-8C4F-8A14BF9A2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2" y="2532797"/>
            <a:ext cx="5397542" cy="38300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矩形 22">
            <a:extLst>
              <a:ext uri="{FF2B5EF4-FFF2-40B4-BE49-F238E27FC236}">
                <a16:creationId xmlns:a16="http://schemas.microsoft.com/office/drawing/2014/main" id="{71D3769D-4504-CF70-5671-FDDBD1343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572" y="4394030"/>
            <a:ext cx="4438114" cy="362073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19">
            <a:extLst>
              <a:ext uri="{FF2B5EF4-FFF2-40B4-BE49-F238E27FC236}">
                <a16:creationId xmlns:a16="http://schemas.microsoft.com/office/drawing/2014/main" id="{0E42395E-69AF-7745-3A48-7D211235A96B}"/>
              </a:ext>
            </a:extLst>
          </p:cNvPr>
          <p:cNvSpPr txBox="1"/>
          <p:nvPr/>
        </p:nvSpPr>
        <p:spPr>
          <a:xfrm>
            <a:off x="6747501" y="4288805"/>
            <a:ext cx="443811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查看期刊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Aims and scope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，作者投稿指南，收录情况，编委团队等信息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22">
            <a:extLst>
              <a:ext uri="{FF2B5EF4-FFF2-40B4-BE49-F238E27FC236}">
                <a16:creationId xmlns:a16="http://schemas.microsoft.com/office/drawing/2014/main" id="{06E9A99A-7A07-816B-3703-BB5468B1F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046" y="6174207"/>
            <a:ext cx="1112525" cy="188603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" name="直接箭头连接符 18">
            <a:extLst>
              <a:ext uri="{FF2B5EF4-FFF2-40B4-BE49-F238E27FC236}">
                <a16:creationId xmlns:a16="http://schemas.microsoft.com/office/drawing/2014/main" id="{EC156422-B873-8C88-4520-94ADCDF13C58}"/>
              </a:ext>
            </a:extLst>
          </p:cNvPr>
          <p:cNvCxnSpPr>
            <a:cxnSpLocks/>
          </p:cNvCxnSpPr>
          <p:nvPr/>
        </p:nvCxnSpPr>
        <p:spPr>
          <a:xfrm>
            <a:off x="6029644" y="6174207"/>
            <a:ext cx="5802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文本框 19">
            <a:extLst>
              <a:ext uri="{FF2B5EF4-FFF2-40B4-BE49-F238E27FC236}">
                <a16:creationId xmlns:a16="http://schemas.microsoft.com/office/drawing/2014/main" id="{22EFB572-34E9-1506-2288-D3CF6BF340E7}"/>
              </a:ext>
            </a:extLst>
          </p:cNvPr>
          <p:cNvSpPr txBox="1"/>
          <p:nvPr/>
        </p:nvSpPr>
        <p:spPr>
          <a:xfrm>
            <a:off x="9552587" y="5832575"/>
            <a:ext cx="2168916" cy="7191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文本框 19">
            <a:extLst>
              <a:ext uri="{FF2B5EF4-FFF2-40B4-BE49-F238E27FC236}">
                <a16:creationId xmlns:a16="http://schemas.microsoft.com/office/drawing/2014/main" id="{97ABC50E-A03F-CECE-7F14-36E6128437DA}"/>
              </a:ext>
            </a:extLst>
          </p:cNvPr>
          <p:cNvSpPr txBox="1"/>
          <p:nvPr/>
        </p:nvSpPr>
        <p:spPr>
          <a:xfrm>
            <a:off x="6713218" y="6003391"/>
            <a:ext cx="4192587" cy="3416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Table of contents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可返回期刊主页</a:t>
            </a:r>
          </a:p>
        </p:txBody>
      </p:sp>
      <p:sp>
        <p:nvSpPr>
          <p:cNvPr id="20" name="矩形 22">
            <a:extLst>
              <a:ext uri="{FF2B5EF4-FFF2-40B4-BE49-F238E27FC236}">
                <a16:creationId xmlns:a16="http://schemas.microsoft.com/office/drawing/2014/main" id="{BC8609FA-5D69-4BE0-F9E1-222D30D82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03" y="4394030"/>
            <a:ext cx="873512" cy="362078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13F8BE93-02B2-E9FC-4504-7C5FFBA8AF87}"/>
              </a:ext>
            </a:extLst>
          </p:cNvPr>
          <p:cNvCxnSpPr>
            <a:cxnSpLocks/>
          </p:cNvCxnSpPr>
          <p:nvPr/>
        </p:nvCxnSpPr>
        <p:spPr>
          <a:xfrm>
            <a:off x="1068859" y="4833261"/>
            <a:ext cx="5541815" cy="545978"/>
          </a:xfrm>
          <a:prstGeom prst="bentConnector3">
            <a:avLst>
              <a:gd name="adj1" fmla="val 279"/>
            </a:avLst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19">
            <a:extLst>
              <a:ext uri="{FF2B5EF4-FFF2-40B4-BE49-F238E27FC236}">
                <a16:creationId xmlns:a16="http://schemas.microsoft.com/office/drawing/2014/main" id="{5D224129-F706-0A1F-B61F-3D84BEE31176}"/>
              </a:ext>
            </a:extLst>
          </p:cNvPr>
          <p:cNvSpPr txBox="1"/>
          <p:nvPr/>
        </p:nvSpPr>
        <p:spPr>
          <a:xfrm>
            <a:off x="6747501" y="5141009"/>
            <a:ext cx="443811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向期刊投稿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0" name="直接箭头连接符 18">
            <a:extLst>
              <a:ext uri="{FF2B5EF4-FFF2-40B4-BE49-F238E27FC236}">
                <a16:creationId xmlns:a16="http://schemas.microsoft.com/office/drawing/2014/main" id="{3BB61C47-571C-1F60-AB19-B9EA71A21F1E}"/>
              </a:ext>
            </a:extLst>
          </p:cNvPr>
          <p:cNvCxnSpPr>
            <a:cxnSpLocks/>
          </p:cNvCxnSpPr>
          <p:nvPr/>
        </p:nvCxnSpPr>
        <p:spPr>
          <a:xfrm>
            <a:off x="8611112" y="1403605"/>
            <a:ext cx="0" cy="17875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72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27122-F392-80B3-3EC2-6181BC13F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5849BD2-930C-B560-1C2B-295B1460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12192000" cy="669646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BF8BDBE-99EF-33F8-2101-6A64D93CA633}"/>
              </a:ext>
            </a:extLst>
          </p:cNvPr>
          <p:cNvSpPr/>
          <p:nvPr/>
        </p:nvSpPr>
        <p:spPr>
          <a:xfrm>
            <a:off x="0" y="0"/>
            <a:ext cx="1220411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2" name="组合 8">
            <a:extLst>
              <a:ext uri="{FF2B5EF4-FFF2-40B4-BE49-F238E27FC236}">
                <a16:creationId xmlns:a16="http://schemas.microsoft.com/office/drawing/2014/main" id="{DBA07010-402D-157F-3133-3FB90E7E76B6}"/>
              </a:ext>
            </a:extLst>
          </p:cNvPr>
          <p:cNvGrpSpPr/>
          <p:nvPr/>
        </p:nvGrpSpPr>
        <p:grpSpPr>
          <a:xfrm>
            <a:off x="4505158" y="2836862"/>
            <a:ext cx="2737650" cy="753460"/>
            <a:chOff x="6448968" y="894042"/>
            <a:chExt cx="3263467" cy="881713"/>
          </a:xfrm>
        </p:grpSpPr>
        <p:sp>
          <p:nvSpPr>
            <p:cNvPr id="4" name="矩形: 圆角 9">
              <a:extLst>
                <a:ext uri="{FF2B5EF4-FFF2-40B4-BE49-F238E27FC236}">
                  <a16:creationId xmlns:a16="http://schemas.microsoft.com/office/drawing/2014/main" id="{356ECD2F-BB32-34DC-059B-B2984C7442CE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" name="矩形 10">
              <a:extLst>
                <a:ext uri="{FF2B5EF4-FFF2-40B4-BE49-F238E27FC236}">
                  <a16:creationId xmlns:a16="http://schemas.microsoft.com/office/drawing/2014/main" id="{C448CC0C-6ABD-DFD4-3F4A-4A7BB1C34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982034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浏览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-Explore</a:t>
              </a:r>
            </a:p>
          </p:txBody>
        </p:sp>
      </p:grpSp>
      <p:pic>
        <p:nvPicPr>
          <p:cNvPr id="7" name="Picture 6" descr="A close-up of a screen&#10;&#10;AI-generated content may be incorrect.">
            <a:extLst>
              <a:ext uri="{FF2B5EF4-FFF2-40B4-BE49-F238E27FC236}">
                <a16:creationId xmlns:a16="http://schemas.microsoft.com/office/drawing/2014/main" id="{F3B4C236-0EF0-1BF8-DBB0-113BFA8A3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2" y="3896940"/>
            <a:ext cx="11330384" cy="2576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087423-5E51-F16A-D7F8-8660D9849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13"/>
            <a:ext cx="7462486" cy="35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6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9A7D0-98DC-1EC5-B399-3AE3BA704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5A9B6B-51F0-1000-7B8D-CE9B3888C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3" y="1165865"/>
            <a:ext cx="7857305" cy="4526270"/>
          </a:xfrm>
          <a:prstGeom prst="rect">
            <a:avLst/>
          </a:prstGeom>
          <a:effectLst/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A4C74BD6-3B57-4093-175C-7DB6AA43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40" y="207246"/>
            <a:ext cx="2373811" cy="69959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浏览资源</a:t>
            </a:r>
            <a:endParaRPr lang="zh-CN" altLang="en-US" dirty="0"/>
          </a:p>
        </p:txBody>
      </p:sp>
      <p:sp>
        <p:nvSpPr>
          <p:cNvPr id="12" name="矩形 22">
            <a:extLst>
              <a:ext uri="{FF2B5EF4-FFF2-40B4-BE49-F238E27FC236}">
                <a16:creationId xmlns:a16="http://schemas.microsoft.com/office/drawing/2014/main" id="{FBF20CAC-5639-115E-B4A0-DC17AF20C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167" y="3998347"/>
            <a:ext cx="1908580" cy="1693788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8F1145-EE34-E4F5-AE1C-060B134C8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31" y="1165865"/>
            <a:ext cx="3530161" cy="4526270"/>
          </a:xfrm>
          <a:prstGeom prst="rect">
            <a:avLst/>
          </a:prstGeom>
          <a:effectLst/>
        </p:spPr>
      </p:pic>
      <p:sp>
        <p:nvSpPr>
          <p:cNvPr id="4" name="矩形 22">
            <a:extLst>
              <a:ext uri="{FF2B5EF4-FFF2-40B4-BE49-F238E27FC236}">
                <a16:creationId xmlns:a16="http://schemas.microsoft.com/office/drawing/2014/main" id="{BF2C9802-3CCC-3EDF-3E40-E3E0BBCA7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269" y="3096221"/>
            <a:ext cx="914401" cy="380489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9">
            <a:extLst>
              <a:ext uri="{FF2B5EF4-FFF2-40B4-BE49-F238E27FC236}">
                <a16:creationId xmlns:a16="http://schemas.microsoft.com/office/drawing/2014/main" id="{BF0E1295-B0B0-FA7E-A904-812AB51005FA}"/>
              </a:ext>
            </a:extLst>
          </p:cNvPr>
          <p:cNvSpPr txBox="1"/>
          <p:nvPr/>
        </p:nvSpPr>
        <p:spPr>
          <a:xfrm>
            <a:off x="268520" y="6037795"/>
            <a:ext cx="896753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ICE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Emerald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资源整合，可从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Journals—ICE Publishing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中查看所有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ICE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9" name="直接箭头连接符 18">
            <a:extLst>
              <a:ext uri="{FF2B5EF4-FFF2-40B4-BE49-F238E27FC236}">
                <a16:creationId xmlns:a16="http://schemas.microsoft.com/office/drawing/2014/main" id="{A8136320-986C-8B81-040F-01CC0BEF36D0}"/>
              </a:ext>
            </a:extLst>
          </p:cNvPr>
          <p:cNvCxnSpPr>
            <a:cxnSpLocks/>
          </p:cNvCxnSpPr>
          <p:nvPr/>
        </p:nvCxnSpPr>
        <p:spPr>
          <a:xfrm>
            <a:off x="8008670" y="3262048"/>
            <a:ext cx="3565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箭头连接符 18">
            <a:extLst>
              <a:ext uri="{FF2B5EF4-FFF2-40B4-BE49-F238E27FC236}">
                <a16:creationId xmlns:a16="http://schemas.microsoft.com/office/drawing/2014/main" id="{F2BAEF65-2658-DB05-7F21-7AC308F30662}"/>
              </a:ext>
            </a:extLst>
          </p:cNvPr>
          <p:cNvCxnSpPr>
            <a:cxnSpLocks/>
          </p:cNvCxnSpPr>
          <p:nvPr/>
        </p:nvCxnSpPr>
        <p:spPr>
          <a:xfrm>
            <a:off x="4510227" y="5692135"/>
            <a:ext cx="0" cy="3456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81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BF7C1-DD6A-0DD5-B713-3E8669C53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DCB80DE-0BD7-E688-74DD-DE6334C77C32}"/>
              </a:ext>
            </a:extLst>
          </p:cNvPr>
          <p:cNvGrpSpPr/>
          <p:nvPr/>
        </p:nvGrpSpPr>
        <p:grpSpPr>
          <a:xfrm>
            <a:off x="0" y="36822"/>
            <a:ext cx="12192000" cy="6784355"/>
            <a:chOff x="2209289" y="350792"/>
            <a:chExt cx="6456032" cy="4844463"/>
          </a:xfrm>
        </p:grpSpPr>
        <p:pic>
          <p:nvPicPr>
            <p:cNvPr id="9" name="Picture 8" descr="A close-up of a white screen&#10;&#10;AI-generated content may be incorrect.">
              <a:extLst>
                <a:ext uri="{FF2B5EF4-FFF2-40B4-BE49-F238E27FC236}">
                  <a16:creationId xmlns:a16="http://schemas.microsoft.com/office/drawing/2014/main" id="{8EBB78F6-F9A4-DF8C-49B4-4B5162EFE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289" y="3994282"/>
              <a:ext cx="6456032" cy="1200973"/>
            </a:xfrm>
            <a:prstGeom prst="rect">
              <a:avLst/>
            </a:prstGeom>
          </p:spPr>
        </p:pic>
        <p:pic>
          <p:nvPicPr>
            <p:cNvPr id="11" name="Picture 10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5901AA33-3DB8-921D-4CE6-EE0F981D0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289" y="350792"/>
              <a:ext cx="6456032" cy="3676621"/>
            </a:xfrm>
            <a:prstGeom prst="rect">
              <a:avLst/>
            </a:prstGeom>
          </p:spPr>
        </p:pic>
      </p:grpSp>
      <p:sp>
        <p:nvSpPr>
          <p:cNvPr id="2" name="矩形 7">
            <a:extLst>
              <a:ext uri="{FF2B5EF4-FFF2-40B4-BE49-F238E27FC236}">
                <a16:creationId xmlns:a16="http://schemas.microsoft.com/office/drawing/2014/main" id="{96E506A1-F5B6-DEC6-DB2E-728FC772D6F8}"/>
              </a:ext>
            </a:extLst>
          </p:cNvPr>
          <p:cNvSpPr/>
          <p:nvPr/>
        </p:nvSpPr>
        <p:spPr>
          <a:xfrm>
            <a:off x="0" y="0"/>
            <a:ext cx="12204112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4" name="组合 15">
            <a:extLst>
              <a:ext uri="{FF2B5EF4-FFF2-40B4-BE49-F238E27FC236}">
                <a16:creationId xmlns:a16="http://schemas.microsoft.com/office/drawing/2014/main" id="{0BE51576-9FE7-754D-E154-567C5C9E4884}"/>
              </a:ext>
            </a:extLst>
          </p:cNvPr>
          <p:cNvGrpSpPr/>
          <p:nvPr/>
        </p:nvGrpSpPr>
        <p:grpSpPr>
          <a:xfrm>
            <a:off x="2859221" y="5266233"/>
            <a:ext cx="1138036" cy="455030"/>
            <a:chOff x="6448968" y="894042"/>
            <a:chExt cx="3263467" cy="881713"/>
          </a:xfrm>
        </p:grpSpPr>
        <p:sp>
          <p:nvSpPr>
            <p:cNvPr id="5" name="矩形: 圆角 16">
              <a:extLst>
                <a:ext uri="{FF2B5EF4-FFF2-40B4-BE49-F238E27FC236}">
                  <a16:creationId xmlns:a16="http://schemas.microsoft.com/office/drawing/2014/main" id="{BB2A0102-D5DF-EFE5-846C-08C6EC186F74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17">
              <a:extLst>
                <a:ext uri="{FF2B5EF4-FFF2-40B4-BE49-F238E27FC236}">
                  <a16:creationId xmlns:a16="http://schemas.microsoft.com/office/drawing/2014/main" id="{74D38B10-84C1-D34B-CE0D-0700FF8AE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1017095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辅助资源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A689A4F-E083-395D-4D0E-ABC6633D0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20" y="5185690"/>
            <a:ext cx="1198396" cy="1497995"/>
          </a:xfrm>
          <a:prstGeom prst="rect">
            <a:avLst/>
          </a:prstGeom>
        </p:spPr>
      </p:pic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525EFA72-9AEF-162C-E500-C4CE3558A50B}"/>
              </a:ext>
            </a:extLst>
          </p:cNvPr>
          <p:cNvSpPr/>
          <p:nvPr/>
        </p:nvSpPr>
        <p:spPr>
          <a:xfrm>
            <a:off x="963493" y="1144187"/>
            <a:ext cx="2938398" cy="1549760"/>
          </a:xfrm>
          <a:prstGeom prst="roundRect">
            <a:avLst/>
          </a:prstGeom>
          <a:solidFill>
            <a:srgbClr val="077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: 圆角 12">
            <a:extLst>
              <a:ext uri="{FF2B5EF4-FFF2-40B4-BE49-F238E27FC236}">
                <a16:creationId xmlns:a16="http://schemas.microsoft.com/office/drawing/2014/main" id="{5D3A4FA4-7A4E-8412-14C3-74EA009DAAB7}"/>
              </a:ext>
            </a:extLst>
          </p:cNvPr>
          <p:cNvSpPr/>
          <p:nvPr/>
        </p:nvSpPr>
        <p:spPr>
          <a:xfrm>
            <a:off x="4502361" y="1138982"/>
            <a:ext cx="2938398" cy="1549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: 圆角 22">
            <a:extLst>
              <a:ext uri="{FF2B5EF4-FFF2-40B4-BE49-F238E27FC236}">
                <a16:creationId xmlns:a16="http://schemas.microsoft.com/office/drawing/2014/main" id="{86C07CE7-877E-854C-8716-A85CEEBB33B4}"/>
              </a:ext>
            </a:extLst>
          </p:cNvPr>
          <p:cNvSpPr/>
          <p:nvPr/>
        </p:nvSpPr>
        <p:spPr>
          <a:xfrm>
            <a:off x="8066228" y="1158845"/>
            <a:ext cx="2938398" cy="151003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24">
            <a:extLst>
              <a:ext uri="{FF2B5EF4-FFF2-40B4-BE49-F238E27FC236}">
                <a16:creationId xmlns:a16="http://schemas.microsoft.com/office/drawing/2014/main" id="{BC32B23C-83BE-CD6C-E8C0-C9F114A826EC}"/>
              </a:ext>
            </a:extLst>
          </p:cNvPr>
          <p:cNvSpPr txBox="1"/>
          <p:nvPr/>
        </p:nvSpPr>
        <p:spPr>
          <a:xfrm>
            <a:off x="1065847" y="1575295"/>
            <a:ext cx="2705794" cy="661720"/>
          </a:xfrm>
          <a:prstGeom prst="rect">
            <a:avLst/>
          </a:prstGeom>
          <a:solidFill>
            <a:srgbClr val="077E8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 Authors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作者指南、征稿信息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26">
            <a:extLst>
              <a:ext uri="{FF2B5EF4-FFF2-40B4-BE49-F238E27FC236}">
                <a16:creationId xmlns:a16="http://schemas.microsoft.com/office/drawing/2014/main" id="{CDD0B504-440A-65F1-6F0E-AAE10113B359}"/>
              </a:ext>
            </a:extLst>
          </p:cNvPr>
          <p:cNvSpPr txBox="1"/>
          <p:nvPr/>
        </p:nvSpPr>
        <p:spPr>
          <a:xfrm>
            <a:off x="4604715" y="1575295"/>
            <a:ext cx="2705794" cy="6617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 Editors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期刊运营、宣传推广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28">
            <a:extLst>
              <a:ext uri="{FF2B5EF4-FFF2-40B4-BE49-F238E27FC236}">
                <a16:creationId xmlns:a16="http://schemas.microsoft.com/office/drawing/2014/main" id="{8E741FAD-DDAF-F61D-6F3D-5B320A32C90E}"/>
              </a:ext>
            </a:extLst>
          </p:cNvPr>
          <p:cNvSpPr txBox="1"/>
          <p:nvPr/>
        </p:nvSpPr>
        <p:spPr>
          <a:xfrm>
            <a:off x="8143583" y="1575295"/>
            <a:ext cx="2705794" cy="6617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 Reviewers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同行评审流程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、成为审稿人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: 圆角 10">
            <a:extLst>
              <a:ext uri="{FF2B5EF4-FFF2-40B4-BE49-F238E27FC236}">
                <a16:creationId xmlns:a16="http://schemas.microsoft.com/office/drawing/2014/main" id="{4DEB1AF0-D0A2-B527-7E82-E3857C6A47CB}"/>
              </a:ext>
            </a:extLst>
          </p:cNvPr>
          <p:cNvSpPr/>
          <p:nvPr/>
        </p:nvSpPr>
        <p:spPr>
          <a:xfrm>
            <a:off x="988492" y="3014268"/>
            <a:ext cx="2938398" cy="1549760"/>
          </a:xfrm>
          <a:prstGeom prst="roundRect">
            <a:avLst/>
          </a:prstGeom>
          <a:solidFill>
            <a:srgbClr val="077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25">
            <a:extLst>
              <a:ext uri="{FF2B5EF4-FFF2-40B4-BE49-F238E27FC236}">
                <a16:creationId xmlns:a16="http://schemas.microsoft.com/office/drawing/2014/main" id="{BBF448F9-418A-7486-D204-D65ACDD6ADC3}"/>
              </a:ext>
            </a:extLst>
          </p:cNvPr>
          <p:cNvSpPr txBox="1"/>
          <p:nvPr/>
        </p:nvSpPr>
        <p:spPr>
          <a:xfrm>
            <a:off x="1090846" y="3479905"/>
            <a:ext cx="2705794" cy="661720"/>
          </a:xfrm>
          <a:prstGeom prst="rect">
            <a:avLst/>
          </a:prstGeom>
          <a:solidFill>
            <a:srgbClr val="077E8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 Librarians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MARC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数据、客户支持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矩形: 圆角 12">
            <a:extLst>
              <a:ext uri="{FF2B5EF4-FFF2-40B4-BE49-F238E27FC236}">
                <a16:creationId xmlns:a16="http://schemas.microsoft.com/office/drawing/2014/main" id="{6609C890-45E4-1C59-0C9A-D683A003D48C}"/>
              </a:ext>
            </a:extLst>
          </p:cNvPr>
          <p:cNvSpPr/>
          <p:nvPr/>
        </p:nvSpPr>
        <p:spPr>
          <a:xfrm>
            <a:off x="4527360" y="3035885"/>
            <a:ext cx="2938398" cy="1549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7">
            <a:extLst>
              <a:ext uri="{FF2B5EF4-FFF2-40B4-BE49-F238E27FC236}">
                <a16:creationId xmlns:a16="http://schemas.microsoft.com/office/drawing/2014/main" id="{C3271DE1-72A4-7513-86B4-481B6C8FE8EE}"/>
              </a:ext>
            </a:extLst>
          </p:cNvPr>
          <p:cNvSpPr txBox="1"/>
          <p:nvPr/>
        </p:nvSpPr>
        <p:spPr>
          <a:xfrm>
            <a:off x="4629714" y="3479905"/>
            <a:ext cx="2705794" cy="6617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 Researchers</a:t>
            </a:r>
          </a:p>
          <a:p>
            <a:pPr lvl="0" algn="ctr">
              <a:spcAft>
                <a:spcPts val="600"/>
              </a:spcAft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论文写作指南、研究技巧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: 圆角 22">
            <a:extLst>
              <a:ext uri="{FF2B5EF4-FFF2-40B4-BE49-F238E27FC236}">
                <a16:creationId xmlns:a16="http://schemas.microsoft.com/office/drawing/2014/main" id="{A2080655-957A-E321-E4E3-538108B05175}"/>
              </a:ext>
            </a:extLst>
          </p:cNvPr>
          <p:cNvSpPr/>
          <p:nvPr/>
        </p:nvSpPr>
        <p:spPr>
          <a:xfrm>
            <a:off x="8066227" y="3053994"/>
            <a:ext cx="2938398" cy="151003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9">
            <a:extLst>
              <a:ext uri="{FF2B5EF4-FFF2-40B4-BE49-F238E27FC236}">
                <a16:creationId xmlns:a16="http://schemas.microsoft.com/office/drawing/2014/main" id="{C8C48459-D201-2DDF-8FC7-349B0156112D}"/>
              </a:ext>
            </a:extLst>
          </p:cNvPr>
          <p:cNvSpPr txBox="1"/>
          <p:nvPr/>
        </p:nvSpPr>
        <p:spPr>
          <a:xfrm>
            <a:off x="8066227" y="3458288"/>
            <a:ext cx="2938399" cy="6617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Publishing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期刊、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图书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、案例出版合作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31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0F6F3-3806-3298-B36F-40DB14F07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859F5D-3587-4AAE-2458-60B04B79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5" y="409411"/>
            <a:ext cx="2555513" cy="800888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远程访问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B899F5-84D8-C393-D8CC-79C48541CD30}"/>
              </a:ext>
            </a:extLst>
          </p:cNvPr>
          <p:cNvSpPr/>
          <p:nvPr/>
        </p:nvSpPr>
        <p:spPr>
          <a:xfrm>
            <a:off x="5144641" y="1409631"/>
            <a:ext cx="668003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 点击右上角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Register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，选择注册，填写姓名、邮箱等信息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 完成填写注册之后，邮箱收到一封激活邮件，点击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Activate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17865238-A1B2-6CE8-8A63-86D0369D6ECE}"/>
              </a:ext>
            </a:extLst>
          </p:cNvPr>
          <p:cNvSpPr/>
          <p:nvPr/>
        </p:nvSpPr>
        <p:spPr>
          <a:xfrm>
            <a:off x="5289347" y="3323122"/>
            <a:ext cx="330973" cy="21175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68CC5B-8839-98CF-C48A-08AC6DB2B835}"/>
              </a:ext>
            </a:extLst>
          </p:cNvPr>
          <p:cNvGrpSpPr/>
          <p:nvPr/>
        </p:nvGrpSpPr>
        <p:grpSpPr>
          <a:xfrm>
            <a:off x="263533" y="1359857"/>
            <a:ext cx="4881108" cy="4688288"/>
            <a:chOff x="202687" y="1257571"/>
            <a:chExt cx="5752381" cy="5695238"/>
          </a:xfrm>
        </p:grpSpPr>
        <p:pic>
          <p:nvPicPr>
            <p:cNvPr id="10" name="Picture 9" descr="A screenshot of a login form&#10;&#10;AI-generated content may be incorrect.">
              <a:extLst>
                <a:ext uri="{FF2B5EF4-FFF2-40B4-BE49-F238E27FC236}">
                  <a16:creationId xmlns:a16="http://schemas.microsoft.com/office/drawing/2014/main" id="{E5B81B7C-9714-614A-670D-A81D2C2C4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87" y="1257571"/>
              <a:ext cx="5752381" cy="4342857"/>
            </a:xfrm>
            <a:prstGeom prst="rect">
              <a:avLst/>
            </a:prstGeom>
          </p:spPr>
        </p:pic>
        <p:pic>
          <p:nvPicPr>
            <p:cNvPr id="12" name="Picture 11" descr="A white rectangular object with a white stripe&#10;&#10;AI-generated content may be incorrect.">
              <a:extLst>
                <a:ext uri="{FF2B5EF4-FFF2-40B4-BE49-F238E27FC236}">
                  <a16:creationId xmlns:a16="http://schemas.microsoft.com/office/drawing/2014/main" id="{FA60454C-456B-C22D-CFA6-22F599A32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87" y="5600428"/>
              <a:ext cx="5752381" cy="1352381"/>
            </a:xfrm>
            <a:prstGeom prst="rect">
              <a:avLst/>
            </a:prstGeom>
          </p:spPr>
        </p:pic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80123A9F-3DAF-1D16-6796-5A5E59CB852A}"/>
              </a:ext>
            </a:extLst>
          </p:cNvPr>
          <p:cNvSpPr/>
          <p:nvPr/>
        </p:nvSpPr>
        <p:spPr>
          <a:xfrm>
            <a:off x="921632" y="5699115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AB8895DB-0C6C-1B41-8574-A74B0EE48A9B}"/>
              </a:ext>
            </a:extLst>
          </p:cNvPr>
          <p:cNvSpPr/>
          <p:nvPr/>
        </p:nvSpPr>
        <p:spPr>
          <a:xfrm>
            <a:off x="5211161" y="5263703"/>
            <a:ext cx="6984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Note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在机构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IP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范围内登录个人账号后即获得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天远程访问权限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686F5B-B8B9-BF5D-E9DF-A387629992F7}"/>
              </a:ext>
            </a:extLst>
          </p:cNvPr>
          <p:cNvGrpSpPr/>
          <p:nvPr/>
        </p:nvGrpSpPr>
        <p:grpSpPr>
          <a:xfrm>
            <a:off x="5852240" y="2772085"/>
            <a:ext cx="5972435" cy="1625065"/>
            <a:chOff x="5852240" y="2772143"/>
            <a:chExt cx="5972435" cy="1625065"/>
          </a:xfrm>
        </p:grpSpPr>
        <p:pic>
          <p:nvPicPr>
            <p:cNvPr id="11" name="Picture 10" descr="A close up of a sign&#10;&#10;AI-generated content may be incorrect.">
              <a:extLst>
                <a:ext uri="{FF2B5EF4-FFF2-40B4-BE49-F238E27FC236}">
                  <a16:creationId xmlns:a16="http://schemas.microsoft.com/office/drawing/2014/main" id="{3FE60142-C76F-32C3-E3E7-F5D0BA689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240" y="2772143"/>
              <a:ext cx="3859117" cy="800218"/>
            </a:xfrm>
            <a:prstGeom prst="rect">
              <a:avLst/>
            </a:prstGeom>
          </p:spPr>
        </p:pic>
        <p:pic>
          <p:nvPicPr>
            <p:cNvPr id="15" name="Picture 14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C1410058-0510-B4CF-9EB2-0F815C123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240" y="3534878"/>
              <a:ext cx="5972435" cy="862330"/>
            </a:xfrm>
            <a:prstGeom prst="rect">
              <a:avLst/>
            </a:prstGeom>
          </p:spPr>
        </p:pic>
      </p:grpSp>
      <p:sp>
        <p:nvSpPr>
          <p:cNvPr id="9" name="椭圆 8">
            <a:extLst>
              <a:ext uri="{FF2B5EF4-FFF2-40B4-BE49-F238E27FC236}">
                <a16:creationId xmlns:a16="http://schemas.microsoft.com/office/drawing/2014/main" id="{A317C20F-40D9-CAB3-8873-C10D6768166F}"/>
              </a:ext>
            </a:extLst>
          </p:cNvPr>
          <p:cNvSpPr/>
          <p:nvPr/>
        </p:nvSpPr>
        <p:spPr>
          <a:xfrm>
            <a:off x="5944782" y="4470336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29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30100"/>
            <a:ext cx="1009011" cy="529068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ym typeface="+mn-ea"/>
              </a:rPr>
              <a:t>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71787"/>
            <a:ext cx="7676256" cy="430635"/>
          </a:xfrm>
        </p:spPr>
        <p:txBody>
          <a:bodyPr/>
          <a:lstStyle/>
          <a:p>
            <a:r>
              <a:rPr lang="zh-CN" altLang="en-US" dirty="0"/>
              <a:t>激活邮箱后，直接跳转登陆状态，显示您的账户和机构名称</a:t>
            </a:r>
          </a:p>
        </p:txBody>
      </p:sp>
      <p:sp>
        <p:nvSpPr>
          <p:cNvPr id="10" name="箭头: 下 9"/>
          <p:cNvSpPr/>
          <p:nvPr/>
        </p:nvSpPr>
        <p:spPr>
          <a:xfrm>
            <a:off x="9909245" y="1291785"/>
            <a:ext cx="154921" cy="21594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92EF5DB-4F9E-B7BF-C661-AB881F473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95" y="1515041"/>
            <a:ext cx="10302809" cy="51250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19">
            <a:extLst>
              <a:ext uri="{FF2B5EF4-FFF2-40B4-BE49-F238E27FC236}">
                <a16:creationId xmlns:a16="http://schemas.microsoft.com/office/drawing/2014/main" id="{F23FF462-6F73-905D-2BBB-1A66C5ED461D}"/>
              </a:ext>
            </a:extLst>
          </p:cNvPr>
          <p:cNvSpPr txBox="1"/>
          <p:nvPr/>
        </p:nvSpPr>
        <p:spPr>
          <a:xfrm>
            <a:off x="9485231" y="980519"/>
            <a:ext cx="1002948" cy="313932"/>
          </a:xfrm>
          <a:prstGeom prst="rect">
            <a:avLst/>
          </a:prstGeom>
          <a:solidFill>
            <a:schemeClr val="bg1"/>
          </a:solidFill>
          <a:ln w="19050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机构名称</a:t>
            </a:r>
          </a:p>
        </p:txBody>
      </p:sp>
      <p:sp>
        <p:nvSpPr>
          <p:cNvPr id="11" name="文本框 19">
            <a:extLst>
              <a:ext uri="{FF2B5EF4-FFF2-40B4-BE49-F238E27FC236}">
                <a16:creationId xmlns:a16="http://schemas.microsoft.com/office/drawing/2014/main" id="{2B57FB70-6520-F951-9A9D-E2AD0D43689E}"/>
              </a:ext>
            </a:extLst>
          </p:cNvPr>
          <p:cNvSpPr txBox="1"/>
          <p:nvPr/>
        </p:nvSpPr>
        <p:spPr>
          <a:xfrm>
            <a:off x="10488179" y="980519"/>
            <a:ext cx="1002948" cy="313932"/>
          </a:xfrm>
          <a:prstGeom prst="rect">
            <a:avLst/>
          </a:prstGeom>
          <a:solidFill>
            <a:schemeClr val="bg1"/>
          </a:solidFill>
          <a:ln w="19050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个人账号</a:t>
            </a:r>
          </a:p>
        </p:txBody>
      </p:sp>
      <p:sp>
        <p:nvSpPr>
          <p:cNvPr id="4" name="箭头: 下 9">
            <a:extLst>
              <a:ext uri="{FF2B5EF4-FFF2-40B4-BE49-F238E27FC236}">
                <a16:creationId xmlns:a16="http://schemas.microsoft.com/office/drawing/2014/main" id="{3A785DFC-7B37-4008-BEB6-F9CC031FA113}"/>
              </a:ext>
            </a:extLst>
          </p:cNvPr>
          <p:cNvSpPr/>
          <p:nvPr/>
        </p:nvSpPr>
        <p:spPr>
          <a:xfrm>
            <a:off x="10792184" y="1299100"/>
            <a:ext cx="154921" cy="21594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64869A-3D82-0B4B-B112-E2E8259D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C05562-6C50-B546-8889-A6749315398A}"/>
              </a:ext>
            </a:extLst>
          </p:cNvPr>
          <p:cNvSpPr txBox="1">
            <a:spLocks/>
          </p:cNvSpPr>
          <p:nvPr/>
        </p:nvSpPr>
        <p:spPr>
          <a:xfrm>
            <a:off x="6429080" y="2801635"/>
            <a:ext cx="5762920" cy="11671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dirty="0">
                <a:solidFill>
                  <a:srgbClr val="00717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感谢您的时间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7178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5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Emerald 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5942" y="1635369"/>
            <a:ext cx="5787683" cy="39510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altLang="zh-CN" sz="2400" dirty="0"/>
              <a:t>1967</a:t>
            </a:r>
            <a:r>
              <a:rPr lang="zh-CN" altLang="en-US" sz="2400" dirty="0"/>
              <a:t>年，英国</a:t>
            </a:r>
            <a:r>
              <a:rPr lang="en-GB" altLang="zh-CN" sz="2400" dirty="0"/>
              <a:t>University of Bradford</a:t>
            </a:r>
            <a:r>
              <a:rPr lang="zh-CN" altLang="en-US" sz="2400" dirty="0"/>
              <a:t>的</a:t>
            </a:r>
            <a:r>
              <a:rPr lang="en-GB" altLang="zh-CN" sz="2400" dirty="0"/>
              <a:t>50</a:t>
            </a:r>
            <a:r>
              <a:rPr lang="zh-CN" altLang="en-US" sz="2400" dirty="0"/>
              <a:t>名学者创立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dirty="0"/>
              <a:t>学科主要涉及管理学、图情学、工程学等</a:t>
            </a:r>
          </a:p>
        </p:txBody>
      </p:sp>
      <p:pic>
        <p:nvPicPr>
          <p:cNvPr id="14" name="图片 13" descr="图片包含 图书馆, 书架, 书籍, 就坐&#10;&#10;描述已自动生成">
            <a:extLst>
              <a:ext uri="{FF2B5EF4-FFF2-40B4-BE49-F238E27FC236}">
                <a16:creationId xmlns:a16="http://schemas.microsoft.com/office/drawing/2014/main" id="{01CBFE96-F2AD-4E0F-A4EE-E1DB8E7FA6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05" y="1635369"/>
            <a:ext cx="5380892" cy="3587261"/>
          </a:xfrm>
          <a:prstGeom prst="rect">
            <a:avLst/>
          </a:prstGeom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9BBD7051-23F5-4BDA-96C4-9A17A178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1" y="3687099"/>
            <a:ext cx="4056755" cy="20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7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244F37-B944-4C56-8FBF-1A1F2B20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Influence &amp; Impact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6A85F2-1033-4D6A-899F-9D57E7F4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18" y="1806972"/>
            <a:ext cx="10515600" cy="4863068"/>
          </a:xfrm>
        </p:spPr>
        <p:txBody>
          <a:bodyPr/>
          <a:lstStyle/>
          <a:p>
            <a:r>
              <a:rPr lang="en-US" altLang="zh-CN" sz="2400" dirty="0"/>
              <a:t>Emerald </a:t>
            </a:r>
            <a:r>
              <a:rPr lang="zh-CN" altLang="en-US" sz="2400" dirty="0"/>
              <a:t>是世界主要的学术出版社之一</a:t>
            </a:r>
            <a:endParaRPr lang="en-GB" altLang="zh-CN" sz="2400" dirty="0"/>
          </a:p>
          <a:p>
            <a:pPr marL="0" indent="0">
              <a:buNone/>
            </a:pPr>
            <a:endParaRPr lang="en-GB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Emerald </a:t>
            </a:r>
            <a:r>
              <a:rPr lang="zh-CN" altLang="en-US" sz="2400" dirty="0"/>
              <a:t>的客户与作者群均遍布全球，</a:t>
            </a:r>
            <a:endParaRPr lang="en-GB" altLang="zh-CN" sz="24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400" dirty="0"/>
              <a:t>-</a:t>
            </a:r>
            <a:r>
              <a:rPr lang="zh-CN" altLang="en-US" sz="2400" dirty="0"/>
              <a:t>泰晤士高等教育排名全部前</a:t>
            </a:r>
            <a:r>
              <a:rPr lang="en-GB" altLang="zh-CN" sz="2400" dirty="0"/>
              <a:t>200</a:t>
            </a:r>
            <a:r>
              <a:rPr lang="zh-CN" altLang="en-US" sz="2400" dirty="0"/>
              <a:t>名</a:t>
            </a:r>
            <a:endParaRPr lang="en-GB" altLang="zh-CN" sz="24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GB" altLang="zh-CN" sz="2400" dirty="0"/>
              <a:t> </a:t>
            </a:r>
            <a:r>
              <a:rPr lang="zh-CN" altLang="en-US" sz="2400" dirty="0"/>
              <a:t>的高校，</a:t>
            </a:r>
            <a:endParaRPr lang="en-GB" altLang="zh-CN" sz="24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400" dirty="0"/>
              <a:t>-</a:t>
            </a:r>
            <a:r>
              <a:rPr lang="en-GB" altLang="zh-CN" sz="2400" dirty="0"/>
              <a:t>FT</a:t>
            </a:r>
            <a:r>
              <a:rPr lang="zh-CN" altLang="en-US" sz="2400" dirty="0"/>
              <a:t>金融时报全部前百名的商学院</a:t>
            </a:r>
          </a:p>
          <a:p>
            <a:endParaRPr lang="zh-CN" altLang="en-US" dirty="0"/>
          </a:p>
        </p:txBody>
      </p:sp>
      <p:pic>
        <p:nvPicPr>
          <p:cNvPr id="1026" name="Picture 2" descr="http://www.nucba.ac.jp/archives/059/201904/large-5ca2b35e9825c.jpg">
            <a:extLst>
              <a:ext uri="{FF2B5EF4-FFF2-40B4-BE49-F238E27FC236}">
                <a16:creationId xmlns:a16="http://schemas.microsoft.com/office/drawing/2014/main" id="{10D2FEFE-E9F2-4597-AE2C-44604108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35" y="1161904"/>
            <a:ext cx="3889549" cy="20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575770B-F0BC-472D-8C73-1926319C4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269" y="3810238"/>
            <a:ext cx="3889549" cy="140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2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F34A8-F5B0-A0FF-4A72-78064CEF9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7F892CC-A587-A66E-3A34-347864B8F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68"/>
            <a:ext cx="12192000" cy="669646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E1727CE-ACFC-2C4E-7D73-E7C483BC7D8D}"/>
              </a:ext>
            </a:extLst>
          </p:cNvPr>
          <p:cNvSpPr/>
          <p:nvPr/>
        </p:nvSpPr>
        <p:spPr>
          <a:xfrm>
            <a:off x="0" y="0"/>
            <a:ext cx="1220411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8B82917-7E35-961B-80CA-714964CAE9E2}"/>
              </a:ext>
            </a:extLst>
          </p:cNvPr>
          <p:cNvCxnSpPr>
            <a:cxnSpLocks/>
          </p:cNvCxnSpPr>
          <p:nvPr/>
        </p:nvCxnSpPr>
        <p:spPr>
          <a:xfrm>
            <a:off x="10004953" y="506655"/>
            <a:ext cx="0" cy="58460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3E4F0CC-A0DB-85C2-FBCB-1FFD8F621B41}"/>
              </a:ext>
            </a:extLst>
          </p:cNvPr>
          <p:cNvGrpSpPr/>
          <p:nvPr/>
        </p:nvGrpSpPr>
        <p:grpSpPr>
          <a:xfrm>
            <a:off x="8805367" y="1195093"/>
            <a:ext cx="2399171" cy="945194"/>
            <a:chOff x="6448968" y="931838"/>
            <a:chExt cx="3263467" cy="881713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09D1A880-56F1-CCA1-BC2B-D47CB493689A}"/>
                </a:ext>
              </a:extLst>
            </p:cNvPr>
            <p:cNvSpPr/>
            <p:nvPr/>
          </p:nvSpPr>
          <p:spPr>
            <a:xfrm>
              <a:off x="6448968" y="931838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4947B21-E1F8-BD26-D73F-C8E4364F7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1017095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在授权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IP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范围内登陆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Emerald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主页，获得机构订购资源的访问权限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1B8605D-9FE3-3565-15F7-045E66CC6588}"/>
              </a:ext>
            </a:extLst>
          </p:cNvPr>
          <p:cNvCxnSpPr>
            <a:cxnSpLocks/>
          </p:cNvCxnSpPr>
          <p:nvPr/>
        </p:nvCxnSpPr>
        <p:spPr>
          <a:xfrm>
            <a:off x="11627624" y="506655"/>
            <a:ext cx="0" cy="58460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AA33F68-507F-3A72-E100-1B9E42F5264C}"/>
              </a:ext>
            </a:extLst>
          </p:cNvPr>
          <p:cNvGrpSpPr/>
          <p:nvPr/>
        </p:nvGrpSpPr>
        <p:grpSpPr>
          <a:xfrm>
            <a:off x="11266682" y="1195093"/>
            <a:ext cx="786632" cy="906041"/>
            <a:chOff x="6448968" y="894041"/>
            <a:chExt cx="3263467" cy="1123268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3DEB494B-60FD-5648-D0BF-26C576ACF2FC}"/>
                </a:ext>
              </a:extLst>
            </p:cNvPr>
            <p:cNvSpPr/>
            <p:nvPr/>
          </p:nvSpPr>
          <p:spPr>
            <a:xfrm>
              <a:off x="6448968" y="894041"/>
              <a:ext cx="3263467" cy="1123268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5C92094-630D-5F40-2654-B42A71F3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982034"/>
              <a:ext cx="3263467" cy="100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注册</a:t>
              </a:r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个人账号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5C4CFA0-4938-A292-A747-F20CB649D0F2}"/>
              </a:ext>
            </a:extLst>
          </p:cNvPr>
          <p:cNvCxnSpPr>
            <a:cxnSpLocks/>
          </p:cNvCxnSpPr>
          <p:nvPr/>
        </p:nvCxnSpPr>
        <p:spPr>
          <a:xfrm>
            <a:off x="5910659" y="2788550"/>
            <a:ext cx="0" cy="33482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5EEA570-5C9F-14FE-246D-E912943EE8EE}"/>
              </a:ext>
            </a:extLst>
          </p:cNvPr>
          <p:cNvGrpSpPr/>
          <p:nvPr/>
        </p:nvGrpSpPr>
        <p:grpSpPr>
          <a:xfrm>
            <a:off x="5182936" y="3205409"/>
            <a:ext cx="1455445" cy="447180"/>
            <a:chOff x="6448968" y="894042"/>
            <a:chExt cx="3263467" cy="881713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D9150F99-0C83-A390-0903-7F7AB30E1452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E02C1DE-4E8F-3A0B-E1F7-1DEC6C8F9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982034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资源检索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81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8AF9CE0-B426-4DD2-A332-5529FCA1A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646" y="2027677"/>
            <a:ext cx="1072989" cy="27922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Emerald</a:t>
            </a:r>
            <a:r>
              <a:rPr lang="zh-CN" altLang="it-IT" dirty="0"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r>
              <a:rPr lang="zh-CN" altLang="it-IT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</a:t>
            </a:r>
            <a:r>
              <a:rPr lang="zh-CN" altLang="it-IT" dirty="0">
                <a:latin typeface="黑体" panose="02010609060101010101" pitchFamily="49" charset="-122"/>
                <a:ea typeface="黑体" panose="02010609060101010101" pitchFamily="49" charset="-122"/>
              </a:rPr>
              <a:t>功能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5233082"/>
            <a:ext cx="10515600" cy="133927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在使用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Emerald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平台上遇到任何问题随时联系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Email: ops@emeraldinsight.com.cn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QQ: 2565962796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Tel: 010-82250212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C69448-A753-40C4-AE0A-B33E360D7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54" y="1834096"/>
            <a:ext cx="2977137" cy="29771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08263A-7607-46EA-B059-4B811E7D3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67" y="1834096"/>
            <a:ext cx="2977137" cy="29771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AF89AE-48E5-4CB0-8638-59F9DA89E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800" y="2103883"/>
            <a:ext cx="1072989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0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A1D5D-79B3-E1D1-BE43-A31D294FC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3CBD5E-65B9-A021-0B59-92E831B21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4EE3599-1F82-B5CF-7FA0-B7E2683A746F}"/>
              </a:ext>
            </a:extLst>
          </p:cNvPr>
          <p:cNvSpPr/>
          <p:nvPr/>
        </p:nvSpPr>
        <p:spPr>
          <a:xfrm>
            <a:off x="-12112" y="0"/>
            <a:ext cx="1220411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C65DD41-5319-E074-F226-0C26FF6B3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18" y="2288745"/>
            <a:ext cx="4887999" cy="390476"/>
          </a:xfrm>
          <a:prstGeom prst="rect">
            <a:avLst/>
          </a:prstGeom>
        </p:spPr>
      </p:pic>
      <p:grpSp>
        <p:nvGrpSpPr>
          <p:cNvPr id="2" name="组合 8">
            <a:extLst>
              <a:ext uri="{FF2B5EF4-FFF2-40B4-BE49-F238E27FC236}">
                <a16:creationId xmlns:a16="http://schemas.microsoft.com/office/drawing/2014/main" id="{67F70BDB-8E96-3BE5-4831-81EE6683261B}"/>
              </a:ext>
            </a:extLst>
          </p:cNvPr>
          <p:cNvGrpSpPr/>
          <p:nvPr/>
        </p:nvGrpSpPr>
        <p:grpSpPr>
          <a:xfrm>
            <a:off x="4505158" y="2836862"/>
            <a:ext cx="2737650" cy="753460"/>
            <a:chOff x="6448968" y="894042"/>
            <a:chExt cx="3263467" cy="881713"/>
          </a:xfrm>
        </p:grpSpPr>
        <p:sp>
          <p:nvSpPr>
            <p:cNvPr id="4" name="矩形: 圆角 9">
              <a:extLst>
                <a:ext uri="{FF2B5EF4-FFF2-40B4-BE49-F238E27FC236}">
                  <a16:creationId xmlns:a16="http://schemas.microsoft.com/office/drawing/2014/main" id="{8B2DEF80-5A77-E514-D4BB-AB3170953407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10">
              <a:extLst>
                <a:ext uri="{FF2B5EF4-FFF2-40B4-BE49-F238E27FC236}">
                  <a16:creationId xmlns:a16="http://schemas.microsoft.com/office/drawing/2014/main" id="{9A408C68-DDCE-D10D-3169-EC6A8B6FC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982034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检索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48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55595-730A-2EB7-0A28-D9F7671F6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earch results&#10;&#10;AI-generated content may be incorrect.">
            <a:extLst>
              <a:ext uri="{FF2B5EF4-FFF2-40B4-BE49-F238E27FC236}">
                <a16:creationId xmlns:a16="http://schemas.microsoft.com/office/drawing/2014/main" id="{6BAD1288-CD71-EFCC-6EB0-AE2E092D3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42" y="1154577"/>
            <a:ext cx="7457572" cy="5100163"/>
          </a:xfrm>
          <a:prstGeom prst="rect">
            <a:avLst/>
          </a:prstGeom>
        </p:spPr>
      </p:pic>
      <p:sp>
        <p:nvSpPr>
          <p:cNvPr id="57" name="标题 1">
            <a:extLst>
              <a:ext uri="{FF2B5EF4-FFF2-40B4-BE49-F238E27FC236}">
                <a16:creationId xmlns:a16="http://schemas.microsoft.com/office/drawing/2014/main" id="{5F05B79D-6D11-0D08-BC00-541584BE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18" y="338368"/>
            <a:ext cx="10515600" cy="699597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更新检索 </a:t>
            </a:r>
            <a:r>
              <a:rPr lang="en-US" altLang="zh-CN" dirty="0"/>
              <a:t>– Update Search</a:t>
            </a:r>
            <a:endParaRPr lang="zh-CN" altLang="en-US" dirty="0"/>
          </a:p>
        </p:txBody>
      </p:sp>
      <p:sp>
        <p:nvSpPr>
          <p:cNvPr id="58" name="矩形 16">
            <a:extLst>
              <a:ext uri="{FF2B5EF4-FFF2-40B4-BE49-F238E27FC236}">
                <a16:creationId xmlns:a16="http://schemas.microsoft.com/office/drawing/2014/main" id="{465F3828-3688-18C5-2FF3-6A9CE16508AC}"/>
              </a:ext>
            </a:extLst>
          </p:cNvPr>
          <p:cNvSpPr/>
          <p:nvPr/>
        </p:nvSpPr>
        <p:spPr>
          <a:xfrm>
            <a:off x="258600" y="1678031"/>
            <a:ext cx="1345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精确筛选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矩形 22">
            <a:extLst>
              <a:ext uri="{FF2B5EF4-FFF2-40B4-BE49-F238E27FC236}">
                <a16:creationId xmlns:a16="http://schemas.microsoft.com/office/drawing/2014/main" id="{232A5EC9-7CEC-7BAE-1040-DA88D3D0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94" y="1603942"/>
            <a:ext cx="1598685" cy="4527231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矩形 22">
            <a:extLst>
              <a:ext uri="{FF2B5EF4-FFF2-40B4-BE49-F238E27FC236}">
                <a16:creationId xmlns:a16="http://schemas.microsoft.com/office/drawing/2014/main" id="{EE37A6C9-0A6E-79E8-258D-7BDADFF4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613" y="1772870"/>
            <a:ext cx="5543301" cy="4358303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矩形 16">
            <a:extLst>
              <a:ext uri="{FF2B5EF4-FFF2-40B4-BE49-F238E27FC236}">
                <a16:creationId xmlns:a16="http://schemas.microsoft.com/office/drawing/2014/main" id="{360471A3-A588-58C3-1535-F7DC270428B9}"/>
              </a:ext>
            </a:extLst>
          </p:cNvPr>
          <p:cNvSpPr/>
          <p:nvPr/>
        </p:nvSpPr>
        <p:spPr>
          <a:xfrm>
            <a:off x="6619765" y="1286926"/>
            <a:ext cx="1345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检索结果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矩形 29">
            <a:extLst>
              <a:ext uri="{FF2B5EF4-FFF2-40B4-BE49-F238E27FC236}">
                <a16:creationId xmlns:a16="http://schemas.microsoft.com/office/drawing/2014/main" id="{6B13B66E-D54E-138F-2790-77D05777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251" y="1788608"/>
            <a:ext cx="1822663" cy="322490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文本框 19">
            <a:extLst>
              <a:ext uri="{FF2B5EF4-FFF2-40B4-BE49-F238E27FC236}">
                <a16:creationId xmlns:a16="http://schemas.microsoft.com/office/drawing/2014/main" id="{F28D4DC9-EDEE-7DEC-5E09-9B9EAFF96CD7}"/>
              </a:ext>
            </a:extLst>
          </p:cNvPr>
          <p:cNvSpPr txBox="1"/>
          <p:nvPr/>
        </p:nvSpPr>
        <p:spPr>
          <a:xfrm>
            <a:off x="10108451" y="1779613"/>
            <a:ext cx="160978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根据相关性与时间顺序排序</a:t>
            </a:r>
          </a:p>
        </p:txBody>
      </p:sp>
      <p:sp>
        <p:nvSpPr>
          <p:cNvPr id="4" name="文本框 19">
            <a:extLst>
              <a:ext uri="{FF2B5EF4-FFF2-40B4-BE49-F238E27FC236}">
                <a16:creationId xmlns:a16="http://schemas.microsoft.com/office/drawing/2014/main" id="{4F7E274F-19D6-EDE2-BF1A-B2925D635CF4}"/>
              </a:ext>
            </a:extLst>
          </p:cNvPr>
          <p:cNvSpPr txBox="1"/>
          <p:nvPr/>
        </p:nvSpPr>
        <p:spPr>
          <a:xfrm>
            <a:off x="183869" y="2778028"/>
            <a:ext cx="194347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直接检索的结果将按照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Journal-Journal Articles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的顺序进行呈现</a:t>
            </a:r>
          </a:p>
        </p:txBody>
      </p:sp>
    </p:spTree>
    <p:extLst>
      <p:ext uri="{BB962C8B-B14F-4D97-AF65-F5344CB8AC3E}">
        <p14:creationId xmlns:p14="http://schemas.microsoft.com/office/powerpoint/2010/main" val="134279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F381F-901D-0E08-DA7E-41FA7102F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C1F9FEA-3B53-C0CD-1489-AAFD4FF76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68" y="1528989"/>
            <a:ext cx="2040284" cy="41615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122ED4D-1A93-11FE-96DF-8C4CF7AD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18" y="338368"/>
            <a:ext cx="10515600" cy="699597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更新检索 </a:t>
            </a:r>
            <a:r>
              <a:rPr lang="en-US" altLang="zh-CN" dirty="0"/>
              <a:t>– Update Search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6314480-CFE6-26CC-0596-65EBE89B9F7E}"/>
              </a:ext>
            </a:extLst>
          </p:cNvPr>
          <p:cNvSpPr txBox="1"/>
          <p:nvPr/>
        </p:nvSpPr>
        <p:spPr>
          <a:xfrm>
            <a:off x="70156" y="3792270"/>
            <a:ext cx="111137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筛选条件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文本框 17">
            <a:extLst>
              <a:ext uri="{FF2B5EF4-FFF2-40B4-BE49-F238E27FC236}">
                <a16:creationId xmlns:a16="http://schemas.microsoft.com/office/drawing/2014/main" id="{8ACB6D95-8B5D-FA14-3B42-B66CC5CD35B5}"/>
              </a:ext>
            </a:extLst>
          </p:cNvPr>
          <p:cNvSpPr txBox="1"/>
          <p:nvPr/>
        </p:nvSpPr>
        <p:spPr>
          <a:xfrm>
            <a:off x="34452" y="2664535"/>
            <a:ext cx="1788716" cy="71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点击添加检索项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可添加至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</a:p>
        </p:txBody>
      </p:sp>
      <p:pic>
        <p:nvPicPr>
          <p:cNvPr id="15" name="Picture 14" descr="A screenshot of a phone&#10;&#10;AI-generated content may be incorrect.">
            <a:extLst>
              <a:ext uri="{FF2B5EF4-FFF2-40B4-BE49-F238E27FC236}">
                <a16:creationId xmlns:a16="http://schemas.microsoft.com/office/drawing/2014/main" id="{52048093-758B-C7E7-BDBE-5D6D1180B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89" y="1521393"/>
            <a:ext cx="1577703" cy="41691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1" name="矩形 22">
            <a:extLst>
              <a:ext uri="{FF2B5EF4-FFF2-40B4-BE49-F238E27FC236}">
                <a16:creationId xmlns:a16="http://schemas.microsoft.com/office/drawing/2014/main" id="{E18E59C1-AD7A-B809-A19C-899F822DB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220" y="3351377"/>
            <a:ext cx="1221596" cy="2234305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矩形 29">
            <a:extLst>
              <a:ext uri="{FF2B5EF4-FFF2-40B4-BE49-F238E27FC236}">
                <a16:creationId xmlns:a16="http://schemas.microsoft.com/office/drawing/2014/main" id="{74D374CC-08EF-94C5-DAFF-84B1971DD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856" y="2860353"/>
            <a:ext cx="579998" cy="227372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矩形 29">
            <a:extLst>
              <a:ext uri="{FF2B5EF4-FFF2-40B4-BE49-F238E27FC236}">
                <a16:creationId xmlns:a16="http://schemas.microsoft.com/office/drawing/2014/main" id="{C7F16022-E892-B701-6B1F-061118C6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416" y="2092773"/>
            <a:ext cx="766280" cy="191985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DAC2AF1-52AF-A219-95CF-3A9BECD79427}"/>
              </a:ext>
            </a:extLst>
          </p:cNvPr>
          <p:cNvGrpSpPr/>
          <p:nvPr/>
        </p:nvGrpSpPr>
        <p:grpSpPr>
          <a:xfrm>
            <a:off x="6116135" y="2376038"/>
            <a:ext cx="5751090" cy="3314526"/>
            <a:chOff x="1465179" y="1903517"/>
            <a:chExt cx="8407171" cy="365851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55" name="Picture 54" descr="A screenshot of a survey&#10;&#10;AI-generated content may be incorrect.">
              <a:extLst>
                <a:ext uri="{FF2B5EF4-FFF2-40B4-BE49-F238E27FC236}">
                  <a16:creationId xmlns:a16="http://schemas.microsoft.com/office/drawing/2014/main" id="{DB39613B-D390-8104-C1AE-E6D05BC94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179" y="1906662"/>
              <a:ext cx="2137694" cy="3649842"/>
            </a:xfrm>
            <a:prstGeom prst="rect">
              <a:avLst/>
            </a:prstGeom>
          </p:spPr>
        </p:pic>
        <p:pic>
          <p:nvPicPr>
            <p:cNvPr id="56" name="Picture 55" descr="A screenshot of a survey&#10;&#10;AI-generated content may be incorrect.">
              <a:extLst>
                <a:ext uri="{FF2B5EF4-FFF2-40B4-BE49-F238E27FC236}">
                  <a16:creationId xmlns:a16="http://schemas.microsoft.com/office/drawing/2014/main" id="{1A69206D-5593-49D6-59AE-0CE78244B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802" y="1906662"/>
              <a:ext cx="1802875" cy="3652986"/>
            </a:xfrm>
            <a:prstGeom prst="rect">
              <a:avLst/>
            </a:prstGeom>
          </p:spPr>
        </p:pic>
        <p:pic>
          <p:nvPicPr>
            <p:cNvPr id="57" name="Picture 56" descr="A screenshot of a survey&#10;&#10;AI-generated content may be incorrect.">
              <a:extLst>
                <a:ext uri="{FF2B5EF4-FFF2-40B4-BE49-F238E27FC236}">
                  <a16:creationId xmlns:a16="http://schemas.microsoft.com/office/drawing/2014/main" id="{CCBA0A3A-FE1F-4D86-04EC-F72EDB914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921" y="1906662"/>
              <a:ext cx="1929904" cy="3649842"/>
            </a:xfrm>
            <a:prstGeom prst="rect">
              <a:avLst/>
            </a:prstGeom>
          </p:spPr>
        </p:pic>
        <p:pic>
          <p:nvPicPr>
            <p:cNvPr id="58" name="Picture 57" descr="A screenshot of a computer screen&#10;&#10;AI-generated content may be incorrect.">
              <a:extLst>
                <a:ext uri="{FF2B5EF4-FFF2-40B4-BE49-F238E27FC236}">
                  <a16:creationId xmlns:a16="http://schemas.microsoft.com/office/drawing/2014/main" id="{1C8E31D9-3A74-D68D-6006-6326D2723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780" y="1903517"/>
              <a:ext cx="1802875" cy="3652987"/>
            </a:xfrm>
            <a:prstGeom prst="rect">
              <a:avLst/>
            </a:prstGeom>
          </p:spPr>
        </p:pic>
        <p:pic>
          <p:nvPicPr>
            <p:cNvPr id="59" name="Picture 58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ED1C0570-865C-2C9D-5813-1F7103FE2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655" y="1903517"/>
              <a:ext cx="2137695" cy="365851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66F55D27-7C7A-C4F6-D3B4-9DEAAAC8D729}"/>
              </a:ext>
            </a:extLst>
          </p:cNvPr>
          <p:cNvSpPr/>
          <p:nvPr/>
        </p:nvSpPr>
        <p:spPr>
          <a:xfrm>
            <a:off x="49395" y="1727556"/>
            <a:ext cx="1345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选择检索词出现的范围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" name="矩形 29">
            <a:extLst>
              <a:ext uri="{FF2B5EF4-FFF2-40B4-BE49-F238E27FC236}">
                <a16:creationId xmlns:a16="http://schemas.microsoft.com/office/drawing/2014/main" id="{620A95E1-D6BE-6269-CFF0-06AACFE1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854" y="1513957"/>
            <a:ext cx="880260" cy="213590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矩形 29">
            <a:extLst>
              <a:ext uri="{FF2B5EF4-FFF2-40B4-BE49-F238E27FC236}">
                <a16:creationId xmlns:a16="http://schemas.microsoft.com/office/drawing/2014/main" id="{E752414C-1B98-D797-A02D-965282548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135" y="2347996"/>
            <a:ext cx="4879286" cy="213590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文本框 17">
            <a:extLst>
              <a:ext uri="{FF2B5EF4-FFF2-40B4-BE49-F238E27FC236}">
                <a16:creationId xmlns:a16="http://schemas.microsoft.com/office/drawing/2014/main" id="{C5FDDF9C-376B-194F-5FDA-518CBEC4AC8B}"/>
              </a:ext>
            </a:extLst>
          </p:cNvPr>
          <p:cNvSpPr txBox="1"/>
          <p:nvPr/>
        </p:nvSpPr>
        <p:spPr>
          <a:xfrm>
            <a:off x="6042329" y="1469594"/>
            <a:ext cx="5751090" cy="71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检索页面左侧对结果进行二次筛选：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资源类型、所属期刊、学科、出版时间、权限范围等</a:t>
            </a:r>
          </a:p>
        </p:txBody>
      </p:sp>
      <p:cxnSp>
        <p:nvCxnSpPr>
          <p:cNvPr id="3" name="直接箭头连接符 18">
            <a:extLst>
              <a:ext uri="{FF2B5EF4-FFF2-40B4-BE49-F238E27FC236}">
                <a16:creationId xmlns:a16="http://schemas.microsoft.com/office/drawing/2014/main" id="{0D36EED6-9B99-0E53-48EF-20C95F0ECC45}"/>
              </a:ext>
            </a:extLst>
          </p:cNvPr>
          <p:cNvCxnSpPr>
            <a:cxnSpLocks/>
          </p:cNvCxnSpPr>
          <p:nvPr/>
        </p:nvCxnSpPr>
        <p:spPr>
          <a:xfrm>
            <a:off x="2703696" y="2188765"/>
            <a:ext cx="153615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箭头连接符 18">
            <a:extLst>
              <a:ext uri="{FF2B5EF4-FFF2-40B4-BE49-F238E27FC236}">
                <a16:creationId xmlns:a16="http://schemas.microsoft.com/office/drawing/2014/main" id="{77BD3CD3-5AE4-B064-159A-A0C6FE48F7D7}"/>
              </a:ext>
            </a:extLst>
          </p:cNvPr>
          <p:cNvCxnSpPr>
            <a:cxnSpLocks/>
          </p:cNvCxnSpPr>
          <p:nvPr/>
        </p:nvCxnSpPr>
        <p:spPr>
          <a:xfrm>
            <a:off x="3095373" y="3585424"/>
            <a:ext cx="29469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91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FC857-AD56-6CEC-04C6-6F6B158DB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web page&#10;&#10;AI-generated content may be incorrect.">
            <a:extLst>
              <a:ext uri="{FF2B5EF4-FFF2-40B4-BE49-F238E27FC236}">
                <a16:creationId xmlns:a16="http://schemas.microsoft.com/office/drawing/2014/main" id="{0BD2E31B-56A3-B887-FA1A-DFD0EA8E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6" y="960988"/>
            <a:ext cx="5716546" cy="5316695"/>
          </a:xfrm>
          <a:prstGeom prst="rect">
            <a:avLst/>
          </a:prstGeom>
          <a:effectLst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539E8A0-0A44-A24E-AA4E-C90B9E19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66" y="207246"/>
            <a:ext cx="2373811" cy="69959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检索结果</a:t>
            </a:r>
            <a:endParaRPr lang="zh-CN" altLang="en-US" dirty="0"/>
          </a:p>
        </p:txBody>
      </p:sp>
      <p:sp>
        <p:nvSpPr>
          <p:cNvPr id="5" name="矩形 29">
            <a:extLst>
              <a:ext uri="{FF2B5EF4-FFF2-40B4-BE49-F238E27FC236}">
                <a16:creationId xmlns:a16="http://schemas.microsoft.com/office/drawing/2014/main" id="{2C96FAC0-423C-A5CD-CF15-888F8908F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49" y="1212527"/>
            <a:ext cx="4790364" cy="275890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16">
            <a:extLst>
              <a:ext uri="{FF2B5EF4-FFF2-40B4-BE49-F238E27FC236}">
                <a16:creationId xmlns:a16="http://schemas.microsoft.com/office/drawing/2014/main" id="{FC946479-3751-EF2B-6A0E-1872DA9022B8}"/>
              </a:ext>
            </a:extLst>
          </p:cNvPr>
          <p:cNvSpPr/>
          <p:nvPr/>
        </p:nvSpPr>
        <p:spPr>
          <a:xfrm>
            <a:off x="6226612" y="1148053"/>
            <a:ext cx="1101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检索条件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id="{ECD5C5AD-4B3B-DA56-78DF-B7CAAB938383}"/>
              </a:ext>
            </a:extLst>
          </p:cNvPr>
          <p:cNvSpPr/>
          <p:nvPr/>
        </p:nvSpPr>
        <p:spPr>
          <a:xfrm>
            <a:off x="1823796" y="1951635"/>
            <a:ext cx="1101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资源类型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矩形 29">
            <a:extLst>
              <a:ext uri="{FF2B5EF4-FFF2-40B4-BE49-F238E27FC236}">
                <a16:creationId xmlns:a16="http://schemas.microsoft.com/office/drawing/2014/main" id="{FE23F101-6891-B234-C19A-978AA8942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49" y="2004013"/>
            <a:ext cx="1162964" cy="275890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29">
            <a:extLst>
              <a:ext uri="{FF2B5EF4-FFF2-40B4-BE49-F238E27FC236}">
                <a16:creationId xmlns:a16="http://schemas.microsoft.com/office/drawing/2014/main" id="{E9AB2D17-1DE2-D999-7038-27CE770F4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480" y="2243421"/>
            <a:ext cx="372132" cy="235906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A01FF900-301F-99E0-B206-3F636BA5FFFD}"/>
              </a:ext>
            </a:extLst>
          </p:cNvPr>
          <p:cNvSpPr/>
          <p:nvPr/>
        </p:nvSpPr>
        <p:spPr>
          <a:xfrm>
            <a:off x="6226612" y="2173400"/>
            <a:ext cx="1101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访问权限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D6F345-E427-AE2B-A0AE-3190116A8FFC}"/>
              </a:ext>
            </a:extLst>
          </p:cNvPr>
          <p:cNvGrpSpPr/>
          <p:nvPr/>
        </p:nvGrpSpPr>
        <p:grpSpPr>
          <a:xfrm>
            <a:off x="585449" y="3729858"/>
            <a:ext cx="11195176" cy="2629937"/>
            <a:chOff x="585449" y="3729858"/>
            <a:chExt cx="11195176" cy="2629937"/>
          </a:xfrm>
        </p:grpSpPr>
        <p:sp>
          <p:nvSpPr>
            <p:cNvPr id="13" name="矩形 29">
              <a:extLst>
                <a:ext uri="{FF2B5EF4-FFF2-40B4-BE49-F238E27FC236}">
                  <a16:creationId xmlns:a16="http://schemas.microsoft.com/office/drawing/2014/main" id="{3E261ED6-6DA3-6EA9-5721-AAD0EE1D9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49" y="4176440"/>
              <a:ext cx="786399" cy="27589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4" name="直接箭头连接符 18">
              <a:extLst>
                <a:ext uri="{FF2B5EF4-FFF2-40B4-BE49-F238E27FC236}">
                  <a16:creationId xmlns:a16="http://schemas.microsoft.com/office/drawing/2014/main" id="{D3AF328C-5F89-A0F5-499F-A5DF8B4DB0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1848" y="4452330"/>
              <a:ext cx="6174464" cy="2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1" name="Picture 20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07A78369-7DC7-50BD-F4DE-D74D6B12F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438" y="3729858"/>
              <a:ext cx="4045187" cy="26299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32">
              <a:extLst>
                <a:ext uri="{FF2B5EF4-FFF2-40B4-BE49-F238E27FC236}">
                  <a16:creationId xmlns:a16="http://schemas.microsoft.com/office/drawing/2014/main" id="{FCCDFF02-6979-06AE-4E09-0AC33CD77581}"/>
                </a:ext>
              </a:extLst>
            </p:cNvPr>
            <p:cNvSpPr txBox="1"/>
            <p:nvPr/>
          </p:nvSpPr>
          <p:spPr>
            <a:xfrm>
              <a:off x="6301995" y="4575902"/>
              <a:ext cx="1121956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noProof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完整摘要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4" name="矩形 29">
            <a:extLst>
              <a:ext uri="{FF2B5EF4-FFF2-40B4-BE49-F238E27FC236}">
                <a16:creationId xmlns:a16="http://schemas.microsoft.com/office/drawing/2014/main" id="{3C8FD62D-2D68-DA31-7C44-7B6163913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49" y="2717802"/>
            <a:ext cx="1524705" cy="133358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5" name="直接箭头连接符 18">
            <a:extLst>
              <a:ext uri="{FF2B5EF4-FFF2-40B4-BE49-F238E27FC236}">
                <a16:creationId xmlns:a16="http://schemas.microsoft.com/office/drawing/2014/main" id="{30FF3650-16A1-AD9E-90A8-16FD5B1E8F51}"/>
              </a:ext>
            </a:extLst>
          </p:cNvPr>
          <p:cNvCxnSpPr>
            <a:cxnSpLocks/>
          </p:cNvCxnSpPr>
          <p:nvPr/>
        </p:nvCxnSpPr>
        <p:spPr>
          <a:xfrm flipV="1">
            <a:off x="2110154" y="2755217"/>
            <a:ext cx="5526593" cy="228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Picture 27" descr="A screenshot of a web page&#10;&#10;AI-generated content may be incorrect.">
            <a:extLst>
              <a:ext uri="{FF2B5EF4-FFF2-40B4-BE49-F238E27FC236}">
                <a16:creationId xmlns:a16="http://schemas.microsoft.com/office/drawing/2014/main" id="{720071A3-ECE6-2641-C93E-58B44CF52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38" y="960988"/>
            <a:ext cx="4045887" cy="26454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文本框 31">
            <a:extLst>
              <a:ext uri="{FF2B5EF4-FFF2-40B4-BE49-F238E27FC236}">
                <a16:creationId xmlns:a16="http://schemas.microsoft.com/office/drawing/2014/main" id="{BA699CD6-C423-D0DC-50E3-601766A33AC4}"/>
              </a:ext>
            </a:extLst>
          </p:cNvPr>
          <p:cNvSpPr txBox="1"/>
          <p:nvPr/>
        </p:nvSpPr>
        <p:spPr>
          <a:xfrm>
            <a:off x="5924527" y="2919630"/>
            <a:ext cx="181091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作者在</a:t>
            </a:r>
            <a:r>
              <a:rPr lang="en-US" altLang="zh-CN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Emerald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出版的所有内容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3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49B5514-B3E2-4BA8-A766-CF9071BC6BBA}" vid="{B6E909E2-FC9D-438E-899B-081231834970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9789</TotalTime>
  <Words>518</Words>
  <Application>Microsoft Office PowerPoint</Application>
  <PresentationFormat>Widescreen</PresentationFormat>
  <Paragraphs>95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等线</vt:lpstr>
      <vt:lpstr>等线 Light</vt:lpstr>
      <vt:lpstr>黑体</vt:lpstr>
      <vt:lpstr>微软雅黑</vt:lpstr>
      <vt:lpstr>造字工房言宋（非商用）常规体</vt:lpstr>
      <vt:lpstr>Arial</vt:lpstr>
      <vt:lpstr>Georgia</vt:lpstr>
      <vt:lpstr>Verdana</vt:lpstr>
      <vt:lpstr>Theme1</vt:lpstr>
      <vt:lpstr>1_Office 主题​​</vt:lpstr>
      <vt:lpstr>Emerald数据库平台使用指南 https://www.emerald.com/</vt:lpstr>
      <vt:lpstr>Emerald Overview</vt:lpstr>
      <vt:lpstr>Influence &amp; Impact</vt:lpstr>
      <vt:lpstr>PowerPoint Presentation</vt:lpstr>
      <vt:lpstr>Emerald平台主要功能</vt:lpstr>
      <vt:lpstr>PowerPoint Presentation</vt:lpstr>
      <vt:lpstr>更新检索 – Update Search</vt:lpstr>
      <vt:lpstr>更新检索 – Update Search</vt:lpstr>
      <vt:lpstr>检索结果</vt:lpstr>
      <vt:lpstr>文章页面</vt:lpstr>
      <vt:lpstr>文章页面：分屏阅读</vt:lpstr>
      <vt:lpstr>期刊主页</vt:lpstr>
      <vt:lpstr>期刊主页</vt:lpstr>
      <vt:lpstr>PowerPoint Presentation</vt:lpstr>
      <vt:lpstr>浏览资源</vt:lpstr>
      <vt:lpstr>PowerPoint Presentation</vt:lpstr>
      <vt:lpstr>远程访问</vt:lpstr>
      <vt:lpstr>登录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Emerald资源使用与投稿交流</dc:title>
  <dc:creator>Juno Xu</dc:creator>
  <cp:lastModifiedBy>Jane Fang</cp:lastModifiedBy>
  <cp:revision>590</cp:revision>
  <dcterms:created xsi:type="dcterms:W3CDTF">2019-01-10T07:54:13Z</dcterms:created>
  <dcterms:modified xsi:type="dcterms:W3CDTF">2025-07-31T07:47:14Z</dcterms:modified>
</cp:coreProperties>
</file>