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5.xml" ContentType="application/vnd.openxmlformats-officedocument.theme+xml"/>
  <Override PartName="/ppt/slideLayouts/slideLayout1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 id="2147483730" r:id="rId6"/>
    <p:sldMasterId id="2147483815" r:id="rId7"/>
    <p:sldMasterId id="2147483977" r:id="rId8"/>
    <p:sldMasterId id="2147483764" r:id="rId9"/>
  </p:sldMasterIdLst>
  <p:notesMasterIdLst>
    <p:notesMasterId r:id="rId50"/>
  </p:notesMasterIdLst>
  <p:sldIdLst>
    <p:sldId id="2733" r:id="rId10"/>
    <p:sldId id="1220" r:id="rId11"/>
    <p:sldId id="1297" r:id="rId12"/>
    <p:sldId id="257" r:id="rId13"/>
    <p:sldId id="1257" r:id="rId14"/>
    <p:sldId id="325" r:id="rId15"/>
    <p:sldId id="316" r:id="rId16"/>
    <p:sldId id="260" r:id="rId17"/>
    <p:sldId id="326" r:id="rId18"/>
    <p:sldId id="1258" r:id="rId19"/>
    <p:sldId id="1244" r:id="rId20"/>
    <p:sldId id="1185" r:id="rId21"/>
    <p:sldId id="1245" r:id="rId22"/>
    <p:sldId id="1252" r:id="rId23"/>
    <p:sldId id="2730" r:id="rId24"/>
    <p:sldId id="2731" r:id="rId25"/>
    <p:sldId id="2732" r:id="rId26"/>
    <p:sldId id="2147481005" r:id="rId27"/>
    <p:sldId id="2147481082" r:id="rId28"/>
    <p:sldId id="2147481067" r:id="rId29"/>
    <p:sldId id="2147481066" r:id="rId30"/>
    <p:sldId id="2147481094" r:id="rId31"/>
    <p:sldId id="2147481068" r:id="rId32"/>
    <p:sldId id="2147481084" r:id="rId33"/>
    <p:sldId id="10792" r:id="rId34"/>
    <p:sldId id="11826428" r:id="rId35"/>
    <p:sldId id="2147481076" r:id="rId36"/>
    <p:sldId id="2147481089" r:id="rId37"/>
    <p:sldId id="2147481071" r:id="rId38"/>
    <p:sldId id="2147481069" r:id="rId39"/>
    <p:sldId id="2147481081" r:id="rId40"/>
    <p:sldId id="2147481072" r:id="rId41"/>
    <p:sldId id="2147481095" r:id="rId42"/>
    <p:sldId id="2147481074" r:id="rId43"/>
    <p:sldId id="2147481096" r:id="rId44"/>
    <p:sldId id="2147481092" r:id="rId45"/>
    <p:sldId id="2147481078" r:id="rId46"/>
    <p:sldId id="2147481079" r:id="rId47"/>
    <p:sldId id="2147481063" r:id="rId48"/>
    <p:sldId id="214748109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1EAFC-30B0-4CA4-A53E-430CC72F7103}" v="8" dt="2025-07-07T06:45:04.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4" autoAdjust="0"/>
    <p:restoredTop sz="94660"/>
  </p:normalViewPr>
  <p:slideViewPr>
    <p:cSldViewPr snapToGrid="0">
      <p:cViewPr varScale="1">
        <p:scale>
          <a:sx n="96" d="100"/>
          <a:sy n="96" d="100"/>
        </p:scale>
        <p:origin x="13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ting Hu" userId="8c9bf571-2e42-4464-8e23-d6a525068df5" providerId="ADAL" clId="{4721EAFC-30B0-4CA4-A53E-430CC72F7103}"/>
    <pc:docChg chg="modSld">
      <pc:chgData name="Wenting Hu" userId="8c9bf571-2e42-4464-8e23-d6a525068df5" providerId="ADAL" clId="{4721EAFC-30B0-4CA4-A53E-430CC72F7103}" dt="2025-07-07T03:24:30.548" v="33" actId="20577"/>
      <pc:docMkLst>
        <pc:docMk/>
      </pc:docMkLst>
      <pc:sldChg chg="modSp mod">
        <pc:chgData name="Wenting Hu" userId="8c9bf571-2e42-4464-8e23-d6a525068df5" providerId="ADAL" clId="{4721EAFC-30B0-4CA4-A53E-430CC72F7103}" dt="2025-07-07T03:24:30.548" v="33" actId="20577"/>
        <pc:sldMkLst>
          <pc:docMk/>
          <pc:sldMk cId="1267918908" sldId="2147481005"/>
        </pc:sldMkLst>
        <pc:spChg chg="mod">
          <ac:chgData name="Wenting Hu" userId="8c9bf571-2e42-4464-8e23-d6a525068df5" providerId="ADAL" clId="{4721EAFC-30B0-4CA4-A53E-430CC72F7103}" dt="2025-07-07T03:24:30.548" v="33" actId="20577"/>
          <ac:spMkLst>
            <pc:docMk/>
            <pc:sldMk cId="1267918908" sldId="2147481005"/>
            <ac:spMk id="7" creationId="{92F64287-CD21-9542-F3DF-0D33B4D1E4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CEE2C-91EB-4BE3-812C-97C2A008C9C5}" type="datetimeFigureOut">
              <a:rPr lang="en-US" smtClean="0"/>
              <a:pPr/>
              <a:t>7/7/2025</a:t>
            </a:fld>
            <a:endParaRPr 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5A063-AB57-41D7-8F5A-335EC792CA35}" type="slidenum">
              <a:rPr lang="en-US" smtClean="0"/>
              <a:pPr/>
              <a:t>‹#›</a:t>
            </a:fld>
            <a:endParaRPr lang="en-US" dirty="0"/>
          </a:p>
        </p:txBody>
      </p:sp>
    </p:spTree>
    <p:extLst>
      <p:ext uri="{BB962C8B-B14F-4D97-AF65-F5344CB8AC3E}">
        <p14:creationId xmlns:p14="http://schemas.microsoft.com/office/powerpoint/2010/main" val="283047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CFF81-A8A9-9145-A4D6-708283A1F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05DF2-C31C-4828-6044-F7BFA2491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9575A-2D43-7024-80BA-B59A9A008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59E64-DA83-6503-88EE-4BF43C8FB791}"/>
              </a:ext>
            </a:extLst>
          </p:cNvPr>
          <p:cNvSpPr>
            <a:spLocks noGrp="1"/>
          </p:cNvSpPr>
          <p:nvPr>
            <p:ph type="body" idx="1"/>
          </p:nvPr>
        </p:nvSpPr>
        <p:spPr/>
        <p:txBody>
          <a:bodyPr/>
          <a:lstStyle/>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p:txBody>
      </p:sp>
      <p:sp>
        <p:nvSpPr>
          <p:cNvPr id="4" name="Slide Number Placeholder 3">
            <a:extLst>
              <a:ext uri="{FF2B5EF4-FFF2-40B4-BE49-F238E27FC236}">
                <a16:creationId xmlns:a16="http://schemas.microsoft.com/office/drawing/2014/main" id="{40F4C049-7368-749E-21CE-DA1AC385DA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黑体" panose="02010609060101010101" pitchFamily="49" charset="-12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黑体" panose="02010609060101010101" pitchFamily="49" charset="-122"/>
              <a:ea typeface="+mn-ea"/>
              <a:cs typeface="+mn-cs"/>
            </a:endParaRPr>
          </a:p>
        </p:txBody>
      </p:sp>
    </p:spTree>
    <p:extLst>
      <p:ext uri="{BB962C8B-B14F-4D97-AF65-F5344CB8AC3E}">
        <p14:creationId xmlns:p14="http://schemas.microsoft.com/office/powerpoint/2010/main" val="2708461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B3A04-2B80-A98A-4C3F-0542EB2E2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FDE0-633A-74D7-6F8A-F3AEBE4F4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8F8D42-79BF-F5C5-C762-CA84EC68B87D}"/>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5C5D80-4CB3-B87A-D600-2C0F25F84E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326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24361-B9D4-479B-9482-7B6C5E5DB82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956279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DF5A063-AB57-41D7-8F5A-335EC792CA35}" type="slidenum">
              <a:rPr lang="en-US" smtClean="0"/>
              <a:t>26</a:t>
            </a:fld>
            <a:endParaRPr lang="en-US" dirty="0"/>
          </a:p>
        </p:txBody>
      </p:sp>
    </p:spTree>
    <p:extLst>
      <p:ext uri="{BB962C8B-B14F-4D97-AF65-F5344CB8AC3E}">
        <p14:creationId xmlns:p14="http://schemas.microsoft.com/office/powerpoint/2010/main" val="3000749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37A65-5D20-ACEB-A26E-DD3368D8B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C9928-3A06-31C7-C4ED-01F279F8F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6848F-7FFA-AF29-A1A7-9951B9B436C6}"/>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5FF3320-634D-87B7-1EC0-88BA1583FE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4517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E2DB8-C494-FFED-48D4-B219983BD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9BE64-B2D2-83AD-701A-B4F27A877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29763-8C47-4191-7A20-7552B951DA08}"/>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E4728FD-F845-786D-1936-E84AB20EE5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156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EA3E-DD68-74F7-EADD-26ABCE051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4A4E8-2485-2D81-9D5A-A8AD18FFA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EC5B70-EC01-86C4-D01E-44931C42074D}"/>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D57263-161E-48CC-F03E-C737B0055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4234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DF1F-CC25-EC00-D475-216E26923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B1DA6-12EE-DD3C-F367-81B881D2B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FE5CB-4FD2-3AD0-D998-ECCC0C0CCB51}"/>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706D524-673D-7425-4A78-361FD602A2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825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F704E-81FE-B500-6764-B14CA03C6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B90CD-E8C1-A5F4-001C-0A7497B10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5A7B5-2C41-20D3-C509-8B83CE752646}"/>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34E8D89-DC75-7766-4E8A-123D349961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2143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DF13D-EEE6-BF31-AF50-3E46514DD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2458-13E0-D19E-04A1-4EDAAC0EF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48551-E65D-01A2-406A-C1E76F975526}"/>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0E602FD-D886-2FF1-1AF4-4F94E15B58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9175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DDA6861-90A5-3513-073E-275FEEC955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5F69F92C-1B8A-17E5-8047-37F1F67018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4276" name="Slide Number Placeholder 3">
            <a:extLst>
              <a:ext uri="{FF2B5EF4-FFF2-40B4-BE49-F238E27FC236}">
                <a16:creationId xmlns:a16="http://schemas.microsoft.com/office/drawing/2014/main" id="{FB793952-112E-1687-21A0-ADAB21C60C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6FD07FF-37EB-4BDD-AF68-CAF4DE8E47A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D5EE3-6C6B-5AEE-1C6B-BABEEF89C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46AA9-0A8D-D2D6-FCA1-BC8982D01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41660-39C4-B254-338C-A8C9BF534859}"/>
              </a:ext>
            </a:extLst>
          </p:cNvPr>
          <p:cNvSpPr>
            <a:spLocks noGrp="1"/>
          </p:cNvSpPr>
          <p:nvPr>
            <p:ph type="body" idx="1"/>
          </p:nvPr>
        </p:nvSpPr>
        <p:spPr/>
        <p:txBody>
          <a:bodyPr/>
          <a:lstStyle/>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p:txBody>
      </p:sp>
      <p:sp>
        <p:nvSpPr>
          <p:cNvPr id="4" name="Slide Number Placeholder 3">
            <a:extLst>
              <a:ext uri="{FF2B5EF4-FFF2-40B4-BE49-F238E27FC236}">
                <a16:creationId xmlns:a16="http://schemas.microsoft.com/office/drawing/2014/main" id="{1CAF65E0-7678-CD95-5978-4F6FCCF6E7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黑体" panose="02010609060101010101" pitchFamily="49" charset="-12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黑体" panose="02010609060101010101" pitchFamily="49" charset="-122"/>
              <a:ea typeface="+mn-ea"/>
              <a:cs typeface="+mn-cs"/>
            </a:endParaRPr>
          </a:p>
        </p:txBody>
      </p:sp>
    </p:spTree>
    <p:extLst>
      <p:ext uri="{BB962C8B-B14F-4D97-AF65-F5344CB8AC3E}">
        <p14:creationId xmlns:p14="http://schemas.microsoft.com/office/powerpoint/2010/main" val="2020736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E171-B441-FA53-F79C-7DEB53313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A96E7-FC46-D31C-B38F-846FB48BCE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0DF26-875D-9A62-A271-4C8E273B4783}"/>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53D0839-C22C-48E3-F64B-A280355B42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4471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A9163-3C47-F0D0-58FD-61E8D0F99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18276-24FF-776B-FCDA-5BBCB1687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65283-8F4B-5547-3F14-9FCD32344852}"/>
              </a:ext>
            </a:extLst>
          </p:cNvPr>
          <p:cNvSpPr>
            <a:spLocks noGrp="1"/>
          </p:cNvSpPr>
          <p:nvPr>
            <p:ph type="body" idx="1"/>
          </p:nvPr>
        </p:nvSpPr>
        <p:spPr/>
        <p:txBody>
          <a:bodyPr/>
          <a:lstStyle/>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a:p>
            <a:endParaRPr lang="en-US" sz="4400" dirty="0">
              <a:latin typeface="黑体" panose="02010609060101010101" pitchFamily="49" charset="-122"/>
              <a:cs typeface="Arial" panose="020B0604020202020204" pitchFamily="34" charset="0"/>
            </a:endParaRPr>
          </a:p>
        </p:txBody>
      </p:sp>
      <p:sp>
        <p:nvSpPr>
          <p:cNvPr id="4" name="Slide Number Placeholder 3">
            <a:extLst>
              <a:ext uri="{FF2B5EF4-FFF2-40B4-BE49-F238E27FC236}">
                <a16:creationId xmlns:a16="http://schemas.microsoft.com/office/drawing/2014/main" id="{6463C2B0-8409-4BDC-8EDE-0C753A697E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黑体" panose="02010609060101010101" pitchFamily="49" charset="-12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黑体" panose="02010609060101010101" pitchFamily="49" charset="-122"/>
              <a:ea typeface="+mn-ea"/>
              <a:cs typeface="+mn-cs"/>
            </a:endParaRPr>
          </a:p>
        </p:txBody>
      </p:sp>
    </p:spTree>
    <p:extLst>
      <p:ext uri="{BB962C8B-B14F-4D97-AF65-F5344CB8AC3E}">
        <p14:creationId xmlns:p14="http://schemas.microsoft.com/office/powerpoint/2010/main" val="2831433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37A65-5D20-ACEB-A26E-DD3368D8B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C9928-3A06-31C7-C4ED-01F279F8F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6848F-7FFA-AF29-A1A7-9951B9B436C6}"/>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5FF3320-634D-87B7-1EC0-88BA1583FE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719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C4A6-B4A3-C6FD-9D4B-A1A9D5299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FD5AD-2977-D1E8-DD4D-64BFDA914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D9FC0-5E1B-4863-06DE-AC75296F165E}"/>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EEB17D-3F83-B805-D3B7-BAA07BC75E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48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4A5FD-B57D-827F-A0A0-03770F0B0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A15F7-3044-649C-1193-D6A06BACA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D693E-8D62-A336-DE42-14D4F36BF8B1}"/>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3F7C855-6750-7D1A-F33F-4BABA3E724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01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716AB-5BB0-46EB-A995-50DDCF61F7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94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716AB-5BB0-46EB-A995-50DDCF61F7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23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716AB-5BB0-46EB-A995-50DDCF61F7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80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7754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496F-DA11-5426-0A67-46AC02B07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1A6F1-5D0E-76A1-697E-1A980C4B9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81BA7-4063-FC9C-B13B-D85F93962696}"/>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073A3BF-77F0-21F4-C1ED-AF3228BFA9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107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DFDA-5328-CA16-67DB-078C993C1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6FFF5-52C0-5AAE-053A-0678F9D7C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6034E-7B5D-8CF7-8A16-1076D4BCA897}"/>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BB5E911-8330-8347-63EA-C72FB35E2A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4293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14858-E619-D534-D132-06506A389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FABCA-8111-E6BA-91D8-16A2658BB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52A36-1E80-5878-BF65-824D7C16FE03}"/>
              </a:ext>
            </a:extLst>
          </p:cNvPr>
          <p:cNvSpPr>
            <a:spLocks noGrp="1"/>
          </p:cNvSpPr>
          <p:nvPr>
            <p:ph type="body" idx="1"/>
          </p:nvPr>
        </p:nvSpPr>
        <p:spPr/>
        <p:txBody>
          <a:bodyPr/>
          <a:lstStyle/>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4C817B0-67B8-0277-D326-F46D9AD732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605D8-28D1-4D1B-854D-C694716AF8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808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50.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2.xml"/><Relationship Id="rId4" Type="http://schemas.openxmlformats.org/officeDocument/2006/relationships/image" Target="../media/image6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1.png"/><Relationship Id="rId1" Type="http://schemas.openxmlformats.org/officeDocument/2006/relationships/slideMaster" Target="../slideMasters/slideMaster2.xml"/><Relationship Id="rId4" Type="http://schemas.openxmlformats.org/officeDocument/2006/relationships/image" Target="../media/image71.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D72E3-E283-0629-05C9-E91440CDD20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副标题 2">
            <a:extLst>
              <a:ext uri="{FF2B5EF4-FFF2-40B4-BE49-F238E27FC236}">
                <a16:creationId xmlns:a16="http://schemas.microsoft.com/office/drawing/2014/main" id="{02FD1C10-1665-9F33-451C-64165E52CC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日期占位符 3">
            <a:extLst>
              <a:ext uri="{FF2B5EF4-FFF2-40B4-BE49-F238E27FC236}">
                <a16:creationId xmlns:a16="http://schemas.microsoft.com/office/drawing/2014/main" id="{26800FAE-5A04-8DF9-BC74-B124AECC372E}"/>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5" name="页脚占位符 4">
            <a:extLst>
              <a:ext uri="{FF2B5EF4-FFF2-40B4-BE49-F238E27FC236}">
                <a16:creationId xmlns:a16="http://schemas.microsoft.com/office/drawing/2014/main" id="{1E7D0992-0391-080A-6290-03367A73E0B2}"/>
              </a:ext>
            </a:extLst>
          </p:cNvPr>
          <p:cNvSpPr>
            <a:spLocks noGrp="1"/>
          </p:cNvSpPr>
          <p:nvPr>
            <p:ph type="ftr" sz="quarter" idx="11"/>
          </p:nvPr>
        </p:nvSpPr>
        <p:spPr/>
        <p:txBody>
          <a:bodyPr/>
          <a:lstStyle>
            <a:lvl1pPr>
              <a:defRPr/>
            </a:lvl1pPr>
          </a:lstStyle>
          <a:p>
            <a:endParaRPr lang="en-US" dirty="0"/>
          </a:p>
        </p:txBody>
      </p:sp>
      <p:sp>
        <p:nvSpPr>
          <p:cNvPr id="6" name="灯片编号占位符 5">
            <a:extLst>
              <a:ext uri="{FF2B5EF4-FFF2-40B4-BE49-F238E27FC236}">
                <a16:creationId xmlns:a16="http://schemas.microsoft.com/office/drawing/2014/main" id="{15484F2B-A289-616B-EDBA-0CC0F5D18E41}"/>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4256438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A2074A-34B0-D5A3-FE1D-060DDD34D848}"/>
              </a:ext>
            </a:extLst>
          </p:cNvPr>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竖排文字占位符 2">
            <a:extLst>
              <a:ext uri="{FF2B5EF4-FFF2-40B4-BE49-F238E27FC236}">
                <a16:creationId xmlns:a16="http://schemas.microsoft.com/office/drawing/2014/main" id="{840A4710-0780-855F-C886-F763511B369D}"/>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日期占位符 3">
            <a:extLst>
              <a:ext uri="{FF2B5EF4-FFF2-40B4-BE49-F238E27FC236}">
                <a16:creationId xmlns:a16="http://schemas.microsoft.com/office/drawing/2014/main" id="{64E2DCF7-1048-69E9-ECAF-8096F6C30DFD}"/>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5" name="页脚占位符 4">
            <a:extLst>
              <a:ext uri="{FF2B5EF4-FFF2-40B4-BE49-F238E27FC236}">
                <a16:creationId xmlns:a16="http://schemas.microsoft.com/office/drawing/2014/main" id="{3460F903-1035-86EE-5025-01FC01F1429B}"/>
              </a:ext>
            </a:extLst>
          </p:cNvPr>
          <p:cNvSpPr>
            <a:spLocks noGrp="1"/>
          </p:cNvSpPr>
          <p:nvPr>
            <p:ph type="ftr" sz="quarter" idx="11"/>
          </p:nvPr>
        </p:nvSpPr>
        <p:spPr/>
        <p:txBody>
          <a:bodyPr/>
          <a:lstStyle>
            <a:lvl1pPr>
              <a:defRPr/>
            </a:lvl1pPr>
          </a:lstStyle>
          <a:p>
            <a:endParaRPr lang="en-US" dirty="0"/>
          </a:p>
        </p:txBody>
      </p:sp>
      <p:sp>
        <p:nvSpPr>
          <p:cNvPr id="6" name="灯片编号占位符 5">
            <a:extLst>
              <a:ext uri="{FF2B5EF4-FFF2-40B4-BE49-F238E27FC236}">
                <a16:creationId xmlns:a16="http://schemas.microsoft.com/office/drawing/2014/main" id="{BF430058-7AF0-B6F1-A429-FEEF39E4A423}"/>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1769704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8" y="1686260"/>
            <a:ext cx="8242449" cy="3342941"/>
          </a:xfrm>
        </p:spPr>
        <p:txBody>
          <a:bodyPr/>
          <a:lstStyle>
            <a:lvl1pPr marL="68580" indent="-342900">
              <a:lnSpc>
                <a:spcPct val="110000"/>
              </a:lnSpc>
              <a:buNone/>
              <a:defRPr sz="2700"/>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19260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64626641"/>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747203097"/>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166611521"/>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5869170"/>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4256884"/>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009042272"/>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893403709"/>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583338928"/>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393934315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446AE1-12EA-E750-959A-6ACFA8D8F3A1}"/>
              </a:ext>
            </a:extLst>
          </p:cNvPr>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endParaRPr lang="en-US" dirty="0"/>
          </a:p>
        </p:txBody>
      </p:sp>
      <p:sp>
        <p:nvSpPr>
          <p:cNvPr id="3" name="竖排文字占位符 2">
            <a:extLst>
              <a:ext uri="{FF2B5EF4-FFF2-40B4-BE49-F238E27FC236}">
                <a16:creationId xmlns:a16="http://schemas.microsoft.com/office/drawing/2014/main" id="{7D752809-604E-02F3-8097-9FFF2D1033B1}"/>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日期占位符 3">
            <a:extLst>
              <a:ext uri="{FF2B5EF4-FFF2-40B4-BE49-F238E27FC236}">
                <a16:creationId xmlns:a16="http://schemas.microsoft.com/office/drawing/2014/main" id="{53BBCD15-498E-62A7-D300-F274DC34DC00}"/>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5" name="页脚占位符 4">
            <a:extLst>
              <a:ext uri="{FF2B5EF4-FFF2-40B4-BE49-F238E27FC236}">
                <a16:creationId xmlns:a16="http://schemas.microsoft.com/office/drawing/2014/main" id="{DB49583C-0E74-E0A9-5911-90FEB9A9E601}"/>
              </a:ext>
            </a:extLst>
          </p:cNvPr>
          <p:cNvSpPr>
            <a:spLocks noGrp="1"/>
          </p:cNvSpPr>
          <p:nvPr>
            <p:ph type="ftr" sz="quarter" idx="11"/>
          </p:nvPr>
        </p:nvSpPr>
        <p:spPr/>
        <p:txBody>
          <a:bodyPr/>
          <a:lstStyle>
            <a:lvl1pPr>
              <a:defRPr/>
            </a:lvl1pPr>
          </a:lstStyle>
          <a:p>
            <a:endParaRPr lang="en-US" dirty="0"/>
          </a:p>
        </p:txBody>
      </p:sp>
      <p:sp>
        <p:nvSpPr>
          <p:cNvPr id="6" name="灯片编号占位符 5">
            <a:extLst>
              <a:ext uri="{FF2B5EF4-FFF2-40B4-BE49-F238E27FC236}">
                <a16:creationId xmlns:a16="http://schemas.microsoft.com/office/drawing/2014/main" id="{90D0D275-194D-8401-6C9C-466A2E7FF8AA}"/>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15302018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48248497"/>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0698243"/>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5190445"/>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526335214"/>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317789"/>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317789"/>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174785"/>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8763155"/>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913697567"/>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2255497"/>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56122387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6612370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0" name="Picture 9" descr="A blue background with yellow and green rectangles&#10;&#10;Description automatically generated">
            <a:extLst>
              <a:ext uri="{FF2B5EF4-FFF2-40B4-BE49-F238E27FC236}">
                <a16:creationId xmlns:a16="http://schemas.microsoft.com/office/drawing/2014/main" id="{2475A5AA-ABA4-0907-DEE7-32F2C3C2C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78EF7D6D-98A5-2EFE-AD32-A4927D9C1C49}"/>
              </a:ext>
            </a:extLst>
          </p:cNvPr>
          <p:cNvSpPr>
            <a:spLocks noGrp="1"/>
          </p:cNvSpPr>
          <p:nvPr>
            <p:ph type="ctrTitle"/>
          </p:nvPr>
        </p:nvSpPr>
        <p:spPr>
          <a:xfrm>
            <a:off x="914400" y="2158207"/>
            <a:ext cx="6470374" cy="2387600"/>
          </a:xfrm>
        </p:spPr>
        <p:txBody>
          <a:bodyPr anchor="b"/>
          <a:lstStyle>
            <a:lvl1pPr algn="l">
              <a:defRPr sz="5400" b="1">
                <a:solidFill>
                  <a:schemeClr val="bg1"/>
                </a:solidFill>
              </a:defRPr>
            </a:lvl1pPr>
          </a:lstStyle>
          <a:p>
            <a:r>
              <a:rPr lang="en-US" dirty="0"/>
              <a:t>Click to edit Master title style</a:t>
            </a:r>
          </a:p>
        </p:txBody>
      </p:sp>
      <p:sp>
        <p:nvSpPr>
          <p:cNvPr id="13" name="Subtitle 2">
            <a:extLst>
              <a:ext uri="{FF2B5EF4-FFF2-40B4-BE49-F238E27FC236}">
                <a16:creationId xmlns:a16="http://schemas.microsoft.com/office/drawing/2014/main" id="{931823E6-FCE0-7535-0AD9-595573FB2F56}"/>
              </a:ext>
            </a:extLst>
          </p:cNvPr>
          <p:cNvSpPr>
            <a:spLocks noGrp="1"/>
          </p:cNvSpPr>
          <p:nvPr>
            <p:ph type="subTitle" idx="1"/>
          </p:nvPr>
        </p:nvSpPr>
        <p:spPr>
          <a:xfrm>
            <a:off x="914400" y="4632326"/>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9C2F9CA5-14CF-2341-2E92-39345254B7C5}"/>
              </a:ext>
            </a:extLst>
          </p:cNvPr>
          <p:cNvPicPr>
            <a:picLocks noChangeAspect="1"/>
          </p:cNvPicPr>
          <p:nvPr userDrawn="1"/>
        </p:nvPicPr>
        <p:blipFill>
          <a:blip r:embed="rId3"/>
          <a:stretch>
            <a:fillRect/>
          </a:stretch>
        </p:blipFill>
        <p:spPr>
          <a:xfrm>
            <a:off x="888640" y="844888"/>
            <a:ext cx="4900268" cy="759616"/>
          </a:xfrm>
          <a:prstGeom prst="rect">
            <a:avLst/>
          </a:prstGeom>
        </p:spPr>
      </p:pic>
    </p:spTree>
    <p:extLst>
      <p:ext uri="{BB962C8B-B14F-4D97-AF65-F5344CB8AC3E}">
        <p14:creationId xmlns:p14="http://schemas.microsoft.com/office/powerpoint/2010/main" val="34778965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2689711038"/>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06788587"/>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061363195"/>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281245"/>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663608596"/>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163139"/>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1325982895"/>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7502252" cy="4553720"/>
          </a:xfrm>
        </p:spPr>
        <p:txBody>
          <a:bodyPr anchor="ctr"/>
          <a:lstStyle>
            <a:lvl1pPr algn="l">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258749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3833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95601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8" name="Picture 7" descr="A blue background with blue and green design&#10;&#10;Description automatically generated">
            <a:extLst>
              <a:ext uri="{FF2B5EF4-FFF2-40B4-BE49-F238E27FC236}">
                <a16:creationId xmlns:a16="http://schemas.microsoft.com/office/drawing/2014/main" id="{230FC409-2984-C24C-DE7F-C0D979325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E7D1CEAA-EB8C-55EF-C1C5-8C053FEDB25E}"/>
              </a:ext>
            </a:extLst>
          </p:cNvPr>
          <p:cNvSpPr>
            <a:spLocks noGrp="1"/>
          </p:cNvSpPr>
          <p:nvPr>
            <p:ph type="title"/>
          </p:nvPr>
        </p:nvSpPr>
        <p:spPr>
          <a:xfrm>
            <a:off x="831851" y="517045"/>
            <a:ext cx="10515600" cy="1500187"/>
          </a:xfr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33371369-BF9D-177D-1279-46561F0782D5}"/>
              </a:ext>
            </a:extLst>
          </p:cNvPr>
          <p:cNvSpPr>
            <a:spLocks noGrp="1"/>
          </p:cNvSpPr>
          <p:nvPr>
            <p:ph type="body" idx="1"/>
          </p:nvPr>
        </p:nvSpPr>
        <p:spPr>
          <a:xfrm>
            <a:off x="831851" y="2305503"/>
            <a:ext cx="10515600" cy="953512"/>
          </a:xfrm>
        </p:spPr>
        <p:txBody>
          <a:bodyPr/>
          <a:lstStyle>
            <a:lvl1pPr marL="0" indent="0" algn="ctr">
              <a:lnSpc>
                <a:spcPct val="10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225359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85462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15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lvl1pPr>
              <a:defRPr/>
            </a:lvl1pPr>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911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49168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49017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lvl1pPr>
              <a:defRPr/>
            </a:lvl1pPr>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94486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266556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96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06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709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60EFE5-9AA2-49B3-AC23-ACA9E2A9E591}"/>
              </a:ext>
            </a:extLst>
          </p:cNvPr>
          <p:cNvSpPr>
            <a:spLocks noChangeArrowheads="1"/>
          </p:cNvSpPr>
          <p:nvPr userDrawn="1"/>
        </p:nvSpPr>
        <p:spPr bwMode="auto">
          <a:xfrm>
            <a:off x="-31750" y="-60325"/>
            <a:ext cx="12223751" cy="6918325"/>
          </a:xfrm>
          <a:prstGeom prst="rect">
            <a:avLst/>
          </a:prstGeom>
          <a:gradFill rotWithShape="1">
            <a:gsLst>
              <a:gs pos="0">
                <a:srgbClr val="FFFFFF"/>
              </a:gs>
              <a:gs pos="63000">
                <a:srgbClr val="FFFFFF"/>
              </a:gs>
              <a:gs pos="100000">
                <a:srgbClr val="DCE6F2"/>
              </a:gs>
            </a:gsLst>
            <a:lin ang="15240000"/>
          </a:gra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Times New Roman" pitchFamily="18" charset="0"/>
              <a:ea typeface="思源黑体 CN" panose="020B0500000000000000"/>
              <a:cs typeface="+mn-cs"/>
            </a:endParaRPr>
          </a:p>
        </p:txBody>
      </p:sp>
      <p:sp>
        <p:nvSpPr>
          <p:cNvPr id="4" name="Hexagon 9">
            <a:extLst>
              <a:ext uri="{FF2B5EF4-FFF2-40B4-BE49-F238E27FC236}">
                <a16:creationId xmlns:a16="http://schemas.microsoft.com/office/drawing/2014/main" id="{8735468E-8B31-40A1-9A06-361BB8C524EB}"/>
              </a:ext>
            </a:extLst>
          </p:cNvPr>
          <p:cNvSpPr>
            <a:spLocks noChangeArrowheads="1"/>
          </p:cNvSpPr>
          <p:nvPr userDrawn="1"/>
        </p:nvSpPr>
        <p:spPr bwMode="auto">
          <a:xfrm>
            <a:off x="57152" y="1657351"/>
            <a:ext cx="1096433" cy="822325"/>
          </a:xfrm>
          <a:prstGeom prst="hexagon">
            <a:avLst>
              <a:gd name="adj" fmla="val 25000"/>
              <a:gd name="vf" fmla="val 115470"/>
            </a:avLst>
          </a:prstGeom>
          <a:solidFill>
            <a:srgbClr val="FFFFFF">
              <a:alpha val="49019"/>
            </a:srgbClr>
          </a:soli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Times New Roman" pitchFamily="18" charset="0"/>
              <a:ea typeface="思源黑体 CN" panose="020B0500000000000000"/>
              <a:cs typeface="+mn-cs"/>
            </a:endParaRPr>
          </a:p>
        </p:txBody>
      </p:sp>
      <p:sp>
        <p:nvSpPr>
          <p:cNvPr id="5" name="Hexagon 10">
            <a:extLst>
              <a:ext uri="{FF2B5EF4-FFF2-40B4-BE49-F238E27FC236}">
                <a16:creationId xmlns:a16="http://schemas.microsoft.com/office/drawing/2014/main" id="{5E6CFCA2-289D-48A8-9AEA-2C5BB18E4CBE}"/>
              </a:ext>
            </a:extLst>
          </p:cNvPr>
          <p:cNvSpPr>
            <a:spLocks noChangeArrowheads="1"/>
          </p:cNvSpPr>
          <p:nvPr userDrawn="1"/>
        </p:nvSpPr>
        <p:spPr bwMode="auto">
          <a:xfrm>
            <a:off x="920752" y="1236663"/>
            <a:ext cx="1096433" cy="823912"/>
          </a:xfrm>
          <a:prstGeom prst="hexagon">
            <a:avLst>
              <a:gd name="adj" fmla="val 25000"/>
              <a:gd name="vf" fmla="val 115470"/>
            </a:avLst>
          </a:prstGeom>
          <a:solidFill>
            <a:srgbClr val="FFFFFF">
              <a:alpha val="49019"/>
            </a:srgbClr>
          </a:soli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Times New Roman" pitchFamily="18" charset="0"/>
              <a:ea typeface="思源黑体 CN" panose="020B0500000000000000"/>
              <a:cs typeface="+mn-cs"/>
            </a:endParaRPr>
          </a:p>
        </p:txBody>
      </p:sp>
      <p:pic>
        <p:nvPicPr>
          <p:cNvPr id="6" name="Picture 11" descr="EBSCO logo.png">
            <a:extLst>
              <a:ext uri="{FF2B5EF4-FFF2-40B4-BE49-F238E27FC236}">
                <a16:creationId xmlns:a16="http://schemas.microsoft.com/office/drawing/2014/main" id="{4A1F4D69-8897-42DE-9D17-AC77500F54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5617" y="6096000"/>
            <a:ext cx="1930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exagon 12">
            <a:extLst>
              <a:ext uri="{FF2B5EF4-FFF2-40B4-BE49-F238E27FC236}">
                <a16:creationId xmlns:a16="http://schemas.microsoft.com/office/drawing/2014/main" id="{461CB7D1-D8F6-4891-A11E-FE69AD946FDE}"/>
              </a:ext>
            </a:extLst>
          </p:cNvPr>
          <p:cNvSpPr>
            <a:spLocks noChangeArrowheads="1"/>
          </p:cNvSpPr>
          <p:nvPr userDrawn="1"/>
        </p:nvSpPr>
        <p:spPr bwMode="auto">
          <a:xfrm>
            <a:off x="1790701" y="1647825"/>
            <a:ext cx="1096433" cy="823913"/>
          </a:xfrm>
          <a:prstGeom prst="hexagon">
            <a:avLst>
              <a:gd name="adj" fmla="val 25000"/>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FFFFFF"/>
              </a:solidFill>
              <a:effectLst/>
              <a:uLnTx/>
              <a:uFillTx/>
              <a:latin typeface="Calibri" pitchFamily="34" charset="0"/>
              <a:ea typeface="思源黑体 CN" panose="020B0500000000000000"/>
              <a:cs typeface="+mn-cs"/>
            </a:endParaRPr>
          </a:p>
        </p:txBody>
      </p:sp>
      <p:sp>
        <p:nvSpPr>
          <p:cNvPr id="8" name="Hexagon 13">
            <a:extLst>
              <a:ext uri="{FF2B5EF4-FFF2-40B4-BE49-F238E27FC236}">
                <a16:creationId xmlns:a16="http://schemas.microsoft.com/office/drawing/2014/main" id="{24D7B63E-1F46-4C36-95AE-5F3C6FF228EB}"/>
              </a:ext>
            </a:extLst>
          </p:cNvPr>
          <p:cNvSpPr>
            <a:spLocks noChangeArrowheads="1"/>
          </p:cNvSpPr>
          <p:nvPr userDrawn="1"/>
        </p:nvSpPr>
        <p:spPr bwMode="auto">
          <a:xfrm>
            <a:off x="1784351" y="817564"/>
            <a:ext cx="1098549" cy="822325"/>
          </a:xfrm>
          <a:prstGeom prst="hexagon">
            <a:avLst>
              <a:gd name="adj" fmla="val 25048"/>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FFFFFF"/>
              </a:solidFill>
              <a:effectLst/>
              <a:uLnTx/>
              <a:uFillTx/>
              <a:latin typeface="Calibri" pitchFamily="34" charset="0"/>
              <a:ea typeface="思源黑体 CN" panose="020B0500000000000000"/>
              <a:cs typeface="+mn-cs"/>
            </a:endParaRPr>
          </a:p>
        </p:txBody>
      </p:sp>
      <p:sp>
        <p:nvSpPr>
          <p:cNvPr id="9" name="Hexagon 14">
            <a:extLst>
              <a:ext uri="{FF2B5EF4-FFF2-40B4-BE49-F238E27FC236}">
                <a16:creationId xmlns:a16="http://schemas.microsoft.com/office/drawing/2014/main" id="{BCE1135E-091A-4D4F-8E77-25B37324E86D}"/>
              </a:ext>
            </a:extLst>
          </p:cNvPr>
          <p:cNvSpPr>
            <a:spLocks noChangeArrowheads="1"/>
          </p:cNvSpPr>
          <p:nvPr userDrawn="1"/>
        </p:nvSpPr>
        <p:spPr bwMode="auto">
          <a:xfrm>
            <a:off x="2660652" y="1220789"/>
            <a:ext cx="1096433" cy="822325"/>
          </a:xfrm>
          <a:prstGeom prst="hexagon">
            <a:avLst>
              <a:gd name="adj" fmla="val 25000"/>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FFFFFF"/>
              </a:solidFill>
              <a:effectLst/>
              <a:uLnTx/>
              <a:uFillTx/>
              <a:latin typeface="Calibri" pitchFamily="34" charset="0"/>
              <a:ea typeface="思源黑体 CN" panose="020B0500000000000000"/>
              <a:cs typeface="+mn-cs"/>
            </a:endParaRPr>
          </a:p>
        </p:txBody>
      </p:sp>
      <p:sp>
        <p:nvSpPr>
          <p:cNvPr id="2" name="Title 1"/>
          <p:cNvSpPr>
            <a:spLocks noGrp="1"/>
          </p:cNvSpPr>
          <p:nvPr>
            <p:ph type="ctrTitle"/>
          </p:nvPr>
        </p:nvSpPr>
        <p:spPr>
          <a:xfrm>
            <a:off x="0" y="2667001"/>
            <a:ext cx="12192000" cy="784225"/>
          </a:xfrm>
        </p:spPr>
        <p:txBody>
          <a:bodyPr/>
          <a:lstStyle>
            <a:lvl1pPr>
              <a:defRPr sz="4800"/>
            </a:lvl1pPr>
          </a:lstStyle>
          <a:p>
            <a:r>
              <a:rPr lang="en-US" dirty="0"/>
              <a:t>Click to edit Master title style</a:t>
            </a:r>
          </a:p>
        </p:txBody>
      </p:sp>
    </p:spTree>
    <p:extLst>
      <p:ext uri="{BB962C8B-B14F-4D97-AF65-F5344CB8AC3E}">
        <p14:creationId xmlns:p14="http://schemas.microsoft.com/office/powerpoint/2010/main" val="156556576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39660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317789"/>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317789"/>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448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690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24738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73739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31206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9124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222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4458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1840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8298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lvl1pPr>
              <a:defRPr/>
            </a:lvl1pPr>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131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36382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31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90179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60EFE5-9AA2-49B3-AC23-ACA9E2A9E591}"/>
              </a:ext>
            </a:extLst>
          </p:cNvPr>
          <p:cNvSpPr>
            <a:spLocks noChangeArrowheads="1"/>
          </p:cNvSpPr>
          <p:nvPr userDrawn="1"/>
        </p:nvSpPr>
        <p:spPr bwMode="auto">
          <a:xfrm>
            <a:off x="-31750" y="-60325"/>
            <a:ext cx="12223751" cy="6918325"/>
          </a:xfrm>
          <a:prstGeom prst="rect">
            <a:avLst/>
          </a:prstGeom>
          <a:gradFill rotWithShape="1">
            <a:gsLst>
              <a:gs pos="0">
                <a:srgbClr val="FFFFFF"/>
              </a:gs>
              <a:gs pos="63000">
                <a:srgbClr val="FFFFFF"/>
              </a:gs>
              <a:gs pos="100000">
                <a:srgbClr val="DCE6F2"/>
              </a:gs>
            </a:gsLst>
            <a:lin ang="15240000"/>
          </a:gra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Times New Roman" pitchFamily="18" charset="0"/>
              <a:ea typeface="思源黑体 CN" panose="020B0500000000000000"/>
              <a:cs typeface="+mn-cs"/>
            </a:endParaRPr>
          </a:p>
        </p:txBody>
      </p:sp>
      <p:sp>
        <p:nvSpPr>
          <p:cNvPr id="4" name="Hexagon 9">
            <a:extLst>
              <a:ext uri="{FF2B5EF4-FFF2-40B4-BE49-F238E27FC236}">
                <a16:creationId xmlns:a16="http://schemas.microsoft.com/office/drawing/2014/main" id="{8735468E-8B31-40A1-9A06-361BB8C524EB}"/>
              </a:ext>
            </a:extLst>
          </p:cNvPr>
          <p:cNvSpPr>
            <a:spLocks noChangeArrowheads="1"/>
          </p:cNvSpPr>
          <p:nvPr userDrawn="1"/>
        </p:nvSpPr>
        <p:spPr bwMode="auto">
          <a:xfrm>
            <a:off x="57152" y="1657351"/>
            <a:ext cx="1096433" cy="822325"/>
          </a:xfrm>
          <a:prstGeom prst="hexagon">
            <a:avLst>
              <a:gd name="adj" fmla="val 25000"/>
              <a:gd name="vf" fmla="val 115470"/>
            </a:avLst>
          </a:prstGeom>
          <a:solidFill>
            <a:srgbClr val="FFFFFF">
              <a:alpha val="49019"/>
            </a:srgbClr>
          </a:soli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Times New Roman" pitchFamily="18" charset="0"/>
              <a:ea typeface="思源黑体 CN" panose="020B0500000000000000"/>
              <a:cs typeface="+mn-cs"/>
            </a:endParaRPr>
          </a:p>
        </p:txBody>
      </p:sp>
      <p:sp>
        <p:nvSpPr>
          <p:cNvPr id="5" name="Hexagon 10">
            <a:extLst>
              <a:ext uri="{FF2B5EF4-FFF2-40B4-BE49-F238E27FC236}">
                <a16:creationId xmlns:a16="http://schemas.microsoft.com/office/drawing/2014/main" id="{5E6CFCA2-289D-48A8-9AEA-2C5BB18E4CBE}"/>
              </a:ext>
            </a:extLst>
          </p:cNvPr>
          <p:cNvSpPr>
            <a:spLocks noChangeArrowheads="1"/>
          </p:cNvSpPr>
          <p:nvPr userDrawn="1"/>
        </p:nvSpPr>
        <p:spPr bwMode="auto">
          <a:xfrm>
            <a:off x="920752" y="1236663"/>
            <a:ext cx="1096433" cy="823912"/>
          </a:xfrm>
          <a:prstGeom prst="hexagon">
            <a:avLst>
              <a:gd name="adj" fmla="val 25000"/>
              <a:gd name="vf" fmla="val 115470"/>
            </a:avLst>
          </a:prstGeom>
          <a:solidFill>
            <a:srgbClr val="FFFFFF">
              <a:alpha val="49019"/>
            </a:srgbClr>
          </a:soli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Times New Roman" pitchFamily="18" charset="0"/>
              <a:ea typeface="思源黑体 CN" panose="020B0500000000000000"/>
              <a:cs typeface="+mn-cs"/>
            </a:endParaRPr>
          </a:p>
        </p:txBody>
      </p:sp>
      <p:pic>
        <p:nvPicPr>
          <p:cNvPr id="6" name="Picture 11" descr="EBSCO logo.png">
            <a:extLst>
              <a:ext uri="{FF2B5EF4-FFF2-40B4-BE49-F238E27FC236}">
                <a16:creationId xmlns:a16="http://schemas.microsoft.com/office/drawing/2014/main" id="{4A1F4D69-8897-42DE-9D17-AC77500F54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5617" y="6096000"/>
            <a:ext cx="1930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exagon 12">
            <a:extLst>
              <a:ext uri="{FF2B5EF4-FFF2-40B4-BE49-F238E27FC236}">
                <a16:creationId xmlns:a16="http://schemas.microsoft.com/office/drawing/2014/main" id="{461CB7D1-D8F6-4891-A11E-FE69AD946FDE}"/>
              </a:ext>
            </a:extLst>
          </p:cNvPr>
          <p:cNvSpPr>
            <a:spLocks noChangeArrowheads="1"/>
          </p:cNvSpPr>
          <p:nvPr userDrawn="1"/>
        </p:nvSpPr>
        <p:spPr bwMode="auto">
          <a:xfrm>
            <a:off x="1790701" y="1647825"/>
            <a:ext cx="1096433" cy="823913"/>
          </a:xfrm>
          <a:prstGeom prst="hexagon">
            <a:avLst>
              <a:gd name="adj" fmla="val 25000"/>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FFFFFF"/>
              </a:solidFill>
              <a:effectLst/>
              <a:uLnTx/>
              <a:uFillTx/>
              <a:latin typeface="Calibri" pitchFamily="34" charset="0"/>
              <a:ea typeface="思源黑体 CN" panose="020B0500000000000000"/>
              <a:cs typeface="+mn-cs"/>
            </a:endParaRPr>
          </a:p>
        </p:txBody>
      </p:sp>
      <p:sp>
        <p:nvSpPr>
          <p:cNvPr id="8" name="Hexagon 13">
            <a:extLst>
              <a:ext uri="{FF2B5EF4-FFF2-40B4-BE49-F238E27FC236}">
                <a16:creationId xmlns:a16="http://schemas.microsoft.com/office/drawing/2014/main" id="{24D7B63E-1F46-4C36-95AE-5F3C6FF228EB}"/>
              </a:ext>
            </a:extLst>
          </p:cNvPr>
          <p:cNvSpPr>
            <a:spLocks noChangeArrowheads="1"/>
          </p:cNvSpPr>
          <p:nvPr userDrawn="1"/>
        </p:nvSpPr>
        <p:spPr bwMode="auto">
          <a:xfrm>
            <a:off x="1784351" y="817564"/>
            <a:ext cx="1098549" cy="822325"/>
          </a:xfrm>
          <a:prstGeom prst="hexagon">
            <a:avLst>
              <a:gd name="adj" fmla="val 25048"/>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FFFFFF"/>
              </a:solidFill>
              <a:effectLst/>
              <a:uLnTx/>
              <a:uFillTx/>
              <a:latin typeface="Calibri" pitchFamily="34" charset="0"/>
              <a:ea typeface="思源黑体 CN" panose="020B0500000000000000"/>
              <a:cs typeface="+mn-cs"/>
            </a:endParaRPr>
          </a:p>
        </p:txBody>
      </p:sp>
      <p:sp>
        <p:nvSpPr>
          <p:cNvPr id="9" name="Hexagon 14">
            <a:extLst>
              <a:ext uri="{FF2B5EF4-FFF2-40B4-BE49-F238E27FC236}">
                <a16:creationId xmlns:a16="http://schemas.microsoft.com/office/drawing/2014/main" id="{BCE1135E-091A-4D4F-8E77-25B37324E86D}"/>
              </a:ext>
            </a:extLst>
          </p:cNvPr>
          <p:cNvSpPr>
            <a:spLocks noChangeArrowheads="1"/>
          </p:cNvSpPr>
          <p:nvPr userDrawn="1"/>
        </p:nvSpPr>
        <p:spPr bwMode="auto">
          <a:xfrm>
            <a:off x="2660652" y="1220789"/>
            <a:ext cx="1096433" cy="822325"/>
          </a:xfrm>
          <a:prstGeom prst="hexagon">
            <a:avLst>
              <a:gd name="adj" fmla="val 25000"/>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FFFFFF"/>
              </a:solidFill>
              <a:effectLst/>
              <a:uLnTx/>
              <a:uFillTx/>
              <a:latin typeface="Calibri" pitchFamily="34" charset="0"/>
              <a:ea typeface="思源黑体 CN" panose="020B0500000000000000"/>
              <a:cs typeface="+mn-cs"/>
            </a:endParaRPr>
          </a:p>
        </p:txBody>
      </p:sp>
      <p:sp>
        <p:nvSpPr>
          <p:cNvPr id="2" name="Title 1"/>
          <p:cNvSpPr>
            <a:spLocks noGrp="1"/>
          </p:cNvSpPr>
          <p:nvPr>
            <p:ph type="ctrTitle"/>
          </p:nvPr>
        </p:nvSpPr>
        <p:spPr>
          <a:xfrm>
            <a:off x="0" y="2667001"/>
            <a:ext cx="12192000" cy="784225"/>
          </a:xfrm>
        </p:spPr>
        <p:txBody>
          <a:bodyPr/>
          <a:lstStyle>
            <a:lvl1pPr>
              <a:defRPr sz="4800"/>
            </a:lvl1pPr>
          </a:lstStyle>
          <a:p>
            <a:r>
              <a:rPr lang="en-US" dirty="0"/>
              <a:t>Click to edit Master title style</a:t>
            </a:r>
          </a:p>
        </p:txBody>
      </p:sp>
    </p:spTree>
    <p:extLst>
      <p:ext uri="{BB962C8B-B14F-4D97-AF65-F5344CB8AC3E}">
        <p14:creationId xmlns:p14="http://schemas.microsoft.com/office/powerpoint/2010/main" val="1189567799"/>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3694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EBSCO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ctrTitle"/>
          </p:nvPr>
        </p:nvSpPr>
        <p:spPr>
          <a:xfrm>
            <a:off x="914400" y="1122363"/>
            <a:ext cx="6470374" cy="2387600"/>
          </a:xfrm>
        </p:spPr>
        <p:txBody>
          <a:bodyPr anchor="b"/>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3602038"/>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9814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bliograph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descr="Logo&#10;&#10;Description automatically generated">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tretch>
            <a:fill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717B122B-3148-B323-5FAB-F21B14113CDC}"/>
              </a:ext>
            </a:extLst>
          </p:cNvPr>
          <p:cNvPicPr>
            <a:picLocks noChangeAspect="1"/>
          </p:cNvPicPr>
          <p:nvPr userDrawn="1"/>
        </p:nvPicPr>
        <p:blipFill>
          <a:blip r:embed="rId3">
            <a:extLst>
              <a:ext uri="{28A0092B-C50C-407E-A947-70E740481C1C}">
                <a14:useLocalDpi xmlns:a14="http://schemas.microsoft.com/office/drawing/2010/main"/>
              </a:ext>
            </a:extLst>
          </a:blip>
          <a:srcRect t="41014" b="41014"/>
          <a:stretch/>
        </p:blipFill>
        <p:spPr>
          <a:xfrm>
            <a:off x="629478" y="824881"/>
            <a:ext cx="5254487" cy="944284"/>
          </a:xfrm>
          <a:prstGeom prst="rect">
            <a:avLst/>
          </a:prstGeom>
        </p:spPr>
      </p:pic>
      <p:sp>
        <p:nvSpPr>
          <p:cNvPr id="7" name="Title 1">
            <a:extLst>
              <a:ext uri="{FF2B5EF4-FFF2-40B4-BE49-F238E27FC236}">
                <a16:creationId xmlns:a16="http://schemas.microsoft.com/office/drawing/2014/main" id="{956E03AA-0FA7-7ED9-07BF-736F284F2FE4}"/>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1D2425C2-ED19-913C-9543-E52271964783}"/>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751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nec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179365" y="-173038"/>
            <a:ext cx="6858000" cy="6858000"/>
          </a:xfrm>
          <a:prstGeom prst="rect">
            <a:avLst/>
          </a:prstGeom>
        </p:spPr>
      </p:pic>
      <p:sp>
        <p:nvSpPr>
          <p:cNvPr id="7" name="Title 1">
            <a:extLst>
              <a:ext uri="{FF2B5EF4-FFF2-40B4-BE49-F238E27FC236}">
                <a16:creationId xmlns:a16="http://schemas.microsoft.com/office/drawing/2014/main" id="{95FEE6D7-FC8F-75E0-3119-555F90EF313A}"/>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DD2E02A-6BD9-D4E8-64EF-D423915A6165}"/>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FE987930-D2D8-AB27-92AA-96824AC935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7705" y="531901"/>
            <a:ext cx="5156200" cy="1371600"/>
          </a:xfrm>
          <a:prstGeom prst="rect">
            <a:avLst/>
          </a:prstGeom>
        </p:spPr>
      </p:pic>
    </p:spTree>
    <p:extLst>
      <p:ext uri="{BB962C8B-B14F-4D97-AF65-F5344CB8AC3E}">
        <p14:creationId xmlns:p14="http://schemas.microsoft.com/office/powerpoint/2010/main" val="327884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Book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159487" y="-173038"/>
            <a:ext cx="6858000" cy="6858000"/>
          </a:xfrm>
          <a:prstGeom prst="rect">
            <a:avLst/>
          </a:prstGeom>
        </p:spPr>
      </p:pic>
      <p:pic>
        <p:nvPicPr>
          <p:cNvPr id="5" name="Picture 4">
            <a:extLst>
              <a:ext uri="{FF2B5EF4-FFF2-40B4-BE49-F238E27FC236}">
                <a16:creationId xmlns:a16="http://schemas.microsoft.com/office/drawing/2014/main" id="{BFDAD0AE-23DE-3DCC-D87F-4ADD834C74B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5517" b="39489"/>
          <a:stretch/>
        </p:blipFill>
        <p:spPr>
          <a:xfrm>
            <a:off x="914400" y="366536"/>
            <a:ext cx="3995530" cy="1398183"/>
          </a:xfrm>
          <a:prstGeom prst="rect">
            <a:avLst/>
          </a:prstGeom>
        </p:spPr>
      </p:pic>
      <p:sp>
        <p:nvSpPr>
          <p:cNvPr id="7" name="Title 1">
            <a:extLst>
              <a:ext uri="{FF2B5EF4-FFF2-40B4-BE49-F238E27FC236}">
                <a16:creationId xmlns:a16="http://schemas.microsoft.com/office/drawing/2014/main" id="{EDB48D38-214C-F686-05C4-3D51C6342D0F}"/>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ECF1727B-71CA-7CA0-8242-B0BC55D4F427}"/>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6594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6E861E-85F9-B3D8-2C0B-D52396940660}"/>
              </a:ext>
            </a:extLst>
          </p:cNvPr>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内容占位符 2">
            <a:extLst>
              <a:ext uri="{FF2B5EF4-FFF2-40B4-BE49-F238E27FC236}">
                <a16:creationId xmlns:a16="http://schemas.microsoft.com/office/drawing/2014/main" id="{3A632ECC-826B-41CB-2906-4DC9F0CFFF3F}"/>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日期占位符 3">
            <a:extLst>
              <a:ext uri="{FF2B5EF4-FFF2-40B4-BE49-F238E27FC236}">
                <a16:creationId xmlns:a16="http://schemas.microsoft.com/office/drawing/2014/main" id="{87378931-12FE-CDBE-DC13-8A418BD24B18}"/>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5" name="页脚占位符 4">
            <a:extLst>
              <a:ext uri="{FF2B5EF4-FFF2-40B4-BE49-F238E27FC236}">
                <a16:creationId xmlns:a16="http://schemas.microsoft.com/office/drawing/2014/main" id="{F64BF635-1E63-F8E6-2D07-A9FBBEE3BF8F}"/>
              </a:ext>
            </a:extLst>
          </p:cNvPr>
          <p:cNvSpPr>
            <a:spLocks noGrp="1"/>
          </p:cNvSpPr>
          <p:nvPr>
            <p:ph type="ftr" sz="quarter" idx="11"/>
          </p:nvPr>
        </p:nvSpPr>
        <p:spPr/>
        <p:txBody>
          <a:bodyPr/>
          <a:lstStyle>
            <a:lvl1pPr>
              <a:defRPr/>
            </a:lvl1pPr>
          </a:lstStyle>
          <a:p>
            <a:endParaRPr lang="en-US" dirty="0"/>
          </a:p>
        </p:txBody>
      </p:sp>
      <p:sp>
        <p:nvSpPr>
          <p:cNvPr id="6" name="灯片编号占位符 5">
            <a:extLst>
              <a:ext uri="{FF2B5EF4-FFF2-40B4-BE49-F238E27FC236}">
                <a16:creationId xmlns:a16="http://schemas.microsoft.com/office/drawing/2014/main" id="{FEC03DA2-388D-CF8B-4580-DB9A3B5BCD5D}"/>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2330526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BSCONE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39630B09-8ABC-3B21-5D53-FF429A35815D}"/>
              </a:ext>
            </a:extLst>
          </p:cNvPr>
          <p:cNvPicPr>
            <a:picLocks noChangeAspect="1"/>
          </p:cNvPicPr>
          <p:nvPr userDrawn="1"/>
        </p:nvPicPr>
        <p:blipFill>
          <a:blip r:embed="rId3">
            <a:extLst>
              <a:ext uri="{28A0092B-C50C-407E-A947-70E740481C1C}">
                <a14:useLocalDpi xmlns:a14="http://schemas.microsoft.com/office/drawing/2010/main"/>
              </a:ext>
            </a:extLst>
          </a:blip>
          <a:srcRect t="41014" b="41014"/>
          <a:stretch/>
        </p:blipFill>
        <p:spPr>
          <a:xfrm>
            <a:off x="841513" y="957471"/>
            <a:ext cx="4516687" cy="811694"/>
          </a:xfrm>
          <a:prstGeom prst="rect">
            <a:avLst/>
          </a:prstGeom>
        </p:spPr>
      </p:pic>
      <p:sp>
        <p:nvSpPr>
          <p:cNvPr id="7" name="Title 1">
            <a:extLst>
              <a:ext uri="{FF2B5EF4-FFF2-40B4-BE49-F238E27FC236}">
                <a16:creationId xmlns:a16="http://schemas.microsoft.com/office/drawing/2014/main" id="{6C07897C-8BE4-0609-56A5-291FFE9F7B9A}"/>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12A51224-80E0-5937-B79C-13EF4DB6480F}"/>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4319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D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40217" y="-173038"/>
            <a:ext cx="6858000" cy="6858000"/>
          </a:xfrm>
          <a:prstGeom prst="rect">
            <a:avLst/>
          </a:prstGeom>
        </p:spPr>
      </p:pic>
      <p:sp>
        <p:nvSpPr>
          <p:cNvPr id="7" name="Title 1">
            <a:extLst>
              <a:ext uri="{FF2B5EF4-FFF2-40B4-BE49-F238E27FC236}">
                <a16:creationId xmlns:a16="http://schemas.microsoft.com/office/drawing/2014/main" id="{E5D79C37-6FC9-7F1F-D362-B69360CF9006}"/>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EE7DC3C5-1351-2F72-1D28-A494F3B6F39A}"/>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D2A806FF-F9E5-147B-2901-371A70D8F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6455" y="520358"/>
            <a:ext cx="4452732" cy="1826762"/>
          </a:xfrm>
          <a:prstGeom prst="rect">
            <a:avLst/>
          </a:prstGeom>
        </p:spPr>
      </p:pic>
    </p:spTree>
    <p:extLst>
      <p:ext uri="{BB962C8B-B14F-4D97-AF65-F5344CB8AC3E}">
        <p14:creationId xmlns:p14="http://schemas.microsoft.com/office/powerpoint/2010/main" val="114971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Hos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89913" y="-173038"/>
            <a:ext cx="6858000" cy="6858000"/>
          </a:xfrm>
          <a:prstGeom prst="rect">
            <a:avLst/>
          </a:prstGeom>
        </p:spPr>
      </p:pic>
      <p:pic>
        <p:nvPicPr>
          <p:cNvPr id="5" name="Picture 4">
            <a:extLst>
              <a:ext uri="{FF2B5EF4-FFF2-40B4-BE49-F238E27FC236}">
                <a16:creationId xmlns:a16="http://schemas.microsoft.com/office/drawing/2014/main" id="{E09A3E16-DC77-C6B5-A86B-8BC61AA1B8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7421" b="44987"/>
          <a:stretch/>
        </p:blipFill>
        <p:spPr>
          <a:xfrm>
            <a:off x="699052" y="785191"/>
            <a:ext cx="5254487" cy="924339"/>
          </a:xfrm>
          <a:prstGeom prst="rect">
            <a:avLst/>
          </a:prstGeom>
        </p:spPr>
      </p:pic>
      <p:sp>
        <p:nvSpPr>
          <p:cNvPr id="7" name="Title 1">
            <a:extLst>
              <a:ext uri="{FF2B5EF4-FFF2-40B4-BE49-F238E27FC236}">
                <a16:creationId xmlns:a16="http://schemas.microsoft.com/office/drawing/2014/main" id="{389A8242-BC76-DCB1-EB98-CD0D645FF00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BBF66901-C382-7924-D33D-148784CA8B66}"/>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4850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perience Manag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6761921" y="-83586"/>
            <a:ext cx="6858000" cy="6858000"/>
          </a:xfrm>
          <a:prstGeom prst="rect">
            <a:avLst/>
          </a:prstGeom>
        </p:spPr>
      </p:pic>
      <p:pic>
        <p:nvPicPr>
          <p:cNvPr id="5" name="Picture 4">
            <a:extLst>
              <a:ext uri="{FF2B5EF4-FFF2-40B4-BE49-F238E27FC236}">
                <a16:creationId xmlns:a16="http://schemas.microsoft.com/office/drawing/2014/main" id="{2F7F6A1D-ACC7-590E-82CE-083693566230}"/>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19540" y="520358"/>
            <a:ext cx="4452732" cy="1928740"/>
          </a:xfrm>
          <a:prstGeom prst="rect">
            <a:avLst/>
          </a:prstGeom>
        </p:spPr>
      </p:pic>
      <p:sp>
        <p:nvSpPr>
          <p:cNvPr id="7" name="Title 1">
            <a:extLst>
              <a:ext uri="{FF2B5EF4-FFF2-40B4-BE49-F238E27FC236}">
                <a16:creationId xmlns:a16="http://schemas.microsoft.com/office/drawing/2014/main" id="{977E097A-F2A6-0031-2256-352F5DED8DA2}"/>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764F4449-B06C-B400-0D52-898BFE0212A6}"/>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1884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plora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6950764" y="-173038"/>
            <a:ext cx="6858000" cy="6858000"/>
          </a:xfrm>
          <a:prstGeom prst="rect">
            <a:avLst/>
          </a:prstGeom>
        </p:spPr>
      </p:pic>
      <p:pic>
        <p:nvPicPr>
          <p:cNvPr id="5" name="Picture 4">
            <a:extLst>
              <a:ext uri="{FF2B5EF4-FFF2-40B4-BE49-F238E27FC236}">
                <a16:creationId xmlns:a16="http://schemas.microsoft.com/office/drawing/2014/main" id="{A77828EC-A589-BED0-8095-16781DDC8528}"/>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88505" y="409131"/>
            <a:ext cx="3872947" cy="1677601"/>
          </a:xfrm>
          <a:prstGeom prst="rect">
            <a:avLst/>
          </a:prstGeom>
        </p:spPr>
      </p:pic>
      <p:sp>
        <p:nvSpPr>
          <p:cNvPr id="7" name="Title 1">
            <a:extLst>
              <a:ext uri="{FF2B5EF4-FFF2-40B4-BE49-F238E27FC236}">
                <a16:creationId xmlns:a16="http://schemas.microsoft.com/office/drawing/2014/main" id="{B4AF5934-A81C-AB2E-E6F7-330CDC09A0A5}"/>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83D0B1A2-4027-33A9-7470-05E97CA712F9}"/>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530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lipst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2B9AE861-A2DF-FBC5-9195-DEC945B061E3}"/>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59297" y="337930"/>
            <a:ext cx="4031973" cy="1746485"/>
          </a:xfrm>
          <a:prstGeom prst="rect">
            <a:avLst/>
          </a:prstGeom>
        </p:spPr>
      </p:pic>
      <p:sp>
        <p:nvSpPr>
          <p:cNvPr id="7" name="Title 1">
            <a:extLst>
              <a:ext uri="{FF2B5EF4-FFF2-40B4-BE49-F238E27FC236}">
                <a16:creationId xmlns:a16="http://schemas.microsoft.com/office/drawing/2014/main" id="{3458564F-A968-F9FE-82F5-40A86231C21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86969254-DEAA-5DE5-F138-9AFDF672C99F}"/>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329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OBI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20339" y="-173038"/>
            <a:ext cx="6858000" cy="6858000"/>
          </a:xfrm>
          <a:prstGeom prst="rect">
            <a:avLst/>
          </a:prstGeom>
        </p:spPr>
      </p:pic>
      <p:sp>
        <p:nvSpPr>
          <p:cNvPr id="7" name="Title 1">
            <a:extLst>
              <a:ext uri="{FF2B5EF4-FFF2-40B4-BE49-F238E27FC236}">
                <a16:creationId xmlns:a16="http://schemas.microsoft.com/office/drawing/2014/main" id="{B251794F-8256-26E8-0341-09581BCBB76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0352F326-1908-01B2-F5F8-43416648D252}"/>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4A411FF9-6B20-3D59-1A76-75F827713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6787" y="817562"/>
            <a:ext cx="5299213" cy="1926987"/>
          </a:xfrm>
          <a:prstGeom prst="rect">
            <a:avLst/>
          </a:prstGeom>
        </p:spPr>
      </p:pic>
    </p:spTree>
    <p:extLst>
      <p:ext uri="{BB962C8B-B14F-4D97-AF65-F5344CB8AC3E}">
        <p14:creationId xmlns:p14="http://schemas.microsoft.com/office/powerpoint/2010/main" val="133588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Journal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5FAF921D-BAED-B61A-C672-4F45E1ABE0AB}"/>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549965" y="220533"/>
            <a:ext cx="6965904" cy="3017342"/>
          </a:xfrm>
          <a:prstGeom prst="rect">
            <a:avLst/>
          </a:prstGeom>
        </p:spPr>
      </p:pic>
      <p:sp>
        <p:nvSpPr>
          <p:cNvPr id="7" name="Title 1">
            <a:extLst>
              <a:ext uri="{FF2B5EF4-FFF2-40B4-BE49-F238E27FC236}">
                <a16:creationId xmlns:a16="http://schemas.microsoft.com/office/drawing/2014/main" id="{D61ADADA-11D2-46A2-3BB5-AE8202F01A74}"/>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7E4B4B69-BC69-C03C-7350-55A7C65C3EB8}"/>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81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rketplac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89452"/>
            <a:ext cx="6858000" cy="6858000"/>
          </a:xfrm>
          <a:prstGeom prst="rect">
            <a:avLst/>
          </a:prstGeom>
        </p:spPr>
      </p:pic>
      <p:pic>
        <p:nvPicPr>
          <p:cNvPr id="5" name="Picture 4">
            <a:extLst>
              <a:ext uri="{FF2B5EF4-FFF2-40B4-BE49-F238E27FC236}">
                <a16:creationId xmlns:a16="http://schemas.microsoft.com/office/drawing/2014/main" id="{C9F62BF1-2565-4C9B-0F20-7AAFBEDFB3B0}"/>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89114" y="337930"/>
            <a:ext cx="4452732" cy="1928740"/>
          </a:xfrm>
          <a:prstGeom prst="rect">
            <a:avLst/>
          </a:prstGeom>
        </p:spPr>
      </p:pic>
      <p:sp>
        <p:nvSpPr>
          <p:cNvPr id="7" name="Title 1">
            <a:extLst>
              <a:ext uri="{FF2B5EF4-FFF2-40B4-BE49-F238E27FC236}">
                <a16:creationId xmlns:a16="http://schemas.microsoft.com/office/drawing/2014/main" id="{602F1630-D89F-BDE0-79A7-996FB56E2E05}"/>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98848627-8BB4-547E-F976-7DE8D0C25280}"/>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2650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saic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50156" y="-99391"/>
            <a:ext cx="6858000" cy="6858000"/>
          </a:xfrm>
          <a:prstGeom prst="rect">
            <a:avLst/>
          </a:prstGeom>
        </p:spPr>
      </p:pic>
      <p:pic>
        <p:nvPicPr>
          <p:cNvPr id="5" name="Picture 4">
            <a:extLst>
              <a:ext uri="{FF2B5EF4-FFF2-40B4-BE49-F238E27FC236}">
                <a16:creationId xmlns:a16="http://schemas.microsoft.com/office/drawing/2014/main" id="{4070C73B-743D-84E8-CDCB-CBF039697F95}"/>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5129" y="337930"/>
            <a:ext cx="4008785" cy="1736440"/>
          </a:xfrm>
          <a:prstGeom prst="rect">
            <a:avLst/>
          </a:prstGeom>
        </p:spPr>
      </p:pic>
      <p:sp>
        <p:nvSpPr>
          <p:cNvPr id="7" name="Title 1">
            <a:extLst>
              <a:ext uri="{FF2B5EF4-FFF2-40B4-BE49-F238E27FC236}">
                <a16:creationId xmlns:a16="http://schemas.microsoft.com/office/drawing/2014/main" id="{95CC211C-6D4C-13F2-90FE-3D4BD2C755BD}"/>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494F9D9C-6C58-BA44-10A3-93C7D13FA325}"/>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1173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84826A-61A5-8CF7-5E10-CE4C0F8209C9}"/>
              </a:ext>
            </a:extLst>
          </p:cNvPr>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en-US" dirty="0"/>
          </a:p>
        </p:txBody>
      </p:sp>
      <p:sp>
        <p:nvSpPr>
          <p:cNvPr id="3" name="文本占位符 2">
            <a:extLst>
              <a:ext uri="{FF2B5EF4-FFF2-40B4-BE49-F238E27FC236}">
                <a16:creationId xmlns:a16="http://schemas.microsoft.com/office/drawing/2014/main" id="{52A68157-DA0A-665A-21FE-E0E3D73B4B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76FBD088-A6D4-A6E3-64C4-1C090D094BD2}"/>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5" name="页脚占位符 4">
            <a:extLst>
              <a:ext uri="{FF2B5EF4-FFF2-40B4-BE49-F238E27FC236}">
                <a16:creationId xmlns:a16="http://schemas.microsoft.com/office/drawing/2014/main" id="{B1FFD464-B277-3939-4A87-A1869728B1FD}"/>
              </a:ext>
            </a:extLst>
          </p:cNvPr>
          <p:cNvSpPr>
            <a:spLocks noGrp="1"/>
          </p:cNvSpPr>
          <p:nvPr>
            <p:ph type="ftr" sz="quarter" idx="11"/>
          </p:nvPr>
        </p:nvSpPr>
        <p:spPr/>
        <p:txBody>
          <a:bodyPr/>
          <a:lstStyle>
            <a:lvl1pPr>
              <a:defRPr/>
            </a:lvl1pPr>
          </a:lstStyle>
          <a:p>
            <a:endParaRPr lang="en-US" dirty="0"/>
          </a:p>
        </p:txBody>
      </p:sp>
      <p:sp>
        <p:nvSpPr>
          <p:cNvPr id="6" name="灯片编号占位符 5">
            <a:extLst>
              <a:ext uri="{FF2B5EF4-FFF2-40B4-BE49-F238E27FC236}">
                <a16:creationId xmlns:a16="http://schemas.microsoft.com/office/drawing/2014/main" id="{316582D7-D0DB-F174-75BE-920F87403261}"/>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3383503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norama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0"/>
            <a:ext cx="6858000" cy="6858000"/>
          </a:xfrm>
          <a:prstGeom prst="rect">
            <a:avLst/>
          </a:prstGeom>
        </p:spPr>
      </p:pic>
      <p:pic>
        <p:nvPicPr>
          <p:cNvPr id="5" name="Picture 4">
            <a:extLst>
              <a:ext uri="{FF2B5EF4-FFF2-40B4-BE49-F238E27FC236}">
                <a16:creationId xmlns:a16="http://schemas.microsoft.com/office/drawing/2014/main" id="{38790860-D03D-6879-09E7-581FD9BB9B36}"/>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8445" y="510419"/>
            <a:ext cx="4452732" cy="1928740"/>
          </a:xfrm>
          <a:prstGeom prst="rect">
            <a:avLst/>
          </a:prstGeom>
        </p:spPr>
      </p:pic>
      <p:sp>
        <p:nvSpPr>
          <p:cNvPr id="7" name="Title 1">
            <a:extLst>
              <a:ext uri="{FF2B5EF4-FFF2-40B4-BE49-F238E27FC236}">
                <a16:creationId xmlns:a16="http://schemas.microsoft.com/office/drawing/2014/main" id="{EF624CD2-0E11-8D1A-2716-D23F9483F079}"/>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37534104-0B08-3346-35D0-A8CCEB7B942E}"/>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401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ECM Title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2" name="Graphic 11">
            <a:extLst>
              <a:ext uri="{FF2B5EF4-FFF2-40B4-BE49-F238E27FC236}">
                <a16:creationId xmlns:a16="http://schemas.microsoft.com/office/drawing/2014/main" id="{525358FF-8F66-8064-F644-1BE8719C0B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5" y="913188"/>
            <a:ext cx="7086381" cy="1475232"/>
          </a:xfrm>
          <a:prstGeom prst="rect">
            <a:avLst/>
          </a:prstGeom>
        </p:spPr>
      </p:pic>
      <p:sp>
        <p:nvSpPr>
          <p:cNvPr id="2" name="Title 1"/>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8" name="Picture 17">
            <a:extLst>
              <a:ext uri="{FF2B5EF4-FFF2-40B4-BE49-F238E27FC236}">
                <a16:creationId xmlns:a16="http://schemas.microsoft.com/office/drawing/2014/main" id="{4664243D-9212-B64F-C0CA-4B0865F60C42}"/>
              </a:ext>
            </a:extLst>
          </p:cNvPr>
          <p:cNvPicPr>
            <a:picLocks noChangeAspect="1"/>
          </p:cNvPicPr>
          <p:nvPr userDrawn="1"/>
        </p:nvPicPr>
        <p:blipFill>
          <a:blip r:embed="rId4">
            <a:alphaModFix amt="20000"/>
          </a:blip>
          <a:srcRect/>
          <a:stretch/>
        </p:blipFill>
        <p:spPr>
          <a:xfrm>
            <a:off x="7089913" y="-173038"/>
            <a:ext cx="6858000" cy="6858000"/>
          </a:xfrm>
          <a:prstGeom prst="rect">
            <a:avLst/>
          </a:prstGeom>
        </p:spPr>
      </p:pic>
    </p:spTree>
    <p:extLst>
      <p:ext uri="{BB962C8B-B14F-4D97-AF65-F5344CB8AC3E}">
        <p14:creationId xmlns:p14="http://schemas.microsoft.com/office/powerpoint/2010/main" val="18094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Bibliograph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33970B-D6C9-7E6D-97F5-83864D92D7F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7" name="Picture 6" descr="Logo&#10;&#10;Description automatically generated">
            <a:extLst>
              <a:ext uri="{FF2B5EF4-FFF2-40B4-BE49-F238E27FC236}">
                <a16:creationId xmlns:a16="http://schemas.microsoft.com/office/drawing/2014/main" id="{6DB2E8E2-F455-2018-F117-B264C7F7BA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41014" b="41014"/>
          <a:stretch/>
        </p:blipFill>
        <p:spPr>
          <a:xfrm>
            <a:off x="629478" y="824881"/>
            <a:ext cx="5254487" cy="944284"/>
          </a:xfrm>
          <a:prstGeom prst="rect">
            <a:avLst/>
          </a:prstGeom>
        </p:spPr>
      </p:pic>
    </p:spTree>
    <p:extLst>
      <p:ext uri="{BB962C8B-B14F-4D97-AF65-F5344CB8AC3E}">
        <p14:creationId xmlns:p14="http://schemas.microsoft.com/office/powerpoint/2010/main" val="10582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nec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E8FAF1-7477-9CB8-B605-0F235DCC448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179365" y="-173038"/>
            <a:ext cx="6858000" cy="6858000"/>
          </a:xfrm>
          <a:prstGeom prst="rect">
            <a:avLst/>
          </a:prstGeom>
        </p:spPr>
      </p:pic>
      <p:sp>
        <p:nvSpPr>
          <p:cNvPr id="7" name="Title 1">
            <a:extLst>
              <a:ext uri="{FF2B5EF4-FFF2-40B4-BE49-F238E27FC236}">
                <a16:creationId xmlns:a16="http://schemas.microsoft.com/office/drawing/2014/main" id="{BC20E89A-4255-C444-4206-C080F82519E4}"/>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43AAB703-5D55-CA5C-264A-101C3113FC2E}"/>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DB53C325-90BF-8DE3-6136-4F237C9B7B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687378"/>
            <a:ext cx="5156200" cy="1371600"/>
          </a:xfrm>
          <a:prstGeom prst="rect">
            <a:avLst/>
          </a:prstGeom>
        </p:spPr>
      </p:pic>
    </p:spTree>
    <p:extLst>
      <p:ext uri="{BB962C8B-B14F-4D97-AF65-F5344CB8AC3E}">
        <p14:creationId xmlns:p14="http://schemas.microsoft.com/office/powerpoint/2010/main" val="56067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Book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E02231-C7EF-09F0-B465-FC61BC02F54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159487" y="-173038"/>
            <a:ext cx="6858000" cy="6858000"/>
          </a:xfrm>
          <a:prstGeom prst="rect">
            <a:avLst/>
          </a:prstGeom>
        </p:spPr>
      </p:pic>
      <p:pic>
        <p:nvPicPr>
          <p:cNvPr id="4" name="Picture 3">
            <a:extLst>
              <a:ext uri="{FF2B5EF4-FFF2-40B4-BE49-F238E27FC236}">
                <a16:creationId xmlns:a16="http://schemas.microsoft.com/office/drawing/2014/main" id="{030BE3DD-302D-1D53-4F87-F79842277E0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5314" b="39690"/>
          <a:stretch/>
        </p:blipFill>
        <p:spPr>
          <a:xfrm>
            <a:off x="914400" y="366536"/>
            <a:ext cx="3995530" cy="1398183"/>
          </a:xfrm>
          <a:prstGeom prst="rect">
            <a:avLst/>
          </a:prstGeom>
        </p:spPr>
      </p:pic>
      <p:sp>
        <p:nvSpPr>
          <p:cNvPr id="7" name="Title 1">
            <a:extLst>
              <a:ext uri="{FF2B5EF4-FFF2-40B4-BE49-F238E27FC236}">
                <a16:creationId xmlns:a16="http://schemas.microsoft.com/office/drawing/2014/main" id="{93BEA541-C52F-4F16-9414-D8D673163111}"/>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56B0F673-28AC-B599-348D-56FBA8059591}"/>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1826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EBSCONE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D152C0-A46A-568B-08B8-7AE84BC6E5CE}"/>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B76A2BB8-662B-F88D-8482-EB58A39CEC2E}"/>
              </a:ext>
            </a:extLst>
          </p:cNvPr>
          <p:cNvPicPr>
            <a:picLocks noChangeAspect="1"/>
          </p:cNvPicPr>
          <p:nvPr userDrawn="1"/>
        </p:nvPicPr>
        <p:blipFill>
          <a:blip r:embed="rId3">
            <a:extLst>
              <a:ext uri="{28A0092B-C50C-407E-A947-70E740481C1C}">
                <a14:useLocalDpi xmlns:a14="http://schemas.microsoft.com/office/drawing/2010/main"/>
              </a:ext>
            </a:extLst>
          </a:blip>
          <a:srcRect t="41014" b="41014"/>
          <a:stretch/>
        </p:blipFill>
        <p:spPr>
          <a:xfrm>
            <a:off x="841513" y="957471"/>
            <a:ext cx="4516687" cy="811694"/>
          </a:xfrm>
          <a:prstGeom prst="rect">
            <a:avLst/>
          </a:prstGeom>
        </p:spPr>
      </p:pic>
      <p:sp>
        <p:nvSpPr>
          <p:cNvPr id="7" name="Title 1">
            <a:extLst>
              <a:ext uri="{FF2B5EF4-FFF2-40B4-BE49-F238E27FC236}">
                <a16:creationId xmlns:a16="http://schemas.microsoft.com/office/drawing/2014/main" id="{1D435B03-ADDE-E4E9-3B6A-6A284299003C}"/>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0C798B1D-2593-DD10-D7D1-A59CB609AAFD}"/>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8091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ED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6AF33-D58C-0D0F-E7DD-66ACF7D2E602}"/>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40217" y="-173038"/>
            <a:ext cx="6858000" cy="6858000"/>
          </a:xfrm>
          <a:prstGeom prst="rect">
            <a:avLst/>
          </a:prstGeom>
        </p:spPr>
      </p:pic>
      <p:sp>
        <p:nvSpPr>
          <p:cNvPr id="7" name="Title 1">
            <a:extLst>
              <a:ext uri="{FF2B5EF4-FFF2-40B4-BE49-F238E27FC236}">
                <a16:creationId xmlns:a16="http://schemas.microsoft.com/office/drawing/2014/main" id="{756C6A33-F833-C96D-DB93-8BDC92D8DF30}"/>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4B43587B-91AB-A437-3EA0-9B55A9F8511F}"/>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39AEB876-D2F4-D845-5326-D2C21B0068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652347"/>
            <a:ext cx="4657992" cy="1910971"/>
          </a:xfrm>
          <a:prstGeom prst="rect">
            <a:avLst/>
          </a:prstGeom>
        </p:spPr>
      </p:pic>
    </p:spTree>
    <p:extLst>
      <p:ext uri="{BB962C8B-B14F-4D97-AF65-F5344CB8AC3E}">
        <p14:creationId xmlns:p14="http://schemas.microsoft.com/office/powerpoint/2010/main" val="322373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Hos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4FA7CC-F17F-760F-E501-380AB0442A0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89913" y="-173038"/>
            <a:ext cx="6858000" cy="6858000"/>
          </a:xfrm>
          <a:prstGeom prst="rect">
            <a:avLst/>
          </a:prstGeom>
        </p:spPr>
      </p:pic>
      <p:pic>
        <p:nvPicPr>
          <p:cNvPr id="7" name="Picture 6">
            <a:extLst>
              <a:ext uri="{FF2B5EF4-FFF2-40B4-BE49-F238E27FC236}">
                <a16:creationId xmlns:a16="http://schemas.microsoft.com/office/drawing/2014/main" id="{366D1346-60A9-9792-7775-6E7B69F8A42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8178" b="44230"/>
          <a:stretch/>
        </p:blipFill>
        <p:spPr>
          <a:xfrm>
            <a:off x="699052" y="785191"/>
            <a:ext cx="5254487" cy="924339"/>
          </a:xfrm>
          <a:prstGeom prst="rect">
            <a:avLst/>
          </a:prstGeom>
        </p:spPr>
      </p:pic>
      <p:sp>
        <p:nvSpPr>
          <p:cNvPr id="4" name="Title 1">
            <a:extLst>
              <a:ext uri="{FF2B5EF4-FFF2-40B4-BE49-F238E27FC236}">
                <a16:creationId xmlns:a16="http://schemas.microsoft.com/office/drawing/2014/main" id="{BC93A7B1-557B-714E-67F4-9479CC75CF0E}"/>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4D238464-D25C-6B1C-25F6-18DDF11D191A}"/>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7955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Experience Manager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C42F0-DEE7-4F49-27D7-94F10D4CE58C}"/>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6761921" y="-83586"/>
            <a:ext cx="6858000" cy="6858000"/>
          </a:xfrm>
          <a:prstGeom prst="rect">
            <a:avLst/>
          </a:prstGeom>
        </p:spPr>
      </p:pic>
      <p:pic>
        <p:nvPicPr>
          <p:cNvPr id="8" name="Picture 7">
            <a:extLst>
              <a:ext uri="{FF2B5EF4-FFF2-40B4-BE49-F238E27FC236}">
                <a16:creationId xmlns:a16="http://schemas.microsoft.com/office/drawing/2014/main" id="{23FC1549-4CD1-5BFA-3870-5A8157372AAC}"/>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19540" y="520358"/>
            <a:ext cx="4810540" cy="2083728"/>
          </a:xfrm>
          <a:prstGeom prst="rect">
            <a:avLst/>
          </a:prstGeom>
        </p:spPr>
      </p:pic>
      <p:sp>
        <p:nvSpPr>
          <p:cNvPr id="4" name="Title 1">
            <a:extLst>
              <a:ext uri="{FF2B5EF4-FFF2-40B4-BE49-F238E27FC236}">
                <a16:creationId xmlns:a16="http://schemas.microsoft.com/office/drawing/2014/main" id="{CC899B37-14F6-EA07-AA82-682DD80D8A19}"/>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7" name="Subtitle 2">
            <a:extLst>
              <a:ext uri="{FF2B5EF4-FFF2-40B4-BE49-F238E27FC236}">
                <a16:creationId xmlns:a16="http://schemas.microsoft.com/office/drawing/2014/main" id="{58FDA6C8-6C85-BFBC-B2F2-EF29ADE662C3}"/>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607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Explora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DA504E-3919-372E-4601-7E56958870A4}"/>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6950764" y="-173038"/>
            <a:ext cx="6858000" cy="6858000"/>
          </a:xfrm>
          <a:prstGeom prst="rect">
            <a:avLst/>
          </a:prstGeom>
        </p:spPr>
      </p:pic>
      <p:pic>
        <p:nvPicPr>
          <p:cNvPr id="4" name="Picture 3">
            <a:extLst>
              <a:ext uri="{FF2B5EF4-FFF2-40B4-BE49-F238E27FC236}">
                <a16:creationId xmlns:a16="http://schemas.microsoft.com/office/drawing/2014/main" id="{AB6A45A4-430D-6D54-9B0E-27764627F5C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88505" y="409131"/>
            <a:ext cx="3872947" cy="1677601"/>
          </a:xfrm>
          <a:prstGeom prst="rect">
            <a:avLst/>
          </a:prstGeom>
        </p:spPr>
      </p:pic>
      <p:sp>
        <p:nvSpPr>
          <p:cNvPr id="7" name="Title 1">
            <a:extLst>
              <a:ext uri="{FF2B5EF4-FFF2-40B4-BE49-F238E27FC236}">
                <a16:creationId xmlns:a16="http://schemas.microsoft.com/office/drawing/2014/main" id="{8C78D586-0291-30EC-3208-3773FC51B98C}"/>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F9A046BB-383E-8EEF-53CA-8E0E269211E8}"/>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033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354B3B-8191-3785-8CDF-CC91BE8D8E0C}"/>
              </a:ext>
            </a:extLst>
          </p:cNvPr>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内容占位符 2">
            <a:extLst>
              <a:ext uri="{FF2B5EF4-FFF2-40B4-BE49-F238E27FC236}">
                <a16:creationId xmlns:a16="http://schemas.microsoft.com/office/drawing/2014/main" id="{E0035B75-E99D-E320-D3DD-522718884041}"/>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内容占位符 3">
            <a:extLst>
              <a:ext uri="{FF2B5EF4-FFF2-40B4-BE49-F238E27FC236}">
                <a16:creationId xmlns:a16="http://schemas.microsoft.com/office/drawing/2014/main" id="{CF1CCDF6-1242-5220-716D-BA0DAA90052F}"/>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5" name="日期占位符 4">
            <a:extLst>
              <a:ext uri="{FF2B5EF4-FFF2-40B4-BE49-F238E27FC236}">
                <a16:creationId xmlns:a16="http://schemas.microsoft.com/office/drawing/2014/main" id="{D6BCD35B-F7D7-B171-F48A-C573F3E4D112}"/>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6" name="页脚占位符 5">
            <a:extLst>
              <a:ext uri="{FF2B5EF4-FFF2-40B4-BE49-F238E27FC236}">
                <a16:creationId xmlns:a16="http://schemas.microsoft.com/office/drawing/2014/main" id="{68C754DA-6EEB-5E2A-7942-A78135394A82}"/>
              </a:ext>
            </a:extLst>
          </p:cNvPr>
          <p:cNvSpPr>
            <a:spLocks noGrp="1"/>
          </p:cNvSpPr>
          <p:nvPr>
            <p:ph type="ftr" sz="quarter" idx="11"/>
          </p:nvPr>
        </p:nvSpPr>
        <p:spPr/>
        <p:txBody>
          <a:bodyPr/>
          <a:lstStyle>
            <a:lvl1pPr>
              <a:defRPr/>
            </a:lvl1pPr>
          </a:lstStyle>
          <a:p>
            <a:endParaRPr lang="en-US" dirty="0"/>
          </a:p>
        </p:txBody>
      </p:sp>
      <p:sp>
        <p:nvSpPr>
          <p:cNvPr id="7" name="灯片编号占位符 6">
            <a:extLst>
              <a:ext uri="{FF2B5EF4-FFF2-40B4-BE49-F238E27FC236}">
                <a16:creationId xmlns:a16="http://schemas.microsoft.com/office/drawing/2014/main" id="{E39E1A4A-9A67-9E90-077D-8EE4F6E5D5E5}"/>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1846800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lipster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7C6FBA-2FA7-D97D-AC93-B1A1EE13CE3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09FF4386-9A3F-E9BC-EF7F-B286FACFBF1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59297" y="337930"/>
            <a:ext cx="4031973" cy="1746485"/>
          </a:xfrm>
          <a:prstGeom prst="rect">
            <a:avLst/>
          </a:prstGeom>
        </p:spPr>
      </p:pic>
      <p:sp>
        <p:nvSpPr>
          <p:cNvPr id="7" name="Title 1">
            <a:extLst>
              <a:ext uri="{FF2B5EF4-FFF2-40B4-BE49-F238E27FC236}">
                <a16:creationId xmlns:a16="http://schemas.microsoft.com/office/drawing/2014/main" id="{BE109FD0-92C1-A3D9-F05E-CD2303B6F5D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E0BC53ED-1762-B677-F199-D956EBA668CB}"/>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6297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GOBI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627ED-FBD9-3A17-B5EF-26FFB357C664}"/>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20339" y="-173038"/>
            <a:ext cx="6858000" cy="6858000"/>
          </a:xfrm>
          <a:prstGeom prst="rect">
            <a:avLst/>
          </a:prstGeom>
        </p:spPr>
      </p:pic>
      <p:sp>
        <p:nvSpPr>
          <p:cNvPr id="7" name="Title 1">
            <a:extLst>
              <a:ext uri="{FF2B5EF4-FFF2-40B4-BE49-F238E27FC236}">
                <a16:creationId xmlns:a16="http://schemas.microsoft.com/office/drawing/2014/main" id="{9BAAE81B-5F54-B779-599C-98E80BED576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EC954DBD-33AA-11B2-3CFF-6714FF6DB713}"/>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879AEA31-AE71-D2DB-1802-0F23A32E7C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822690"/>
            <a:ext cx="4826833" cy="1755212"/>
          </a:xfrm>
          <a:prstGeom prst="rect">
            <a:avLst/>
          </a:prstGeom>
        </p:spPr>
      </p:pic>
    </p:spTree>
    <p:extLst>
      <p:ext uri="{BB962C8B-B14F-4D97-AF65-F5344CB8AC3E}">
        <p14:creationId xmlns:p14="http://schemas.microsoft.com/office/powerpoint/2010/main" val="8465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Journal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4E2ECB-19A9-4531-1912-C4B8F299B05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B8542D42-A9F6-B597-E247-F56B5B231132}"/>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534975" y="103422"/>
            <a:ext cx="7104333" cy="3077304"/>
          </a:xfrm>
          <a:prstGeom prst="rect">
            <a:avLst/>
          </a:prstGeom>
        </p:spPr>
      </p:pic>
      <p:sp>
        <p:nvSpPr>
          <p:cNvPr id="7" name="Title 1">
            <a:extLst>
              <a:ext uri="{FF2B5EF4-FFF2-40B4-BE49-F238E27FC236}">
                <a16:creationId xmlns:a16="http://schemas.microsoft.com/office/drawing/2014/main" id="{F0189CC5-DEBD-53B2-90DD-9474EA0AC16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9B4C38EE-13D9-5D73-07F7-95F885B5072C}"/>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5888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Marketplace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9B0CF3-F58C-C6E1-A79F-6E1AB16C391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89452"/>
            <a:ext cx="6858000" cy="6858000"/>
          </a:xfrm>
          <a:prstGeom prst="rect">
            <a:avLst/>
          </a:prstGeom>
        </p:spPr>
      </p:pic>
      <p:pic>
        <p:nvPicPr>
          <p:cNvPr id="4" name="Picture 3">
            <a:extLst>
              <a:ext uri="{FF2B5EF4-FFF2-40B4-BE49-F238E27FC236}">
                <a16:creationId xmlns:a16="http://schemas.microsoft.com/office/drawing/2014/main" id="{F40817E9-64D7-A06B-DB20-B01D7EB314C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89113" y="337929"/>
            <a:ext cx="4964547" cy="2150437"/>
          </a:xfrm>
          <a:prstGeom prst="rect">
            <a:avLst/>
          </a:prstGeom>
        </p:spPr>
      </p:pic>
      <p:sp>
        <p:nvSpPr>
          <p:cNvPr id="7" name="Title 1">
            <a:extLst>
              <a:ext uri="{FF2B5EF4-FFF2-40B4-BE49-F238E27FC236}">
                <a16:creationId xmlns:a16="http://schemas.microsoft.com/office/drawing/2014/main" id="{EC2A1700-2A1A-D83E-A3A0-863C08F880C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0833615B-47F0-2887-4630-51AE778FA542}"/>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655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Mosaic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1FF2A1-EAAF-42E1-E299-0AADCCF7673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50156" y="-99391"/>
            <a:ext cx="6858000" cy="6858000"/>
          </a:xfrm>
          <a:prstGeom prst="rect">
            <a:avLst/>
          </a:prstGeom>
        </p:spPr>
      </p:pic>
      <p:pic>
        <p:nvPicPr>
          <p:cNvPr id="4" name="Picture 3">
            <a:extLst>
              <a:ext uri="{FF2B5EF4-FFF2-40B4-BE49-F238E27FC236}">
                <a16:creationId xmlns:a16="http://schemas.microsoft.com/office/drawing/2014/main" id="{BC7DB06D-071A-909C-A9A3-32015233FFF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5129" y="337930"/>
            <a:ext cx="4008785" cy="1736440"/>
          </a:xfrm>
          <a:prstGeom prst="rect">
            <a:avLst/>
          </a:prstGeom>
        </p:spPr>
      </p:pic>
      <p:sp>
        <p:nvSpPr>
          <p:cNvPr id="7" name="Title 1">
            <a:extLst>
              <a:ext uri="{FF2B5EF4-FFF2-40B4-BE49-F238E27FC236}">
                <a16:creationId xmlns:a16="http://schemas.microsoft.com/office/drawing/2014/main" id="{E4DDB3F0-BEBD-BEAB-7990-113D5B48A184}"/>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9199975F-94F7-69C8-542B-6EA40B4D5A66}"/>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7950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anorama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54A731-CED1-6EB6-8F92-6D19AE1EFE82}"/>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0"/>
            <a:ext cx="6858000" cy="6858000"/>
          </a:xfrm>
          <a:prstGeom prst="rect">
            <a:avLst/>
          </a:prstGeom>
        </p:spPr>
      </p:pic>
      <p:pic>
        <p:nvPicPr>
          <p:cNvPr id="4" name="Picture 3">
            <a:extLst>
              <a:ext uri="{FF2B5EF4-FFF2-40B4-BE49-F238E27FC236}">
                <a16:creationId xmlns:a16="http://schemas.microsoft.com/office/drawing/2014/main" id="{6A11FBD2-D8A2-634D-422E-E6A019E365D8}"/>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8445" y="510419"/>
            <a:ext cx="4452732" cy="1928740"/>
          </a:xfrm>
          <a:prstGeom prst="rect">
            <a:avLst/>
          </a:prstGeom>
        </p:spPr>
      </p:pic>
      <p:sp>
        <p:nvSpPr>
          <p:cNvPr id="7" name="Title 1">
            <a:extLst>
              <a:ext uri="{FF2B5EF4-FFF2-40B4-BE49-F238E27FC236}">
                <a16:creationId xmlns:a16="http://schemas.microsoft.com/office/drawing/2014/main" id="{78F982A6-F2FC-CBAE-89A9-16231B29BE9A}"/>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F75548E8-4B45-A2E9-C675-DBEF8C0ED9EA}"/>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393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CM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4FA7CC-F17F-760F-E501-380AB0442A0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89913" y="-173038"/>
            <a:ext cx="6858000" cy="6858000"/>
          </a:xfrm>
          <a:prstGeom prst="rect">
            <a:avLst/>
          </a:prstGeom>
        </p:spPr>
      </p:pic>
      <p:pic>
        <p:nvPicPr>
          <p:cNvPr id="11" name="Graphic 10">
            <a:extLst>
              <a:ext uri="{FF2B5EF4-FFF2-40B4-BE49-F238E27FC236}">
                <a16:creationId xmlns:a16="http://schemas.microsoft.com/office/drawing/2014/main" id="{49B86BCC-7009-D0AD-B15E-AF90469686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607" y="756172"/>
            <a:ext cx="4929586" cy="2499790"/>
          </a:xfrm>
          <a:prstGeom prst="rect">
            <a:avLst/>
          </a:prstGeom>
        </p:spPr>
      </p:pic>
      <p:sp>
        <p:nvSpPr>
          <p:cNvPr id="12" name="Title 1">
            <a:extLst>
              <a:ext uri="{FF2B5EF4-FFF2-40B4-BE49-F238E27FC236}">
                <a16:creationId xmlns:a16="http://schemas.microsoft.com/office/drawing/2014/main" id="{95068B29-E483-A966-D1EE-461DC240AB2D}"/>
              </a:ext>
            </a:extLst>
          </p:cNvPr>
          <p:cNvSpPr>
            <a:spLocks noGrp="1"/>
          </p:cNvSpPr>
          <p:nvPr>
            <p:ph type="ctrTitle"/>
          </p:nvPr>
        </p:nvSpPr>
        <p:spPr>
          <a:xfrm>
            <a:off x="914400" y="3878665"/>
            <a:ext cx="6470374" cy="1622725"/>
          </a:xfrm>
        </p:spPr>
        <p:txBody>
          <a:bodyPr anchor="b"/>
          <a:lstStyle>
            <a:lvl1pPr algn="l">
              <a:defRPr sz="5400" b="1">
                <a:solidFill>
                  <a:schemeClr val="accent2"/>
                </a:solidFill>
              </a:defRPr>
            </a:lvl1pPr>
          </a:lstStyle>
          <a:p>
            <a:r>
              <a:rPr lang="en-US" dirty="0"/>
              <a:t>Click to edit Master title style</a:t>
            </a:r>
          </a:p>
        </p:txBody>
      </p:sp>
      <p:sp>
        <p:nvSpPr>
          <p:cNvPr id="13" name="Subtitle 2">
            <a:extLst>
              <a:ext uri="{FF2B5EF4-FFF2-40B4-BE49-F238E27FC236}">
                <a16:creationId xmlns:a16="http://schemas.microsoft.com/office/drawing/2014/main" id="{76985B85-F28B-96F4-674D-22F836CB0407}"/>
              </a:ext>
            </a:extLst>
          </p:cNvPr>
          <p:cNvSpPr>
            <a:spLocks noGrp="1"/>
          </p:cNvSpPr>
          <p:nvPr>
            <p:ph type="subTitle" idx="1"/>
          </p:nvPr>
        </p:nvSpPr>
        <p:spPr>
          <a:xfrm>
            <a:off x="914400" y="5666282"/>
            <a:ext cx="6470374" cy="621806"/>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1826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18464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02763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524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74554-35EE-01EF-9106-EFBDE56E9F8E}"/>
              </a:ext>
            </a:extLst>
          </p:cNvPr>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endParaRPr lang="en-US" dirty="0"/>
          </a:p>
        </p:txBody>
      </p:sp>
      <p:sp>
        <p:nvSpPr>
          <p:cNvPr id="3" name="文本占位符 2">
            <a:extLst>
              <a:ext uri="{FF2B5EF4-FFF2-40B4-BE49-F238E27FC236}">
                <a16:creationId xmlns:a16="http://schemas.microsoft.com/office/drawing/2014/main" id="{9148DCF8-338F-1824-AC1D-3602EBF36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A8125879-CBA3-4DF5-D4E3-B69F030E9922}"/>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5" name="文本占位符 4">
            <a:extLst>
              <a:ext uri="{FF2B5EF4-FFF2-40B4-BE49-F238E27FC236}">
                <a16:creationId xmlns:a16="http://schemas.microsoft.com/office/drawing/2014/main" id="{E2FE1A9F-B8FA-9EFD-956F-7158D5125B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45FCC74E-7FBB-C210-34EB-01AEBF99CA56}"/>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7" name="日期占位符 6">
            <a:extLst>
              <a:ext uri="{FF2B5EF4-FFF2-40B4-BE49-F238E27FC236}">
                <a16:creationId xmlns:a16="http://schemas.microsoft.com/office/drawing/2014/main" id="{A4F0F976-1699-9DEF-CC7B-AF2A15BBE18E}"/>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8" name="页脚占位符 7">
            <a:extLst>
              <a:ext uri="{FF2B5EF4-FFF2-40B4-BE49-F238E27FC236}">
                <a16:creationId xmlns:a16="http://schemas.microsoft.com/office/drawing/2014/main" id="{6142451D-BE2E-06D2-F9AA-3F5B47BCC62C}"/>
              </a:ext>
            </a:extLst>
          </p:cNvPr>
          <p:cNvSpPr>
            <a:spLocks noGrp="1"/>
          </p:cNvSpPr>
          <p:nvPr>
            <p:ph type="ftr" sz="quarter" idx="11"/>
          </p:nvPr>
        </p:nvSpPr>
        <p:spPr/>
        <p:txBody>
          <a:bodyPr/>
          <a:lstStyle>
            <a:lvl1pPr>
              <a:defRPr/>
            </a:lvl1pPr>
          </a:lstStyle>
          <a:p>
            <a:endParaRPr lang="en-US" dirty="0"/>
          </a:p>
        </p:txBody>
      </p:sp>
      <p:sp>
        <p:nvSpPr>
          <p:cNvPr id="9" name="灯片编号占位符 8">
            <a:extLst>
              <a:ext uri="{FF2B5EF4-FFF2-40B4-BE49-F238E27FC236}">
                <a16:creationId xmlns:a16="http://schemas.microsoft.com/office/drawing/2014/main" id="{88010B9E-70A0-56CF-F488-01DE905AD07D}"/>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2830850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lvl1pPr>
              <a:defRPr/>
            </a:lvl1pPr>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026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45767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142992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lvl1pPr>
              <a:defRPr/>
            </a:lvl1pPr>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80270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138396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632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6A67E8-C07E-73D7-EDD6-8416CAB228E5}"/>
              </a:ext>
            </a:extLst>
          </p:cNvPr>
          <p:cNvSpPr/>
          <p:nvPr userDrawn="1"/>
        </p:nvSpPr>
        <p:spPr>
          <a:xfrm>
            <a:off x="0" y="0"/>
            <a:ext cx="12192000" cy="65180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831851" y="517045"/>
            <a:ext cx="10515600" cy="1500187"/>
          </a:xfrm>
        </p:spPr>
        <p:txBody>
          <a:bodyPr anchor="b"/>
          <a:lstStyle>
            <a:lvl1pPr algn="ct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1" y="2305503"/>
            <a:ext cx="10515600" cy="95351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363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FC4983-7485-1282-E933-8FB891A85A79}"/>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831851" y="517045"/>
            <a:ext cx="10515600" cy="1500187"/>
          </a:xfrm>
        </p:spPr>
        <p:txBody>
          <a:bodyPr anchor="b"/>
          <a:lstStyle>
            <a:lvl1pPr algn="ctr">
              <a:defRPr sz="480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31851" y="2305503"/>
            <a:ext cx="10515600" cy="953512"/>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5356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817743E0-0A1F-878B-499E-2B4AC057EDF3}"/>
              </a:ext>
            </a:extLst>
          </p:cNvPr>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lvl1pPr>
              <a:defRPr/>
            </a:lvl1pPr>
          </a:lstStyle>
          <a:p>
            <a:r>
              <a:rPr lang="en-US" dirty="0"/>
              <a:t>Click to edit Master title style</a:t>
            </a:r>
          </a:p>
        </p:txBody>
      </p:sp>
      <p:sp>
        <p:nvSpPr>
          <p:cNvPr id="14" name="Text Placeholder 2">
            <a:extLst>
              <a:ext uri="{FF2B5EF4-FFF2-40B4-BE49-F238E27FC236}">
                <a16:creationId xmlns:a16="http://schemas.microsoft.com/office/drawing/2014/main" id="{2C45A952-406E-D608-8B3A-D68D1017D11B}"/>
              </a:ext>
            </a:extLst>
          </p:cNvPr>
          <p:cNvSpPr>
            <a:spLocks noGrp="1"/>
          </p:cNvSpPr>
          <p:nvPr>
            <p:ph idx="1"/>
          </p:nvPr>
        </p:nvSpPr>
        <p:spPr>
          <a:xfrm>
            <a:off x="838200" y="1631981"/>
            <a:ext cx="10515600" cy="4351338"/>
          </a:xfrm>
          <a:prstGeom prst="rect">
            <a:avLst/>
          </a:prstGeom>
        </p:spPr>
        <p:txBody>
          <a:bodyPr vert="horz" lIns="91440" tIns="45720" rIns="91440" bIns="45720" rtlCol="0">
            <a:no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53EA1780-1D20-B3DE-3778-67FEA1DA9BE7}"/>
              </a:ext>
            </a:extLst>
          </p:cNvPr>
          <p:cNvSpPr/>
          <p:nvPr userDrawn="1"/>
        </p:nvSpPr>
        <p:spPr>
          <a:xfrm>
            <a:off x="0" y="-1"/>
            <a:ext cx="7732059" cy="338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Rectangle 18">
            <a:extLst>
              <a:ext uri="{FF2B5EF4-FFF2-40B4-BE49-F238E27FC236}">
                <a16:creationId xmlns:a16="http://schemas.microsoft.com/office/drawing/2014/main" id="{291A0AE7-313A-EDE1-A3BD-0D6320F3E69D}"/>
              </a:ext>
            </a:extLst>
          </p:cNvPr>
          <p:cNvSpPr/>
          <p:nvPr userDrawn="1"/>
        </p:nvSpPr>
        <p:spPr>
          <a:xfrm>
            <a:off x="6427694" y="-1"/>
            <a:ext cx="3792071" cy="338401"/>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 name="Rectangle 19">
            <a:extLst>
              <a:ext uri="{FF2B5EF4-FFF2-40B4-BE49-F238E27FC236}">
                <a16:creationId xmlns:a16="http://schemas.microsoft.com/office/drawing/2014/main" id="{5A8AD430-C329-EFD8-0C78-5CE7B585A59A}"/>
              </a:ext>
            </a:extLst>
          </p:cNvPr>
          <p:cNvSpPr/>
          <p:nvPr userDrawn="1"/>
        </p:nvSpPr>
        <p:spPr>
          <a:xfrm>
            <a:off x="10219765" y="-1"/>
            <a:ext cx="1990164" cy="3384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338702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165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B1D4B9-D1D1-D5FE-C5A1-0AA406066B06}"/>
              </a:ext>
            </a:extLst>
          </p:cNvPr>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日期占位符 2">
            <a:extLst>
              <a:ext uri="{FF2B5EF4-FFF2-40B4-BE49-F238E27FC236}">
                <a16:creationId xmlns:a16="http://schemas.microsoft.com/office/drawing/2014/main" id="{66A5D5EE-46D3-4251-9CAD-4075713D8361}"/>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4" name="页脚占位符 3">
            <a:extLst>
              <a:ext uri="{FF2B5EF4-FFF2-40B4-BE49-F238E27FC236}">
                <a16:creationId xmlns:a16="http://schemas.microsoft.com/office/drawing/2014/main" id="{5BAFA191-8702-835A-BCFD-8BDCE27873FD}"/>
              </a:ext>
            </a:extLst>
          </p:cNvPr>
          <p:cNvSpPr>
            <a:spLocks noGrp="1"/>
          </p:cNvSpPr>
          <p:nvPr>
            <p:ph type="ftr" sz="quarter" idx="11"/>
          </p:nvPr>
        </p:nvSpPr>
        <p:spPr/>
        <p:txBody>
          <a:bodyPr/>
          <a:lstStyle>
            <a:lvl1pPr>
              <a:defRPr/>
            </a:lvl1pPr>
          </a:lstStyle>
          <a:p>
            <a:endParaRPr lang="en-US" dirty="0"/>
          </a:p>
        </p:txBody>
      </p:sp>
      <p:sp>
        <p:nvSpPr>
          <p:cNvPr id="5" name="灯片编号占位符 4">
            <a:extLst>
              <a:ext uri="{FF2B5EF4-FFF2-40B4-BE49-F238E27FC236}">
                <a16:creationId xmlns:a16="http://schemas.microsoft.com/office/drawing/2014/main" id="{9E7F1ACB-9958-018F-C2FE-824ED1E5313A}"/>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4106121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97941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317789"/>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317789"/>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458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079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68548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18621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87667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98368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6260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7247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83353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CA8F904-8822-04EB-677F-0860003E9155}"/>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3" name="页脚占位符 2">
            <a:extLst>
              <a:ext uri="{FF2B5EF4-FFF2-40B4-BE49-F238E27FC236}">
                <a16:creationId xmlns:a16="http://schemas.microsoft.com/office/drawing/2014/main" id="{36325D56-E7D6-1C67-9218-8BDB326AD32B}"/>
              </a:ext>
            </a:extLst>
          </p:cNvPr>
          <p:cNvSpPr>
            <a:spLocks noGrp="1"/>
          </p:cNvSpPr>
          <p:nvPr>
            <p:ph type="ftr" sz="quarter" idx="11"/>
          </p:nvPr>
        </p:nvSpPr>
        <p:spPr/>
        <p:txBody>
          <a:bodyPr/>
          <a:lstStyle>
            <a:lvl1pPr>
              <a:defRPr/>
            </a:lvl1pPr>
          </a:lstStyle>
          <a:p>
            <a:endParaRPr lang="en-US" dirty="0"/>
          </a:p>
        </p:txBody>
      </p:sp>
      <p:sp>
        <p:nvSpPr>
          <p:cNvPr id="4" name="灯片编号占位符 3">
            <a:extLst>
              <a:ext uri="{FF2B5EF4-FFF2-40B4-BE49-F238E27FC236}">
                <a16:creationId xmlns:a16="http://schemas.microsoft.com/office/drawing/2014/main" id="{B12A8DFC-2C78-91D3-AB59-0650B07CA950}"/>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10463694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lvl1pPr>
              <a:defRPr/>
            </a:lvl1pPr>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186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85122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57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14650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7521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64409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6"/>
            <a:ext cx="10363200" cy="756005"/>
          </a:xfrm>
        </p:spPr>
        <p:txBody>
          <a:bodyPr anchor="t" anchorCtr="0"/>
          <a:lstStyle>
            <a:lvl1pPr algn="ctr">
              <a:defRPr sz="27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Text Placeholder 5"/>
          <p:cNvSpPr>
            <a:spLocks noGrp="1"/>
          </p:cNvSpPr>
          <p:nvPr>
            <p:ph type="body" sz="quarter" idx="10"/>
          </p:nvPr>
        </p:nvSpPr>
        <p:spPr>
          <a:xfrm>
            <a:off x="914400" y="668828"/>
            <a:ext cx="10363200" cy="1125537"/>
          </a:xfrm>
        </p:spPr>
        <p:txBody>
          <a:bodyPr/>
          <a:lstStyle>
            <a:lvl1pPr marL="0" indent="0" algn="ctr" defTabSz="685800" rtl="0" eaLnBrk="1" latinLnBrk="0" hangingPunct="1">
              <a:lnSpc>
                <a:spcPct val="110000"/>
              </a:lnSpc>
              <a:spcBef>
                <a:spcPct val="0"/>
              </a:spcBef>
              <a:buNone/>
              <a:defRPr lang="en-US" sz="3300" b="0" kern="1200" dirty="0" smtClean="0">
                <a:solidFill>
                  <a:schemeClr val="accent1"/>
                </a:solidFill>
                <a:latin typeface="+mj-lt"/>
                <a:ea typeface="+mj-ea"/>
                <a:cs typeface="+mj-cs"/>
              </a:defRPr>
            </a:lvl1pPr>
            <a:lvl2pPr marL="3429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2pPr>
            <a:lvl3pPr marL="6858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3pPr>
            <a:lvl4pPr marL="10287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4pPr>
            <a:lvl5pPr marL="1371600" indent="0" algn="ctr" defTabSz="685800" rtl="0" eaLnBrk="1" latinLnBrk="0" hangingPunct="1">
              <a:lnSpc>
                <a:spcPct val="110000"/>
              </a:lnSpc>
              <a:spcBef>
                <a:spcPct val="0"/>
              </a:spcBef>
              <a:buNone/>
              <a:defRPr lang="en-US" sz="27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7055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5"/>
            <a:ext cx="10363200" cy="756005"/>
          </a:xfrm>
        </p:spPr>
        <p:txBody>
          <a:bodyPr anchor="t" anchorCtr="0"/>
          <a:lstStyle>
            <a:lvl1pPr algn="ctr">
              <a:defRPr sz="15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5"/>
            <a:ext cx="10363200" cy="1125537"/>
          </a:xfrm>
        </p:spPr>
        <p:txBody>
          <a:bodyPr anchor="ctr"/>
          <a:lstStyle>
            <a:lvl1pPr marL="0" indent="0" algn="ctr" defTabSz="685800" rtl="0" eaLnBrk="1" latinLnBrk="0" hangingPunct="1">
              <a:lnSpc>
                <a:spcPct val="110000"/>
              </a:lnSpc>
              <a:spcBef>
                <a:spcPct val="0"/>
              </a:spcBef>
              <a:buNone/>
              <a:defRPr lang="en-US" sz="3000" b="0" kern="1200" dirty="0" smtClean="0">
                <a:solidFill>
                  <a:schemeClr val="accent2"/>
                </a:solidFill>
                <a:latin typeface="+mj-lt"/>
                <a:ea typeface="+mj-ea"/>
                <a:cs typeface="+mj-cs"/>
              </a:defRPr>
            </a:lvl1pPr>
            <a:lvl2pPr marL="3429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2pPr>
            <a:lvl3pPr marL="6858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3pPr>
            <a:lvl4pPr marL="10287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4pPr>
            <a:lvl5pPr marL="1371600" indent="0" algn="ctr" defTabSz="685800" rtl="0" eaLnBrk="1" latinLnBrk="0" hangingPunct="1">
              <a:lnSpc>
                <a:spcPct val="110000"/>
              </a:lnSpc>
              <a:spcBef>
                <a:spcPct val="0"/>
              </a:spcBef>
              <a:buNone/>
              <a:defRPr lang="en-US" sz="27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70748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056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2" y="977032"/>
            <a:ext cx="4347575" cy="1325563"/>
          </a:xfrm>
        </p:spPr>
        <p:txBody>
          <a:bodyPr anchor="t"/>
          <a:lstStyle>
            <a:lvl1pPr>
              <a:defRPr/>
            </a:lvl1pPr>
          </a:lstStyle>
          <a:p>
            <a:r>
              <a:rPr lang="en-US" dirty="0"/>
              <a:t>Click to edit Master title style</a:t>
            </a:r>
          </a:p>
        </p:txBody>
      </p:sp>
      <p:sp>
        <p:nvSpPr>
          <p:cNvPr id="3" name="Content Placeholder 2"/>
          <p:cNvSpPr>
            <a:spLocks noGrp="1"/>
          </p:cNvSpPr>
          <p:nvPr>
            <p:ph idx="1"/>
          </p:nvPr>
        </p:nvSpPr>
        <p:spPr>
          <a:xfrm>
            <a:off x="5536504" y="977032"/>
            <a:ext cx="5817296" cy="500628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360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FE71AB-B278-1C5E-86B1-10F6BC825164}"/>
              </a:ext>
            </a:extLst>
          </p:cNvPr>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内容占位符 2">
            <a:extLst>
              <a:ext uri="{FF2B5EF4-FFF2-40B4-BE49-F238E27FC236}">
                <a16:creationId xmlns:a16="http://schemas.microsoft.com/office/drawing/2014/main" id="{51924C9E-0D98-820F-AD9F-4EBECA1DE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文本占位符 3">
            <a:extLst>
              <a:ext uri="{FF2B5EF4-FFF2-40B4-BE49-F238E27FC236}">
                <a16:creationId xmlns:a16="http://schemas.microsoft.com/office/drawing/2014/main" id="{48A4E8DA-3EFC-C1CD-06A5-49FE4C93A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72A253EF-1F00-6F58-2A79-835A56CDE897}"/>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6" name="页脚占位符 5">
            <a:extLst>
              <a:ext uri="{FF2B5EF4-FFF2-40B4-BE49-F238E27FC236}">
                <a16:creationId xmlns:a16="http://schemas.microsoft.com/office/drawing/2014/main" id="{7801210B-FBC4-B906-29D7-7EEA8AAE40CD}"/>
              </a:ext>
            </a:extLst>
          </p:cNvPr>
          <p:cNvSpPr>
            <a:spLocks noGrp="1"/>
          </p:cNvSpPr>
          <p:nvPr>
            <p:ph type="ftr" sz="quarter" idx="11"/>
          </p:nvPr>
        </p:nvSpPr>
        <p:spPr/>
        <p:txBody>
          <a:bodyPr/>
          <a:lstStyle>
            <a:lvl1pPr>
              <a:defRPr/>
            </a:lvl1pPr>
          </a:lstStyle>
          <a:p>
            <a:endParaRPr lang="en-US" dirty="0"/>
          </a:p>
        </p:txBody>
      </p:sp>
      <p:sp>
        <p:nvSpPr>
          <p:cNvPr id="7" name="灯片编号占位符 6">
            <a:extLst>
              <a:ext uri="{FF2B5EF4-FFF2-40B4-BE49-F238E27FC236}">
                <a16:creationId xmlns:a16="http://schemas.microsoft.com/office/drawing/2014/main" id="{06934D79-3712-D3EE-235F-4AA35B5D1EB0}"/>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606689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838200" y="1970692"/>
            <a:ext cx="10515600" cy="401262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182059"/>
            <a:ext cx="10515600" cy="629977"/>
          </a:xfrm>
        </p:spPr>
        <p:txBody>
          <a:bodyPr/>
          <a:lstStyle>
            <a:lvl1pPr marL="0" indent="0" algn="l" defTabSz="685800" rtl="0" eaLnBrk="1" latinLnBrk="0" hangingPunct="1">
              <a:lnSpc>
                <a:spcPct val="110000"/>
              </a:lnSpc>
              <a:spcBef>
                <a:spcPct val="0"/>
              </a:spcBef>
              <a:buNone/>
              <a:defRPr lang="en-US" sz="1800" b="0" kern="1200" dirty="0" smtClean="0">
                <a:solidFill>
                  <a:schemeClr val="accent2"/>
                </a:solidFill>
                <a:latin typeface="+mj-lt"/>
                <a:ea typeface="+mj-ea"/>
                <a:cs typeface="+mj-cs"/>
              </a:defRPr>
            </a:lvl1pPr>
            <a:lvl2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2pPr>
            <a:lvl3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3pPr>
            <a:lvl4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4pPr>
            <a:lvl5pPr marL="0" indent="0" algn="l" defTabSz="685800" rtl="0" eaLnBrk="1" latinLnBrk="0" hangingPunct="1">
              <a:lnSpc>
                <a:spcPct val="110000"/>
              </a:lnSpc>
              <a:spcBef>
                <a:spcPct val="0"/>
              </a:spcBef>
              <a:buNone/>
              <a:defRPr lang="en-US" sz="15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515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96475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2" y="1068309"/>
            <a:ext cx="4347575" cy="1325563"/>
          </a:xfrm>
        </p:spPr>
        <p:txBody>
          <a:bodyPr anchor="t"/>
          <a:lstStyle>
            <a:lvl1pPr>
              <a:defRPr/>
            </a:lvl1pPr>
          </a:lstStyle>
          <a:p>
            <a:r>
              <a:rPr lang="en-US" dirty="0"/>
              <a:t>Click to edit Master title style</a:t>
            </a:r>
          </a:p>
        </p:txBody>
      </p:sp>
      <p:sp>
        <p:nvSpPr>
          <p:cNvPr id="3" name="Content Placeholder 2"/>
          <p:cNvSpPr>
            <a:spLocks noGrp="1"/>
          </p:cNvSpPr>
          <p:nvPr>
            <p:ph idx="1"/>
          </p:nvPr>
        </p:nvSpPr>
        <p:spPr>
          <a:xfrm>
            <a:off x="5536506"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41712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6"/>
            <a:ext cx="10515600" cy="1997555"/>
          </a:xfrm>
        </p:spPr>
        <p:txBody>
          <a:bodyPr anchor="b"/>
          <a:lstStyle>
            <a:lvl1pPr algn="ctr">
              <a:defRPr sz="3600"/>
            </a:lvl1pPr>
          </a:lstStyle>
          <a:p>
            <a:r>
              <a:rPr lang="en-US" dirty="0"/>
              <a:t>Click to edit Master title style</a:t>
            </a:r>
          </a:p>
        </p:txBody>
      </p:sp>
    </p:spTree>
    <p:extLst>
      <p:ext uri="{BB962C8B-B14F-4D97-AF65-F5344CB8AC3E}">
        <p14:creationId xmlns:p14="http://schemas.microsoft.com/office/powerpoint/2010/main" val="346737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7"/>
            <a:ext cx="10515600" cy="1997555"/>
          </a:xfrm>
        </p:spPr>
        <p:txBody>
          <a:bodyPr anchor="b"/>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831851" y="2879936"/>
            <a:ext cx="10515600" cy="1500187"/>
          </a:xfrm>
        </p:spPr>
        <p:txBody>
          <a:bodyPr/>
          <a:lstStyle>
            <a:lvl1pPr marL="0" indent="0" algn="ctr">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397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96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2" y="1630496"/>
            <a:ext cx="3543300" cy="4535450"/>
          </a:xfrm>
        </p:spPr>
        <p:txBody>
          <a:bodyPr/>
          <a:lstStyle>
            <a:lvl1pPr>
              <a:defRPr sz="1200"/>
            </a:lvl1pPr>
            <a:lvl2pPr>
              <a:defRPr sz="1050"/>
            </a:lvl2pPr>
            <a:lvl3pPr>
              <a:defRPr sz="900"/>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2" y="1630496"/>
            <a:ext cx="3543300" cy="4535450"/>
          </a:xfrm>
        </p:spPr>
        <p:txBody>
          <a:bodyPr/>
          <a:lstStyle>
            <a:lvl1pPr>
              <a:defRPr sz="1200"/>
            </a:lvl1pPr>
            <a:lvl2pPr>
              <a:defRPr sz="1050"/>
            </a:lvl2pPr>
            <a:lvl3pPr>
              <a:defRPr sz="900"/>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913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838200" y="1628385"/>
            <a:ext cx="10515600" cy="667555"/>
          </a:xfrm>
        </p:spPr>
        <p:txBody>
          <a:bodyPr/>
          <a:lstStyle>
            <a:lvl1pPr marL="0" indent="0" algn="l" defTabSz="685800" rtl="0" eaLnBrk="1" latinLnBrk="0" hangingPunct="1">
              <a:lnSpc>
                <a:spcPct val="110000"/>
              </a:lnSpc>
              <a:spcBef>
                <a:spcPct val="0"/>
              </a:spcBef>
              <a:buNone/>
              <a:defRPr lang="en-US" sz="1800" b="0" kern="1200" dirty="0" smtClean="0">
                <a:solidFill>
                  <a:schemeClr val="tx2"/>
                </a:solidFill>
                <a:latin typeface="+mj-lt"/>
                <a:ea typeface="+mj-ea"/>
                <a:cs typeface="+mj-cs"/>
              </a:defRPr>
            </a:lvl1pPr>
            <a:lvl2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2pPr>
            <a:lvl3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3pPr>
            <a:lvl4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4pPr>
            <a:lvl5pPr marL="0" indent="0" algn="l" defTabSz="685800" rtl="0" eaLnBrk="1" latinLnBrk="0" hangingPunct="1">
              <a:lnSpc>
                <a:spcPct val="110000"/>
              </a:lnSpc>
              <a:spcBef>
                <a:spcPct val="0"/>
              </a:spcBef>
              <a:buNone/>
              <a:defRPr lang="en-US" sz="15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73303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31"/>
            <a:ext cx="10515600" cy="1018977"/>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89" y="2317789"/>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1557193"/>
            <a:ext cx="5183188" cy="697509"/>
          </a:xfrm>
          <a:solidFill>
            <a:schemeClr val="accent2"/>
          </a:solidFill>
        </p:spPr>
        <p:txBody>
          <a:bodyPr anchor="ctr" anchorCtr="0"/>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2" y="2317789"/>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602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1" y="1630496"/>
            <a:ext cx="3438939" cy="4535450"/>
          </a:xfrm>
        </p:spPr>
        <p:txBody>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9" cy="4535450"/>
          </a:xfrm>
        </p:spPr>
        <p:txBody>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7914861" y="1630496"/>
            <a:ext cx="3438939" cy="4535450"/>
          </a:xfrm>
        </p:spPr>
        <p:txBody>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183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42EF03-4578-CB42-263E-B2E248974F63}"/>
              </a:ext>
            </a:extLst>
          </p:cNvPr>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图片占位符 2">
            <a:extLst>
              <a:ext uri="{FF2B5EF4-FFF2-40B4-BE49-F238E27FC236}">
                <a16:creationId xmlns:a16="http://schemas.microsoft.com/office/drawing/2014/main" id="{678917C9-57AD-619E-AB54-C03046F26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文本占位符 3">
            <a:extLst>
              <a:ext uri="{FF2B5EF4-FFF2-40B4-BE49-F238E27FC236}">
                <a16:creationId xmlns:a16="http://schemas.microsoft.com/office/drawing/2014/main" id="{DFECBAD4-CB59-14EC-829E-A579D9A9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5FEA130-A0C5-01E6-80FA-895E58607E5C}"/>
              </a:ext>
            </a:extLst>
          </p:cNvPr>
          <p:cNvSpPr>
            <a:spLocks noGrp="1"/>
          </p:cNvSpPr>
          <p:nvPr>
            <p:ph type="dt" sz="half" idx="10"/>
          </p:nvPr>
        </p:nvSpPr>
        <p:spPr/>
        <p:txBody>
          <a:bodyPr/>
          <a:lstStyle>
            <a:lvl1pPr>
              <a:defRPr/>
            </a:lvl1pPr>
          </a:lstStyle>
          <a:p>
            <a:fld id="{9AC0011A-611B-4417-9FED-A5D2DC879410}" type="datetimeFigureOut">
              <a:rPr lang="en-US" smtClean="0"/>
              <a:pPr/>
              <a:t>7/7/2025</a:t>
            </a:fld>
            <a:endParaRPr lang="en-US" dirty="0"/>
          </a:p>
        </p:txBody>
      </p:sp>
      <p:sp>
        <p:nvSpPr>
          <p:cNvPr id="6" name="页脚占位符 5">
            <a:extLst>
              <a:ext uri="{FF2B5EF4-FFF2-40B4-BE49-F238E27FC236}">
                <a16:creationId xmlns:a16="http://schemas.microsoft.com/office/drawing/2014/main" id="{E2231F5A-ED92-5F34-4530-3DC8798EA1CE}"/>
              </a:ext>
            </a:extLst>
          </p:cNvPr>
          <p:cNvSpPr>
            <a:spLocks noGrp="1"/>
          </p:cNvSpPr>
          <p:nvPr>
            <p:ph type="ftr" sz="quarter" idx="11"/>
          </p:nvPr>
        </p:nvSpPr>
        <p:spPr/>
        <p:txBody>
          <a:bodyPr/>
          <a:lstStyle>
            <a:lvl1pPr>
              <a:defRPr/>
            </a:lvl1pPr>
          </a:lstStyle>
          <a:p>
            <a:endParaRPr lang="en-US" dirty="0"/>
          </a:p>
        </p:txBody>
      </p:sp>
      <p:sp>
        <p:nvSpPr>
          <p:cNvPr id="7" name="灯片编号占位符 6">
            <a:extLst>
              <a:ext uri="{FF2B5EF4-FFF2-40B4-BE49-F238E27FC236}">
                <a16:creationId xmlns:a16="http://schemas.microsoft.com/office/drawing/2014/main" id="{B22DE498-C236-EAB6-89F9-C583655C9EF8}"/>
              </a:ext>
            </a:extLst>
          </p:cNvPr>
          <p:cNvSpPr>
            <a:spLocks noGrp="1"/>
          </p:cNvSpPr>
          <p:nvPr>
            <p:ph type="sldNum" sz="quarter" idx="12"/>
          </p:nvPr>
        </p:nvSpPr>
        <p:spPr/>
        <p:txBody>
          <a:bodyPr/>
          <a:lstStyle>
            <a:lvl1pPr>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25573588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3"/>
            <a:ext cx="7346675" cy="1325563"/>
          </a:xfrm>
        </p:spPr>
        <p:txBody>
          <a:bodyPr anchor="t"/>
          <a:lstStyle>
            <a:lvl1pPr algn="r">
              <a:defRPr sz="15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4"/>
            <a:ext cx="7346675" cy="2733261"/>
          </a:xfrm>
        </p:spPr>
        <p:txBody>
          <a:bodyPr/>
          <a:lstStyle>
            <a:lvl1pPr marL="68580" indent="-3429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53094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29814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685800" rtl="0" eaLnBrk="1" latinLnBrk="0" hangingPunct="1">
              <a:lnSpc>
                <a:spcPct val="110000"/>
              </a:lnSpc>
              <a:spcBef>
                <a:spcPct val="0"/>
              </a:spcBef>
              <a:buNone/>
              <a:defRPr lang="en-US" sz="1500" b="0" kern="1200" dirty="0" smtClean="0">
                <a:solidFill>
                  <a:schemeClr val="tx2"/>
                </a:solidFill>
                <a:latin typeface="+mj-lt"/>
                <a:ea typeface="+mj-ea"/>
                <a:cs typeface="+mj-cs"/>
              </a:defRPr>
            </a:lvl1pPr>
            <a:lvl2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2pPr>
            <a:lvl3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3pPr>
            <a:lvl4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4pPr>
            <a:lvl5pPr marL="0" indent="0" algn="l" defTabSz="685800" rtl="0" eaLnBrk="1" latinLnBrk="0" hangingPunct="1">
              <a:lnSpc>
                <a:spcPct val="110000"/>
              </a:lnSpc>
              <a:spcBef>
                <a:spcPct val="0"/>
              </a:spcBef>
              <a:buNone/>
              <a:defRPr lang="en-US" sz="15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73814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6"/>
            <a:ext cx="10515600" cy="648127"/>
          </a:xfrm>
        </p:spPr>
        <p:txBody>
          <a:bodyPr anchor="b"/>
          <a:lstStyle>
            <a:lvl1pPr algn="ctr">
              <a:defRPr sz="21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100938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7"/>
            <a:ext cx="10515600" cy="648127"/>
          </a:xfrm>
        </p:spPr>
        <p:txBody>
          <a:bodyPr/>
          <a:lstStyle>
            <a:lvl1pPr algn="ctr">
              <a:defRPr sz="21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51218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4354157" cy="1990799"/>
          </a:xfrm>
        </p:spPr>
        <p:txBody>
          <a:bodyPr anchor="b"/>
          <a:lstStyle>
            <a:lvl1pPr algn="ctr">
              <a:defRPr sz="21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407835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7115827" cy="1990799"/>
          </a:xfrm>
        </p:spPr>
        <p:txBody>
          <a:bodyPr anchor="b"/>
          <a:lstStyle>
            <a:lvl1pPr algn="ctr">
              <a:defRPr sz="27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8" y="2589322"/>
            <a:ext cx="7114753" cy="1778282"/>
          </a:xfrm>
        </p:spPr>
        <p:txBody>
          <a:bodyPr/>
          <a:lstStyle>
            <a:lvl1pPr marL="0" indent="0" algn="ctr">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3598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9" y="171485"/>
            <a:ext cx="6180221" cy="1325563"/>
          </a:xfrm>
        </p:spPr>
        <p:txBody>
          <a:bodyPr anchor="b"/>
          <a:lstStyle>
            <a:lvl1pPr>
              <a:defRPr/>
            </a:lvl1pPr>
          </a:lstStyle>
          <a:p>
            <a:r>
              <a:rPr lang="en-US" dirty="0"/>
              <a:t>Click to edit Master title style</a:t>
            </a:r>
          </a:p>
        </p:txBody>
      </p:sp>
      <p:sp>
        <p:nvSpPr>
          <p:cNvPr id="3" name="Content Placeholder 2"/>
          <p:cNvSpPr>
            <a:spLocks noGrp="1"/>
          </p:cNvSpPr>
          <p:nvPr>
            <p:ph idx="1"/>
          </p:nvPr>
        </p:nvSpPr>
        <p:spPr>
          <a:xfrm>
            <a:off x="5173579" y="1631981"/>
            <a:ext cx="6180221"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690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7297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8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5" Type="http://schemas.openxmlformats.org/officeDocument/2006/relationships/slideLayout" Target="../slideLayouts/slideLayout19.xml"/><Relationship Id="rId61" Type="http://schemas.openxmlformats.org/officeDocument/2006/relationships/theme" Target="../theme/theme2.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image" Target="../media/image5.png"/><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image" Target="../media/image5.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theme" Target="../theme/theme4.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image" Target="../media/image5.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theme" Target="../theme/theme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theme" Target="../theme/theme6.xml"/><Relationship Id="rId1"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DFD00E-B0C7-15BA-A8ED-642D8BBC0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文本占位符 2">
            <a:extLst>
              <a:ext uri="{FF2B5EF4-FFF2-40B4-BE49-F238E27FC236}">
                <a16:creationId xmlns:a16="http://schemas.microsoft.com/office/drawing/2014/main" id="{FE7082F9-6248-CDF5-4F7E-5BB2B58E5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日期占位符 3">
            <a:extLst>
              <a:ext uri="{FF2B5EF4-FFF2-40B4-BE49-F238E27FC236}">
                <a16:creationId xmlns:a16="http://schemas.microsoft.com/office/drawing/2014/main" id="{32164907-0D82-C7CA-92A2-E0F14A9541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C0011A-611B-4417-9FED-A5D2DC879410}" type="datetimeFigureOut">
              <a:rPr lang="en-US" smtClean="0"/>
              <a:pPr/>
              <a:t>7/7/2025</a:t>
            </a:fld>
            <a:endParaRPr lang="en-US" dirty="0"/>
          </a:p>
        </p:txBody>
      </p:sp>
      <p:sp>
        <p:nvSpPr>
          <p:cNvPr id="5" name="页脚占位符 4">
            <a:extLst>
              <a:ext uri="{FF2B5EF4-FFF2-40B4-BE49-F238E27FC236}">
                <a16:creationId xmlns:a16="http://schemas.microsoft.com/office/drawing/2014/main" id="{B31B72E6-FEBB-15AD-D851-E77AEEA90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灯片编号占位符 5">
            <a:extLst>
              <a:ext uri="{FF2B5EF4-FFF2-40B4-BE49-F238E27FC236}">
                <a16:creationId xmlns:a16="http://schemas.microsoft.com/office/drawing/2014/main" id="{50167589-D725-14C7-E1A9-AB9772B8C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FAB8C2-D030-4785-A615-31F06998B914}" type="slidenum">
              <a:rPr lang="en-US" smtClean="0"/>
              <a:pPr/>
              <a:t>‹#›</a:t>
            </a:fld>
            <a:endParaRPr lang="en-US" dirty="0"/>
          </a:p>
        </p:txBody>
      </p:sp>
    </p:spTree>
    <p:extLst>
      <p:ext uri="{BB962C8B-B14F-4D97-AF65-F5344CB8AC3E}">
        <p14:creationId xmlns:p14="http://schemas.microsoft.com/office/powerpoint/2010/main" val="2529880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40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 |</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62" cstate="print">
            <a:extLst>
              <a:ext uri="{28A0092B-C50C-407E-A947-70E740481C1C}">
                <a14:useLocalDpi xmlns:a14="http://schemas.microsoft.com/office/drawing/2010/main"/>
              </a:ext>
            </a:extLst>
          </a:blip>
          <a:stretch>
            <a:fillRect/>
          </a:stretch>
        </p:blipFill>
        <p:spPr>
          <a:xfrm>
            <a:off x="1548535" y="6599832"/>
            <a:ext cx="830889" cy="198162"/>
          </a:xfrm>
          <a:prstGeom prst="rect">
            <a:avLst/>
          </a:prstGeom>
        </p:spPr>
      </p:pic>
    </p:spTree>
    <p:extLst>
      <p:ext uri="{BB962C8B-B14F-4D97-AF65-F5344CB8AC3E}">
        <p14:creationId xmlns:p14="http://schemas.microsoft.com/office/powerpoint/2010/main" val="344083936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 id="2147483714" r:id="rId45"/>
    <p:sldLayoutId id="2147483715" r:id="rId46"/>
    <p:sldLayoutId id="2147483716" r:id="rId47"/>
    <p:sldLayoutId id="2147483717" r:id="rId48"/>
    <p:sldLayoutId id="2147483718" r:id="rId49"/>
    <p:sldLayoutId id="2147483719" r:id="rId50"/>
    <p:sldLayoutId id="2147483720" r:id="rId51"/>
    <p:sldLayoutId id="2147483721" r:id="rId52"/>
    <p:sldLayoutId id="2147483722" r:id="rId53"/>
    <p:sldLayoutId id="2147483723" r:id="rId54"/>
    <p:sldLayoutId id="2147483724" r:id="rId55"/>
    <p:sldLayoutId id="2147483725" r:id="rId56"/>
    <p:sldLayoutId id="2147483726" r:id="rId57"/>
    <p:sldLayoutId id="2147483727" r:id="rId58"/>
    <p:sldLayoutId id="2147483728" r:id="rId59"/>
    <p:sldLayoutId id="2147483729"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265545" y="6576535"/>
            <a:ext cx="1775129" cy="207749"/>
          </a:xfrm>
          <a:prstGeom prst="rect">
            <a:avLst/>
          </a:prstGeom>
          <a:noFill/>
        </p:spPr>
        <p:txBody>
          <a:bodyPr wrap="square" rtlCol="0">
            <a:spAutoFit/>
          </a:bodyPr>
          <a:lstStyle/>
          <a:p>
            <a:r>
              <a:rPr lang="en-US" sz="750" dirty="0">
                <a:solidFill>
                  <a:srgbClr val="0E316B"/>
                </a:solidFill>
              </a:rPr>
              <a:t>|  www.ebsco.com</a:t>
            </a:r>
          </a:p>
        </p:txBody>
      </p:sp>
      <p:sp>
        <p:nvSpPr>
          <p:cNvPr id="12" name="TextBox 11"/>
          <p:cNvSpPr txBox="1"/>
          <p:nvPr userDrawn="1"/>
        </p:nvSpPr>
        <p:spPr>
          <a:xfrm>
            <a:off x="-33453" y="6576535"/>
            <a:ext cx="450167" cy="246221"/>
          </a:xfrm>
          <a:prstGeom prst="rect">
            <a:avLst/>
          </a:prstGeom>
          <a:noFill/>
          <a:ln>
            <a:noFill/>
          </a:ln>
        </p:spPr>
        <p:txBody>
          <a:bodyPr wrap="square" rtlCol="0" anchor="ctr" anchorCtr="0">
            <a:noAutofit/>
          </a:bodyPr>
          <a:lstStyle/>
          <a:p>
            <a:pPr algn="ctr"/>
            <a:fld id="{09848EAD-0F7B-4937-B01B-BB4372B1E0EA}" type="slidenum">
              <a:rPr lang="en-US" sz="750" smtClean="0">
                <a:solidFill>
                  <a:schemeClr val="tx2"/>
                </a:solidFill>
              </a:rPr>
              <a:t>‹#›</a:t>
            </a:fld>
            <a:endParaRPr lang="en-US" sz="750" dirty="0">
              <a:solidFill>
                <a:schemeClr val="tx2"/>
              </a:solidFill>
            </a:endParaRPr>
          </a:p>
        </p:txBody>
      </p:sp>
      <p:cxnSp>
        <p:nvCxnSpPr>
          <p:cNvPr id="14" name="Straight Connector 13"/>
          <p:cNvCxnSpPr/>
          <p:nvPr userDrawn="1"/>
        </p:nvCxnSpPr>
        <p:spPr>
          <a:xfrm>
            <a:off x="1538870"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1237145" y="6599832"/>
            <a:ext cx="830889" cy="198162"/>
          </a:xfrm>
          <a:prstGeom prst="rect">
            <a:avLst/>
          </a:prstGeom>
        </p:spPr>
      </p:pic>
    </p:spTree>
    <p:extLst>
      <p:ext uri="{BB962C8B-B14F-4D97-AF65-F5344CB8AC3E}">
        <p14:creationId xmlns:p14="http://schemas.microsoft.com/office/powerpoint/2010/main" val="387572146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110000"/>
        </a:lnSpc>
        <a:spcBef>
          <a:spcPct val="0"/>
        </a:spcBef>
        <a:buNone/>
        <a:defRPr sz="2400" b="0" kern="1200">
          <a:solidFill>
            <a:schemeClr val="accent1"/>
          </a:solidFill>
          <a:latin typeface="+mj-lt"/>
          <a:ea typeface="+mj-ea"/>
          <a:cs typeface="+mj-cs"/>
        </a:defRPr>
      </a:lvl1pPr>
    </p:titleStyle>
    <p:bodyStyle>
      <a:lvl1pPr marL="171450" indent="-171450" algn="l" defTabSz="685800" rtl="0" eaLnBrk="1" latinLnBrk="0" hangingPunct="1">
        <a:lnSpc>
          <a:spcPct val="110000"/>
        </a:lnSpc>
        <a:spcBef>
          <a:spcPts val="675"/>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110000"/>
        </a:lnSpc>
        <a:spcBef>
          <a:spcPts val="6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110000"/>
        </a:lnSpc>
        <a:spcBef>
          <a:spcPts val="6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110000"/>
        </a:lnSpc>
        <a:spcBef>
          <a:spcPts val="6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110000"/>
        </a:lnSpc>
        <a:spcBef>
          <a:spcPts val="6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29D643C-4D8A-9BCA-E7ED-28F24FCD9CD1}"/>
              </a:ext>
            </a:extLst>
          </p:cNvPr>
          <p:cNvSpPr>
            <a:spLocks noGrp="1" noChangeArrowheads="1"/>
          </p:cNvSpPr>
          <p:nvPr>
            <p:ph type="title"/>
          </p:nvPr>
        </p:nvSpPr>
        <p:spPr bwMode="auto">
          <a:xfrm>
            <a:off x="838200" y="473075"/>
            <a:ext cx="105156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7C90975-A31A-C371-EBFB-DF08D95C84A1}"/>
              </a:ext>
            </a:extLst>
          </p:cNvPr>
          <p:cNvSpPr>
            <a:spLocks noGrp="1" noChangeArrowheads="1"/>
          </p:cNvSpPr>
          <p:nvPr>
            <p:ph type="body" idx="1"/>
          </p:nvPr>
        </p:nvSpPr>
        <p:spPr bwMode="auto">
          <a:xfrm>
            <a:off x="838200" y="163195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52" name="TextBox 9">
            <a:extLst>
              <a:ext uri="{FF2B5EF4-FFF2-40B4-BE49-F238E27FC236}">
                <a16:creationId xmlns:a16="http://schemas.microsoft.com/office/drawing/2014/main" id="{3867C105-F7FA-8503-9417-B8E8B7034828}"/>
              </a:ext>
            </a:extLst>
          </p:cNvPr>
          <p:cNvSpPr txBox="1">
            <a:spLocks noChangeArrowheads="1"/>
          </p:cNvSpPr>
          <p:nvPr userDrawn="1"/>
        </p:nvSpPr>
        <p:spPr bwMode="auto">
          <a:xfrm>
            <a:off x="265113" y="6577013"/>
            <a:ext cx="1774825" cy="246062"/>
          </a:xfrm>
          <a:prstGeom prst="rect">
            <a:avLst/>
          </a:prstGeom>
          <a:noFill/>
          <a:ln>
            <a:noFill/>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00" dirty="0">
                <a:solidFill>
                  <a:srgbClr val="0E316B"/>
                </a:solidFill>
              </a:rPr>
              <a:t>|  www.ebsco.com</a:t>
            </a:r>
          </a:p>
        </p:txBody>
      </p:sp>
      <p:sp>
        <p:nvSpPr>
          <p:cNvPr id="2053" name="TextBox 11">
            <a:extLst>
              <a:ext uri="{FF2B5EF4-FFF2-40B4-BE49-F238E27FC236}">
                <a16:creationId xmlns:a16="http://schemas.microsoft.com/office/drawing/2014/main" id="{862FFD1F-F472-B070-7925-C801CF015B76}"/>
              </a:ext>
            </a:extLst>
          </p:cNvPr>
          <p:cNvSpPr txBox="1">
            <a:spLocks noChangeArrowheads="1"/>
          </p:cNvSpPr>
          <p:nvPr userDrawn="1"/>
        </p:nvSpPr>
        <p:spPr bwMode="auto">
          <a:xfrm>
            <a:off x="-33338" y="6577013"/>
            <a:ext cx="449263" cy="246062"/>
          </a:xfrm>
          <a:prstGeom prst="rect">
            <a:avLst/>
          </a:prstGeom>
          <a:noFill/>
          <a:ln>
            <a:noFill/>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fld id="{AB08424F-19A2-4511-9486-226FCAD1E1A1}" type="slidenum">
              <a:rPr lang="en-US" altLang="en-US" sz="1000" smtClean="0">
                <a:solidFill>
                  <a:schemeClr val="tx2"/>
                </a:solidFill>
              </a:rPr>
              <a:pPr algn="ctr" eaLnBrk="1" hangingPunct="1">
                <a:defRPr/>
              </a:pPr>
              <a:t>‹#›</a:t>
            </a:fld>
            <a:endParaRPr lang="en-US" altLang="en-US" sz="1000" dirty="0">
              <a:solidFill>
                <a:schemeClr val="tx2"/>
              </a:solidFill>
            </a:endParaRPr>
          </a:p>
        </p:txBody>
      </p:sp>
      <p:cxnSp>
        <p:nvCxnSpPr>
          <p:cNvPr id="14" name="Straight Connector 13">
            <a:extLst>
              <a:ext uri="{FF2B5EF4-FFF2-40B4-BE49-F238E27FC236}">
                <a16:creationId xmlns:a16="http://schemas.microsoft.com/office/drawing/2014/main" id="{06A4BDC6-8BB6-696B-1492-23233B12E75B}"/>
              </a:ext>
            </a:extLst>
          </p:cNvPr>
          <p:cNvCxnSpPr/>
          <p:nvPr userDrawn="1"/>
        </p:nvCxnSpPr>
        <p:spPr>
          <a:xfrm>
            <a:off x="1538288" y="6702425"/>
            <a:ext cx="961548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055" name="Picture 14">
            <a:extLst>
              <a:ext uri="{FF2B5EF4-FFF2-40B4-BE49-F238E27FC236}">
                <a16:creationId xmlns:a16="http://schemas.microsoft.com/office/drawing/2014/main" id="{67B902D8-FC47-D825-88A8-D708C3BB6249}"/>
              </a:ext>
            </a:extLst>
          </p:cNvPr>
          <p:cNvPicPr>
            <a:picLocks noChangeAspect="1" noChangeArrowheads="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1237913" y="6599238"/>
            <a:ext cx="8302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23200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976" r:id="rId27"/>
  </p:sldLayoutIdLst>
  <p:transition spd="med">
    <p:fade/>
  </p:transition>
  <p:hf hdr="0" ftr="0" dt="0"/>
  <p:txStyles>
    <p:titleStyle>
      <a:lvl1pPr algn="l" rtl="0" eaLnBrk="0" fontAlgn="base" hangingPunct="0">
        <a:lnSpc>
          <a:spcPct val="110000"/>
        </a:lnSpc>
        <a:spcBef>
          <a:spcPct val="0"/>
        </a:spcBef>
        <a:spcAft>
          <a:spcPct val="0"/>
        </a:spcAft>
        <a:defRPr sz="3200" kern="1200">
          <a:solidFill>
            <a:schemeClr val="accent1"/>
          </a:solidFill>
          <a:latin typeface="+mj-lt"/>
          <a:ea typeface="+mj-ea"/>
          <a:cs typeface="+mj-cs"/>
        </a:defRPr>
      </a:lvl1pPr>
      <a:lvl2pPr algn="l" rtl="0" eaLnBrk="0" fontAlgn="base" hangingPunct="0">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2pPr>
      <a:lvl3pPr algn="l" rtl="0" eaLnBrk="0" fontAlgn="base" hangingPunct="0">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3pPr>
      <a:lvl4pPr algn="l" rtl="0" eaLnBrk="0" fontAlgn="base" hangingPunct="0">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4pPr>
      <a:lvl5pPr algn="l" rtl="0" eaLnBrk="0" fontAlgn="base" hangingPunct="0">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5pPr>
      <a:lvl6pPr marL="457200" algn="l" rtl="0" fontAlgn="base">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6pPr>
      <a:lvl7pPr marL="914400" algn="l" rtl="0" fontAlgn="base">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7pPr>
      <a:lvl8pPr marL="1371600" algn="l" rtl="0" fontAlgn="base">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8pPr>
      <a:lvl9pPr marL="1828800" algn="l" rtl="0" fontAlgn="base">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9pPr>
    </p:titleStyle>
    <p:bodyStyle>
      <a:lvl1pPr marL="228600" indent="-228600" algn="l" rtl="0" eaLnBrk="0" fontAlgn="base" hangingPunct="0">
        <a:lnSpc>
          <a:spcPct val="110000"/>
        </a:lnSpc>
        <a:spcBef>
          <a:spcPts val="900"/>
        </a:spcBef>
        <a:spcAft>
          <a:spcPct val="0"/>
        </a:spcAft>
        <a:buFont typeface="Arial" panose="020B0604020202020204" pitchFamily="34" charset="0"/>
        <a:buChar char="•"/>
        <a:defRPr sz="2800" kern="1200">
          <a:solidFill>
            <a:schemeClr val="tx2"/>
          </a:solidFill>
          <a:latin typeface="+mn-lt"/>
          <a:ea typeface="+mn-ea"/>
          <a:cs typeface="+mn-cs"/>
        </a:defRPr>
      </a:lvl1pPr>
      <a:lvl2pPr marL="685800" indent="-228600" algn="l" rtl="0" eaLnBrk="0" fontAlgn="base" hangingPunct="0">
        <a:lnSpc>
          <a:spcPct val="110000"/>
        </a:lnSpc>
        <a:spcBef>
          <a:spcPts val="900"/>
        </a:spcBef>
        <a:spcAft>
          <a:spcPct val="0"/>
        </a:spcAft>
        <a:buFont typeface="Arial" panose="020B0604020202020204" pitchFamily="34" charset="0"/>
        <a:buChar char="−"/>
        <a:defRPr sz="2400" kern="1200">
          <a:solidFill>
            <a:schemeClr val="tx2"/>
          </a:solidFill>
          <a:latin typeface="+mn-lt"/>
          <a:ea typeface="+mn-ea"/>
          <a:cs typeface="+mn-cs"/>
        </a:defRPr>
      </a:lvl2pPr>
      <a:lvl3pPr marL="1143000" indent="-228600" algn="l" rtl="0" eaLnBrk="0" fontAlgn="base" hangingPunct="0">
        <a:lnSpc>
          <a:spcPct val="110000"/>
        </a:lnSpc>
        <a:spcBef>
          <a:spcPts val="900"/>
        </a:spcBef>
        <a:spcAft>
          <a:spcPct val="0"/>
        </a:spcAft>
        <a:buFont typeface="Arial" panose="020B0604020202020204" pitchFamily="34" charset="0"/>
        <a:buChar char="•"/>
        <a:defRPr sz="2000" kern="1200">
          <a:solidFill>
            <a:schemeClr val="tx2"/>
          </a:solidFill>
          <a:latin typeface="+mn-lt"/>
          <a:ea typeface="+mn-ea"/>
          <a:cs typeface="+mn-cs"/>
        </a:defRPr>
      </a:lvl3pPr>
      <a:lvl4pPr marL="1600200" indent="-228600" algn="l" rtl="0" eaLnBrk="0" fontAlgn="base" hangingPunct="0">
        <a:lnSpc>
          <a:spcPct val="110000"/>
        </a:lnSpc>
        <a:spcBef>
          <a:spcPts val="900"/>
        </a:spcBef>
        <a:spcAft>
          <a:spcPct val="0"/>
        </a:spcAft>
        <a:buFont typeface="Arial" panose="020B0604020202020204" pitchFamily="34" charset="0"/>
        <a:buChar char="•"/>
        <a:defRPr kern="1200">
          <a:solidFill>
            <a:schemeClr val="tx2"/>
          </a:solidFill>
          <a:latin typeface="+mn-lt"/>
          <a:ea typeface="+mn-ea"/>
          <a:cs typeface="+mn-cs"/>
        </a:defRPr>
      </a:lvl4pPr>
      <a:lvl5pPr marL="2057400" indent="-228600" algn="l" rtl="0" eaLnBrk="0" fontAlgn="base" hangingPunct="0">
        <a:lnSpc>
          <a:spcPct val="110000"/>
        </a:lnSpc>
        <a:spcBef>
          <a:spcPts val="900"/>
        </a:spcBef>
        <a:spcAft>
          <a:spcPct val="0"/>
        </a:spcAft>
        <a:buFont typeface="Arial" panose="020B0604020202020204" pitchFamily="34" charset="0"/>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t>‹#›</a:t>
            </a:fld>
            <a:endParaRPr lang="en-US" sz="1000" dirty="0">
              <a:solidFill>
                <a:schemeClr val="tx2"/>
              </a:solidFill>
            </a:endParaRPr>
          </a:p>
        </p:txBody>
      </p:sp>
      <p:cxnSp>
        <p:nvCxnSpPr>
          <p:cNvPr id="14" name="Straight Connector 13"/>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928084190"/>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6" r:id="rId19"/>
    <p:sldLayoutId id="2147483997" r:id="rId20"/>
    <p:sldLayoutId id="2147483998" r:id="rId21"/>
    <p:sldLayoutId id="2147483999" r:id="rId22"/>
    <p:sldLayoutId id="2147484000" r:id="rId23"/>
    <p:sldLayoutId id="2147484001" r:id="rId24"/>
    <p:sldLayoutId id="2147484002" r:id="rId25"/>
    <p:sldLayoutId id="2147484003" r:id="rId26"/>
    <p:sldLayoutId id="2147484004"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latin typeface="黑体" panose="02010609060101010101" pitchFamily="49" charset="-122"/>
              </a:rPr>
              <a:t>|  www.ebsco.nl   |</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latin typeface="黑体" panose="02010609060101010101" pitchFamily="49" charset="-122"/>
              </a:rPr>
              <a:pPr algn="ctr"/>
              <a:t>‹#›</a:t>
            </a:fld>
            <a:endParaRPr lang="en-US" sz="1000" dirty="0">
              <a:solidFill>
                <a:schemeClr val="tx2"/>
              </a:solidFill>
              <a:latin typeface="黑体" panose="02010609060101010101" pitchFamily="49" charset="-122"/>
            </a:endParaRPr>
          </a:p>
        </p:txBody>
      </p: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48535" y="6599832"/>
            <a:ext cx="830889" cy="198162"/>
          </a:xfrm>
          <a:prstGeom prst="rect">
            <a:avLst/>
          </a:prstGeom>
        </p:spPr>
      </p:pic>
    </p:spTree>
    <p:extLst>
      <p:ext uri="{BB962C8B-B14F-4D97-AF65-F5344CB8AC3E}">
        <p14:creationId xmlns:p14="http://schemas.microsoft.com/office/powerpoint/2010/main" val="4103060195"/>
      </p:ext>
    </p:extLst>
  </p:cSld>
  <p:clrMap bg1="lt1" tx1="dk1" bg2="lt2" tx2="dk2" accent1="accent1" accent2="accent2" accent3="accent3" accent4="accent4" accent5="accent5" accent6="accent6" hlink="hlink" folHlink="folHlink"/>
  <p:sldLayoutIdLst>
    <p:sldLayoutId id="214748376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黑体" panose="02010609060101010101" pitchFamily="49" charset="-122"/>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黑体" panose="02010609060101010101" pitchFamily="49" charset="-122"/>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黑体" panose="02010609060101010101" pitchFamily="49" charset="-122"/>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黑体" panose="02010609060101010101" pitchFamily="49" charset="-122"/>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黑体" panose="02010609060101010101" pitchFamily="49" charset="-122"/>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黑体" panose="02010609060101010101" pitchFamily="49"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4.xml"/><Relationship Id="rId4" Type="http://schemas.openxmlformats.org/officeDocument/2006/relationships/image" Target="../media/image75.png"/></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jpeg"/><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04.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04.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image" Target="../media/image77.png"/><Relationship Id="rId1" Type="http://schemas.openxmlformats.org/officeDocument/2006/relationships/slideLayout" Target="../slideLayouts/slideLayout10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pn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128.xml"/><Relationship Id="rId5" Type="http://schemas.openxmlformats.org/officeDocument/2006/relationships/image" Target="../media/image78.png"/><Relationship Id="rId4" Type="http://schemas.openxmlformats.org/officeDocument/2006/relationships/image" Target="../media/image77.png"/></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7.sv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155.xml"/><Relationship Id="rId5" Type="http://schemas.openxmlformats.org/officeDocument/2006/relationships/image" Target="../media/image95.sv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5.png"/><Relationship Id="rId7" Type="http://schemas.openxmlformats.org/officeDocument/2006/relationships/image" Target="../media/image95.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107.png"/><Relationship Id="rId10" Type="http://schemas.openxmlformats.org/officeDocument/2006/relationships/image" Target="../media/image98.png"/><Relationship Id="rId4" Type="http://schemas.openxmlformats.org/officeDocument/2006/relationships/image" Target="../media/image106.png"/><Relationship Id="rId9" Type="http://schemas.openxmlformats.org/officeDocument/2006/relationships/image" Target="../media/image97.svg"/></Relationships>
</file>

<file path=ppt/slides/_rels/slide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94.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91.xml"/><Relationship Id="rId5" Type="http://schemas.openxmlformats.org/officeDocument/2006/relationships/image" Target="../media/image103.png"/><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97.svg"/><Relationship Id="rId2" Type="http://schemas.openxmlformats.org/officeDocument/2006/relationships/notesSlide" Target="../notesSlides/notesSlide14.xml"/><Relationship Id="rId1" Type="http://schemas.openxmlformats.org/officeDocument/2006/relationships/slideLayout" Target="../slideLayouts/slideLayout75.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75.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 Id="rId9"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97.sv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22.png"/><Relationship Id="rId7" Type="http://schemas.openxmlformats.org/officeDocument/2006/relationships/image" Target="../media/image95.sv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97.sv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25.png"/><Relationship Id="rId7" Type="http://schemas.openxmlformats.org/officeDocument/2006/relationships/image" Target="../media/image95.sv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97.sv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28.png"/><Relationship Id="rId7" Type="http://schemas.openxmlformats.org/officeDocument/2006/relationships/image" Target="../media/image95.sv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99.svg"/></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xml"/><Relationship Id="rId1" Type="http://schemas.openxmlformats.org/officeDocument/2006/relationships/slideLayout" Target="../slideLayouts/slideLayout155.xml"/><Relationship Id="rId5" Type="http://schemas.openxmlformats.org/officeDocument/2006/relationships/image" Target="../media/image95.sv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95.sv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31.png"/><Relationship Id="rId7" Type="http://schemas.openxmlformats.org/officeDocument/2006/relationships/image" Target="../media/image97.svg"/><Relationship Id="rId2" Type="http://schemas.openxmlformats.org/officeDocument/2006/relationships/notesSlide" Target="../notesSlides/notesSlide22.xml"/><Relationship Id="rId1" Type="http://schemas.openxmlformats.org/officeDocument/2006/relationships/slideLayout" Target="../slideLayouts/slideLayout155.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99.svg"/></Relationships>
</file>

<file path=ppt/slides/_rels/slide36.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132.pn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127.png"/><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33.png"/><Relationship Id="rId7" Type="http://schemas.openxmlformats.org/officeDocument/2006/relationships/image" Target="../media/image95.sv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134.png"/><Relationship Id="rId10" Type="http://schemas.openxmlformats.org/officeDocument/2006/relationships/image" Target="../media/image98.png"/><Relationship Id="rId4" Type="http://schemas.openxmlformats.org/officeDocument/2006/relationships/image" Target="../media/image103.png"/><Relationship Id="rId9" Type="http://schemas.openxmlformats.org/officeDocument/2006/relationships/image" Target="../media/image97.svg"/></Relationships>
</file>

<file path=ppt/slides/_rels/slide38.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97.svg"/><Relationship Id="rId5" Type="http://schemas.openxmlformats.org/officeDocument/2006/relationships/image" Target="../media/image96.png"/><Relationship Id="rId10" Type="http://schemas.openxmlformats.org/officeDocument/2006/relationships/image" Target="../media/image136.png"/><Relationship Id="rId4" Type="http://schemas.openxmlformats.org/officeDocument/2006/relationships/image" Target="../media/image95.svg"/><Relationship Id="rId9"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hyperlink" Target="https://connect.ebsco.com/" TargetMode="External"/><Relationship Id="rId7" Type="http://schemas.openxmlformats.org/officeDocument/2006/relationships/hyperlink" Target="https://connect.ebsco.com/s/article/EBSCO&#24179;&#21488;&#20013;&#25991;&#20351;&#29992;&#25351;&#21335;" TargetMode="External"/><Relationship Id="rId2" Type="http://schemas.openxmlformats.org/officeDocument/2006/relationships/hyperlink" Target="https://research.ebscohost.com/" TargetMode="External"/><Relationship Id="rId1" Type="http://schemas.openxmlformats.org/officeDocument/2006/relationships/slideLayout" Target="../slideLayouts/slideLayout13.xml"/><Relationship Id="rId6" Type="http://schemas.openxmlformats.org/officeDocument/2006/relationships/hyperlink" Target="https://space.bilibili.com/1798959763/lists?sid=2655301" TargetMode="External"/><Relationship Id="rId5" Type="http://schemas.openxmlformats.org/officeDocument/2006/relationships/hyperlink" Target="https://ebsco-chinese.zoom.us/calendar/search?showType=2&amp;startDate=2021-07-01" TargetMode="External"/><Relationship Id="rId4" Type="http://schemas.openxmlformats.org/officeDocument/2006/relationships/hyperlink" Target="https://www.ebsco.com/zh-c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xml"/><Relationship Id="rId1" Type="http://schemas.openxmlformats.org/officeDocument/2006/relationships/slideLayout" Target="../slideLayouts/slideLayout125.xml"/><Relationship Id="rId5" Type="http://schemas.openxmlformats.org/officeDocument/2006/relationships/image" Target="../media/image80.png"/><Relationship Id="rId4" Type="http://schemas.openxmlformats.org/officeDocument/2006/relationships/image" Target="../media/image77.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7AF78-F781-0F88-E1D2-7F125675C9A7}"/>
            </a:ext>
          </a:extLst>
        </p:cNvPr>
        <p:cNvGrpSpPr/>
        <p:nvPr/>
      </p:nvGrpSpPr>
      <p:grpSpPr>
        <a:xfrm>
          <a:off x="0" y="0"/>
          <a:ext cx="0" cy="0"/>
          <a:chOff x="0" y="0"/>
          <a:chExt cx="0" cy="0"/>
        </a:xfrm>
      </p:grpSpPr>
      <p:sp>
        <p:nvSpPr>
          <p:cNvPr id="370690" name="Title 2">
            <a:extLst>
              <a:ext uri="{FF2B5EF4-FFF2-40B4-BE49-F238E27FC236}">
                <a16:creationId xmlns:a16="http://schemas.microsoft.com/office/drawing/2014/main" id="{C6C1C76B-EBBE-7E87-9793-0CB047E1CF7C}"/>
              </a:ext>
            </a:extLst>
          </p:cNvPr>
          <p:cNvSpPr>
            <a:spLocks noGrp="1" noChangeArrowheads="1"/>
          </p:cNvSpPr>
          <p:nvPr>
            <p:ph type="ctrTitle"/>
          </p:nvPr>
        </p:nvSpPr>
        <p:spPr>
          <a:xfrm>
            <a:off x="4860554" y="162753"/>
            <a:ext cx="9144001" cy="784225"/>
          </a:xfrm>
        </p:spPr>
        <p:txBody>
          <a:bodyPr/>
          <a:lstStyle/>
          <a:p>
            <a:r>
              <a:rPr lang="zh-CN" altLang="en-US" b="1" dirty="0">
                <a:ea typeface="思源黑体 CN" panose="020B0500000000000000"/>
              </a:rPr>
              <a:t>关于</a:t>
            </a:r>
            <a:r>
              <a:rPr lang="en-US" altLang="zh-CN" dirty="0">
                <a:ea typeface="思源黑体 CN" panose="020B0500000000000000"/>
              </a:rPr>
              <a:t>FSTA</a:t>
            </a:r>
            <a:endParaRPr lang="en-US" altLang="en-US" dirty="0"/>
          </a:p>
        </p:txBody>
      </p:sp>
      <p:sp>
        <p:nvSpPr>
          <p:cNvPr id="370691" name="Rectangle 3">
            <a:extLst>
              <a:ext uri="{FF2B5EF4-FFF2-40B4-BE49-F238E27FC236}">
                <a16:creationId xmlns:a16="http://schemas.microsoft.com/office/drawing/2014/main" id="{1D669573-1187-35F7-6FD6-4CA1DA0CC739}"/>
              </a:ext>
            </a:extLst>
          </p:cNvPr>
          <p:cNvSpPr>
            <a:spLocks noChangeArrowheads="1"/>
          </p:cNvSpPr>
          <p:nvPr/>
        </p:nvSpPr>
        <p:spPr bwMode="auto">
          <a:xfrm>
            <a:off x="2315527" y="5147985"/>
            <a:ext cx="87062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Arial" panose="020B0604020202020204" pitchFamily="34" charset="0"/>
                <a:ea typeface="MS PGothic" panose="020B0600070205080204" pitchFamily="34" charset="-128"/>
              </a:defRPr>
            </a:lvl1pPr>
            <a:lvl2pPr marL="742950" indent="-285750">
              <a:defRPr sz="1600" b="1">
                <a:solidFill>
                  <a:schemeClr val="tx1"/>
                </a:solidFill>
                <a:latin typeface="Arial" panose="020B0604020202020204" pitchFamily="34" charset="0"/>
                <a:ea typeface="MS PGothic" panose="020B0600070205080204" pitchFamily="34" charset="-128"/>
              </a:defRPr>
            </a:lvl2pPr>
            <a:lvl3pPr marL="1143000" indent="-228600">
              <a:defRPr sz="1600" b="1">
                <a:solidFill>
                  <a:schemeClr val="tx1"/>
                </a:solidFill>
                <a:latin typeface="Arial" panose="020B0604020202020204" pitchFamily="34" charset="0"/>
                <a:ea typeface="MS PGothic" panose="020B0600070205080204" pitchFamily="34" charset="-128"/>
              </a:defRPr>
            </a:lvl3pPr>
            <a:lvl4pPr marL="1600200" indent="-228600">
              <a:defRPr sz="1600" b="1">
                <a:solidFill>
                  <a:schemeClr val="tx1"/>
                </a:solidFill>
                <a:latin typeface="Arial" panose="020B0604020202020204" pitchFamily="34" charset="0"/>
                <a:ea typeface="MS PGothic" panose="020B0600070205080204" pitchFamily="34" charset="-128"/>
              </a:defRPr>
            </a:lvl4pPr>
            <a:lvl5pPr marL="2057400" indent="-228600">
              <a:defRPr sz="16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zh-CN" altLang="en-US" sz="2400" dirty="0">
                <a:solidFill>
                  <a:srgbClr val="000000"/>
                </a:solidFill>
                <a:ea typeface="思源黑体 CN" panose="020B0500000000000000"/>
              </a:rPr>
              <a:t>如果您对</a:t>
            </a:r>
            <a:r>
              <a:rPr lang="en-US" altLang="zh-CN" sz="2400" dirty="0">
                <a:solidFill>
                  <a:srgbClr val="000000"/>
                </a:solidFill>
                <a:ea typeface="思源黑体 CN" panose="020B0500000000000000"/>
              </a:rPr>
              <a:t>FSTA</a:t>
            </a:r>
            <a:r>
              <a:rPr lang="zh-CN" altLang="en-US" sz="2400" dirty="0">
                <a:solidFill>
                  <a:srgbClr val="000000"/>
                </a:solidFill>
                <a:ea typeface="思源黑体 CN" panose="020B0500000000000000"/>
              </a:rPr>
              <a:t> </a:t>
            </a:r>
            <a:r>
              <a:rPr lang="en-US" altLang="zh-CN" sz="2400" dirty="0">
                <a:solidFill>
                  <a:srgbClr val="000000"/>
                </a:solidFill>
                <a:ea typeface="思源黑体 CN" panose="020B0500000000000000"/>
              </a:rPr>
              <a:t>with FT</a:t>
            </a:r>
            <a:r>
              <a:rPr lang="zh-CN" altLang="en-US" sz="2400" dirty="0">
                <a:solidFill>
                  <a:srgbClr val="000000"/>
                </a:solidFill>
                <a:ea typeface="思源黑体 CN" panose="020B0500000000000000"/>
              </a:rPr>
              <a:t>感兴趣，可以扫码查看数据库介绍页面，提交相关信息</a:t>
            </a:r>
            <a:endParaRPr lang="en-US" altLang="en-US" sz="2400" dirty="0">
              <a:solidFill>
                <a:srgbClr val="000000"/>
              </a:solidFill>
              <a:ea typeface="思源黑体 CN" panose="020B0500000000000000"/>
            </a:endParaRPr>
          </a:p>
        </p:txBody>
      </p:sp>
      <p:pic>
        <p:nvPicPr>
          <p:cNvPr id="3" name="图片 2" descr="QR 代码&#10;&#10;描述已自动生成">
            <a:extLst>
              <a:ext uri="{FF2B5EF4-FFF2-40B4-BE49-F238E27FC236}">
                <a16:creationId xmlns:a16="http://schemas.microsoft.com/office/drawing/2014/main" id="{B0A50F39-608C-6932-E9B3-A0CE53672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699" y="1620779"/>
            <a:ext cx="2381250" cy="2381250"/>
          </a:xfrm>
          <a:prstGeom prst="rect">
            <a:avLst/>
          </a:prstGeom>
        </p:spPr>
      </p:pic>
      <p:pic>
        <p:nvPicPr>
          <p:cNvPr id="6" name="图片 5" descr="文本&#10;&#10;描述已自动生成">
            <a:extLst>
              <a:ext uri="{FF2B5EF4-FFF2-40B4-BE49-F238E27FC236}">
                <a16:creationId xmlns:a16="http://schemas.microsoft.com/office/drawing/2014/main" id="{94C8782F-3BDC-5994-C4E5-1700C93DE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673" y="1442396"/>
            <a:ext cx="3596380" cy="3142211"/>
          </a:xfrm>
          <a:prstGeom prst="rect">
            <a:avLst/>
          </a:prstGeom>
        </p:spPr>
      </p:pic>
      <p:pic>
        <p:nvPicPr>
          <p:cNvPr id="8" name="图片 7" descr="图形用户界面, 文本, 应用程序&#10;&#10;描述已自动生成">
            <a:extLst>
              <a:ext uri="{FF2B5EF4-FFF2-40B4-BE49-F238E27FC236}">
                <a16:creationId xmlns:a16="http://schemas.microsoft.com/office/drawing/2014/main" id="{1D9BC38D-2660-39B9-C9F4-B8ECFADAE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406" y="1620779"/>
            <a:ext cx="3536095" cy="2521172"/>
          </a:xfrm>
          <a:prstGeom prst="rect">
            <a:avLst/>
          </a:prstGeom>
        </p:spPr>
      </p:pic>
    </p:spTree>
    <p:extLst>
      <p:ext uri="{BB962C8B-B14F-4D97-AF65-F5344CB8AC3E}">
        <p14:creationId xmlns:p14="http://schemas.microsoft.com/office/powerpoint/2010/main" val="82158129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od Science and Nutrition (B.S.) | Illinois Institute of Technology"/>
          <p:cNvPicPr>
            <a:picLocks noChangeAspect="1" noChangeArrowheads="1"/>
          </p:cNvPicPr>
          <p:nvPr/>
        </p:nvPicPr>
        <p:blipFill rotWithShape="1">
          <a:blip r:embed="rId2">
            <a:extLst>
              <a:ext uri="{28A0092B-C50C-407E-A947-70E740481C1C}">
                <a14:useLocalDpi xmlns:a14="http://schemas.microsoft.com/office/drawing/2010/main" val="0"/>
              </a:ext>
            </a:extLst>
          </a:blip>
          <a:srcRect l="20926" t="-11" r="29749" b="11"/>
          <a:stretch>
            <a:fillRect/>
          </a:stretch>
        </p:blipFill>
        <p:spPr bwMode="auto">
          <a:xfrm>
            <a:off x="5860025" y="428625"/>
            <a:ext cx="6013616"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838200" y="835651"/>
            <a:ext cx="5760661" cy="1023710"/>
          </a:xfrm>
        </p:spPr>
        <p:txBody>
          <a:bodyPr/>
          <a:lstStyle/>
          <a:p>
            <a:r>
              <a:rPr lang="en-US" sz="3600" dirty="0"/>
              <a:t>FSTA with Full Text</a:t>
            </a:r>
          </a:p>
        </p:txBody>
      </p:sp>
      <p:sp>
        <p:nvSpPr>
          <p:cNvPr id="17" name="Rectangle 16"/>
          <p:cNvSpPr/>
          <p:nvPr/>
        </p:nvSpPr>
        <p:spPr>
          <a:xfrm>
            <a:off x="5860025" y="332693"/>
            <a:ext cx="3983769" cy="6249864"/>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p:cNvSpPr/>
          <p:nvPr/>
        </p:nvSpPr>
        <p:spPr>
          <a:xfrm rot="5400000">
            <a:off x="6844340" y="-708872"/>
            <a:ext cx="4044985" cy="6013618"/>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Content Placeholder 2"/>
          <p:cNvSpPr>
            <a:spLocks noGrp="1"/>
          </p:cNvSpPr>
          <p:nvPr>
            <p:ph idx="1"/>
          </p:nvPr>
        </p:nvSpPr>
        <p:spPr>
          <a:xfrm>
            <a:off x="838200" y="1859361"/>
            <a:ext cx="4705350" cy="3355577"/>
          </a:xfrm>
        </p:spPr>
        <p:txBody>
          <a:bodyPr/>
          <a:lstStyle/>
          <a:p>
            <a:pPr marL="0" indent="0">
              <a:buNone/>
            </a:pPr>
            <a:r>
              <a:rPr lang="zh-CN" altLang="en-US" dirty="0">
                <a:latin typeface="思源黑体 CN Light" panose="020B0300000000000000" charset="-122"/>
                <a:ea typeface="思源黑体 CN Light" panose="020B0300000000000000" charset="-122"/>
                <a:cs typeface="思源黑体 CN Light" panose="020B0300000000000000" charset="-122"/>
              </a:rPr>
              <a:t>与 </a:t>
            </a:r>
            <a:r>
              <a:rPr lang="en-US" dirty="0">
                <a:latin typeface="思源黑体 CN Light" panose="020B0300000000000000" charset="-122"/>
                <a:ea typeface="思源黑体 CN Light" panose="020B0300000000000000" charset="-122"/>
                <a:cs typeface="思源黑体 CN Light" panose="020B0300000000000000" charset="-122"/>
              </a:rPr>
              <a:t>IFIS </a:t>
            </a:r>
            <a:r>
              <a:rPr lang="zh-CN" altLang="en-US" dirty="0">
                <a:latin typeface="思源黑体 CN Light" panose="020B0300000000000000" charset="-122"/>
                <a:ea typeface="思源黑体 CN Light" panose="020B0300000000000000" charset="-122"/>
                <a:cs typeface="思源黑体 CN Light" panose="020B0300000000000000" charset="-122"/>
              </a:rPr>
              <a:t>专家组联合制作</a:t>
            </a:r>
            <a:r>
              <a:rPr lang="en-US" dirty="0">
                <a:latin typeface="思源黑体 CN Light" panose="020B0300000000000000" charset="-122"/>
                <a:ea typeface="思源黑体 CN Light" panose="020B0300000000000000" charset="-122"/>
                <a:cs typeface="思源黑体 CN Light" panose="020B0300000000000000" charset="-122"/>
              </a:rPr>
              <a:t>, </a:t>
            </a:r>
            <a:r>
              <a:rPr lang="en-US" dirty="0">
                <a:solidFill>
                  <a:schemeClr val="accent2"/>
                </a:solidFill>
                <a:latin typeface="思源黑体 CN Light" panose="020B0300000000000000" charset="-122"/>
                <a:ea typeface="思源黑体 CN Light" panose="020B0300000000000000" charset="-122"/>
                <a:cs typeface="思源黑体 CN Light" panose="020B0300000000000000" charset="-122"/>
              </a:rPr>
              <a:t>FSTA with Full Text </a:t>
            </a:r>
            <a:r>
              <a:rPr lang="zh-CN" altLang="en-US" dirty="0">
                <a:solidFill>
                  <a:srgbClr val="4F4F4F"/>
                </a:solidFill>
                <a:latin typeface="思源黑体 CN Light" panose="020B0300000000000000" charset="-122"/>
                <a:ea typeface="思源黑体 CN Light" panose="020B0300000000000000" charset="-122"/>
                <a:cs typeface="思源黑体 CN Light" panose="020B0300000000000000" charset="-122"/>
              </a:rPr>
              <a:t>是一个专业的全文</a:t>
            </a:r>
            <a:r>
              <a:rPr lang="zh-TW" altLang="en-US" dirty="0">
                <a:solidFill>
                  <a:srgbClr val="4F4F4F"/>
                </a:solidFill>
                <a:latin typeface="思源黑体 CN Light" panose="020B0300000000000000" charset="-122"/>
                <a:ea typeface="思源黑体 CN Light" panose="020B0300000000000000" charset="-122"/>
                <a:cs typeface="思源黑体 CN Light" panose="020B0300000000000000" charset="-122"/>
              </a:rPr>
              <a:t>资料</a:t>
            </a:r>
            <a:r>
              <a:rPr lang="zh-CN" altLang="en-US" dirty="0">
                <a:solidFill>
                  <a:srgbClr val="4F4F4F"/>
                </a:solidFill>
                <a:latin typeface="思源黑体 CN Light" panose="020B0300000000000000" charset="-122"/>
                <a:ea typeface="思源黑体 CN Light" panose="020B0300000000000000" charset="-122"/>
                <a:cs typeface="思源黑体 CN Light" panose="020B0300000000000000" charset="-122"/>
              </a:rPr>
              <a:t>库，涵盖与食品、饮品和营养学有关的科技文献。</a:t>
            </a:r>
            <a:endParaRPr lang="en-US" altLang="en-US" sz="2000" dirty="0">
              <a:solidFill>
                <a:srgbClr val="4F4F4F"/>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2" name="Picture 1"/>
          <p:cNvPicPr>
            <a:picLocks noChangeAspect="1"/>
          </p:cNvPicPr>
          <p:nvPr/>
        </p:nvPicPr>
        <p:blipFill rotWithShape="1">
          <a:blip r:embed="rId3" cstate="screen">
            <a:alphaModFix amt="20000"/>
            <a:duotone>
              <a:prstClr val="black"/>
              <a:schemeClr val="accent2">
                <a:tint val="45000"/>
                <a:satMod val="400000"/>
              </a:schemeClr>
            </a:duotone>
          </a:blip>
          <a:srcRect/>
          <a:stretch>
            <a:fillRect/>
          </a:stretch>
        </p:blipFill>
        <p:spPr>
          <a:xfrm>
            <a:off x="315632" y="4998639"/>
            <a:ext cx="11558011" cy="1583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3336"/>
            <a:ext cx="10215593" cy="1023710"/>
          </a:xfrm>
        </p:spPr>
        <p:txBody>
          <a:bodyPr/>
          <a:lstStyle/>
          <a:p>
            <a:r>
              <a:rPr lang="en-US" sz="3600" dirty="0">
                <a:latin typeface="思源黑体 CN" panose="020B0500000000000000" charset="-122"/>
                <a:ea typeface="思源黑体 CN" panose="020B0500000000000000" charset="-122"/>
                <a:cs typeface="思源黑体 CN" panose="020B0500000000000000" charset="-122"/>
              </a:rPr>
              <a:t>FSTA with Full Text </a:t>
            </a:r>
            <a:r>
              <a:rPr lang="zh-CN" altLang="en-US" sz="3600" dirty="0">
                <a:latin typeface="思源黑体 CN" panose="020B0500000000000000" charset="-122"/>
                <a:ea typeface="思源黑体 CN" panose="020B0500000000000000" charset="-122"/>
                <a:cs typeface="思源黑体 CN" panose="020B0500000000000000" charset="-122"/>
              </a:rPr>
              <a:t>包括一系列以食品为重点内容的相关领域，涵盖：</a:t>
            </a:r>
            <a:endParaRPr lang="en-US" sz="3600" dirty="0">
              <a:latin typeface="思源黑体 CN" panose="020B0500000000000000" charset="-122"/>
              <a:ea typeface="思源黑体 CN" panose="020B0500000000000000" charset="-122"/>
              <a:cs typeface="思源黑体 CN" panose="020B0500000000000000" charset="-122"/>
            </a:endParaRPr>
          </a:p>
        </p:txBody>
      </p:sp>
      <p:grpSp>
        <p:nvGrpSpPr>
          <p:cNvPr id="12" name="Group 11"/>
          <p:cNvGrpSpPr>
            <a:grpSpLocks noChangeAspect="1"/>
          </p:cNvGrpSpPr>
          <p:nvPr/>
        </p:nvGrpSpPr>
        <p:grpSpPr>
          <a:xfrm>
            <a:off x="5944933" y="2146510"/>
            <a:ext cx="548640" cy="548640"/>
            <a:chOff x="4999038" y="4054476"/>
            <a:chExt cx="739775" cy="733426"/>
          </a:xfrm>
          <a:solidFill>
            <a:srgbClr val="81BC02"/>
          </a:solidFill>
        </p:grpSpPr>
        <p:sp>
          <p:nvSpPr>
            <p:cNvPr id="13" name="Freeform 127"/>
            <p:cNvSpPr>
              <a:spLocks noEditPoints="1"/>
            </p:cNvSpPr>
            <p:nvPr/>
          </p:nvSpPr>
          <p:spPr bwMode="auto">
            <a:xfrm>
              <a:off x="4999038" y="4357689"/>
              <a:ext cx="436563" cy="430213"/>
            </a:xfrm>
            <a:custGeom>
              <a:avLst/>
              <a:gdLst>
                <a:gd name="T0" fmla="*/ 110 w 159"/>
                <a:gd name="T1" fmla="*/ 157 h 157"/>
                <a:gd name="T2" fmla="*/ 100 w 159"/>
                <a:gd name="T3" fmla="*/ 156 h 157"/>
                <a:gd name="T4" fmla="*/ 68 w 159"/>
                <a:gd name="T5" fmla="*/ 124 h 157"/>
                <a:gd name="T6" fmla="*/ 55 w 159"/>
                <a:gd name="T7" fmla="*/ 104 h 157"/>
                <a:gd name="T8" fmla="*/ 36 w 159"/>
                <a:gd name="T9" fmla="*/ 92 h 157"/>
                <a:gd name="T10" fmla="*/ 3 w 159"/>
                <a:gd name="T11" fmla="*/ 59 h 157"/>
                <a:gd name="T12" fmla="*/ 7 w 159"/>
                <a:gd name="T13" fmla="*/ 30 h 157"/>
                <a:gd name="T14" fmla="*/ 49 w 159"/>
                <a:gd name="T15" fmla="*/ 4 h 157"/>
                <a:gd name="T16" fmla="*/ 138 w 159"/>
                <a:gd name="T17" fmla="*/ 21 h 157"/>
                <a:gd name="T18" fmla="*/ 155 w 159"/>
                <a:gd name="T19" fmla="*/ 110 h 157"/>
                <a:gd name="T20" fmla="*/ 129 w 159"/>
                <a:gd name="T21" fmla="*/ 152 h 157"/>
                <a:gd name="T22" fmla="*/ 110 w 159"/>
                <a:gd name="T23" fmla="*/ 157 h 157"/>
                <a:gd name="T24" fmla="*/ 71 w 159"/>
                <a:gd name="T25" fmla="*/ 13 h 157"/>
                <a:gd name="T26" fmla="*/ 51 w 159"/>
                <a:gd name="T27" fmla="*/ 15 h 157"/>
                <a:gd name="T28" fmla="*/ 17 w 159"/>
                <a:gd name="T29" fmla="*/ 36 h 157"/>
                <a:gd name="T30" fmla="*/ 14 w 159"/>
                <a:gd name="T31" fmla="*/ 57 h 157"/>
                <a:gd name="T32" fmla="*/ 41 w 159"/>
                <a:gd name="T33" fmla="*/ 82 h 157"/>
                <a:gd name="T34" fmla="*/ 63 w 159"/>
                <a:gd name="T35" fmla="*/ 96 h 157"/>
                <a:gd name="T36" fmla="*/ 78 w 159"/>
                <a:gd name="T37" fmla="*/ 120 h 157"/>
                <a:gd name="T38" fmla="*/ 102 w 159"/>
                <a:gd name="T39" fmla="*/ 145 h 157"/>
                <a:gd name="T40" fmla="*/ 123 w 159"/>
                <a:gd name="T41" fmla="*/ 142 h 157"/>
                <a:gd name="T42" fmla="*/ 144 w 159"/>
                <a:gd name="T43" fmla="*/ 108 h 157"/>
                <a:gd name="T44" fmla="*/ 130 w 159"/>
                <a:gd name="T45" fmla="*/ 29 h 157"/>
                <a:gd name="T46" fmla="*/ 71 w 159"/>
                <a:gd name="T47" fmla="*/ 1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9" h="157">
                  <a:moveTo>
                    <a:pt x="110" y="157"/>
                  </a:moveTo>
                  <a:cubicBezTo>
                    <a:pt x="106" y="157"/>
                    <a:pt x="103" y="157"/>
                    <a:pt x="100" y="156"/>
                  </a:cubicBezTo>
                  <a:cubicBezTo>
                    <a:pt x="81" y="151"/>
                    <a:pt x="75" y="138"/>
                    <a:pt x="68" y="124"/>
                  </a:cubicBezTo>
                  <a:cubicBezTo>
                    <a:pt x="65" y="117"/>
                    <a:pt x="61" y="109"/>
                    <a:pt x="55" y="104"/>
                  </a:cubicBezTo>
                  <a:cubicBezTo>
                    <a:pt x="50" y="99"/>
                    <a:pt x="43" y="95"/>
                    <a:pt x="36" y="92"/>
                  </a:cubicBezTo>
                  <a:cubicBezTo>
                    <a:pt x="23" y="85"/>
                    <a:pt x="8" y="78"/>
                    <a:pt x="3" y="59"/>
                  </a:cubicBezTo>
                  <a:cubicBezTo>
                    <a:pt x="0" y="49"/>
                    <a:pt x="2" y="39"/>
                    <a:pt x="7" y="30"/>
                  </a:cubicBezTo>
                  <a:cubicBezTo>
                    <a:pt x="16" y="15"/>
                    <a:pt x="35" y="7"/>
                    <a:pt x="49" y="4"/>
                  </a:cubicBezTo>
                  <a:cubicBezTo>
                    <a:pt x="70" y="0"/>
                    <a:pt x="118" y="2"/>
                    <a:pt x="138" y="21"/>
                  </a:cubicBezTo>
                  <a:cubicBezTo>
                    <a:pt x="157" y="41"/>
                    <a:pt x="159" y="89"/>
                    <a:pt x="155" y="110"/>
                  </a:cubicBezTo>
                  <a:cubicBezTo>
                    <a:pt x="152" y="124"/>
                    <a:pt x="144" y="143"/>
                    <a:pt x="129" y="152"/>
                  </a:cubicBezTo>
                  <a:cubicBezTo>
                    <a:pt x="123" y="156"/>
                    <a:pt x="116" y="157"/>
                    <a:pt x="110" y="157"/>
                  </a:cubicBezTo>
                  <a:close/>
                  <a:moveTo>
                    <a:pt x="71" y="13"/>
                  </a:moveTo>
                  <a:cubicBezTo>
                    <a:pt x="63" y="13"/>
                    <a:pt x="56" y="14"/>
                    <a:pt x="51" y="15"/>
                  </a:cubicBezTo>
                  <a:cubicBezTo>
                    <a:pt x="36" y="18"/>
                    <a:pt x="23" y="26"/>
                    <a:pt x="17" y="36"/>
                  </a:cubicBezTo>
                  <a:cubicBezTo>
                    <a:pt x="13" y="42"/>
                    <a:pt x="12" y="49"/>
                    <a:pt x="14" y="57"/>
                  </a:cubicBezTo>
                  <a:cubicBezTo>
                    <a:pt x="17" y="70"/>
                    <a:pt x="28" y="75"/>
                    <a:pt x="41" y="82"/>
                  </a:cubicBezTo>
                  <a:cubicBezTo>
                    <a:pt x="49" y="85"/>
                    <a:pt x="57" y="89"/>
                    <a:pt x="63" y="96"/>
                  </a:cubicBezTo>
                  <a:cubicBezTo>
                    <a:pt x="70" y="103"/>
                    <a:pt x="74" y="111"/>
                    <a:pt x="78" y="120"/>
                  </a:cubicBezTo>
                  <a:cubicBezTo>
                    <a:pt x="84" y="132"/>
                    <a:pt x="89" y="142"/>
                    <a:pt x="102" y="145"/>
                  </a:cubicBezTo>
                  <a:cubicBezTo>
                    <a:pt x="110" y="147"/>
                    <a:pt x="117" y="146"/>
                    <a:pt x="123" y="142"/>
                  </a:cubicBezTo>
                  <a:cubicBezTo>
                    <a:pt x="133" y="136"/>
                    <a:pt x="141" y="123"/>
                    <a:pt x="144" y="108"/>
                  </a:cubicBezTo>
                  <a:cubicBezTo>
                    <a:pt x="148" y="89"/>
                    <a:pt x="145" y="45"/>
                    <a:pt x="130" y="29"/>
                  </a:cubicBezTo>
                  <a:cubicBezTo>
                    <a:pt x="119" y="18"/>
                    <a:pt x="92" y="13"/>
                    <a:pt x="7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Freeform 128"/>
            <p:cNvSpPr>
              <a:spLocks noEditPoints="1"/>
            </p:cNvSpPr>
            <p:nvPr/>
          </p:nvSpPr>
          <p:spPr bwMode="auto">
            <a:xfrm>
              <a:off x="5126038" y="4121151"/>
              <a:ext cx="120650" cy="180975"/>
            </a:xfrm>
            <a:custGeom>
              <a:avLst/>
              <a:gdLst>
                <a:gd name="T0" fmla="*/ 22 w 44"/>
                <a:gd name="T1" fmla="*/ 66 h 66"/>
                <a:gd name="T2" fmla="*/ 0 w 44"/>
                <a:gd name="T3" fmla="*/ 33 h 66"/>
                <a:gd name="T4" fmla="*/ 22 w 44"/>
                <a:gd name="T5" fmla="*/ 0 h 66"/>
                <a:gd name="T6" fmla="*/ 44 w 44"/>
                <a:gd name="T7" fmla="*/ 33 h 66"/>
                <a:gd name="T8" fmla="*/ 22 w 44"/>
                <a:gd name="T9" fmla="*/ 66 h 66"/>
                <a:gd name="T10" fmla="*/ 22 w 44"/>
                <a:gd name="T11" fmla="*/ 11 h 66"/>
                <a:gd name="T12" fmla="*/ 11 w 44"/>
                <a:gd name="T13" fmla="*/ 33 h 66"/>
                <a:gd name="T14" fmla="*/ 22 w 44"/>
                <a:gd name="T15" fmla="*/ 55 h 66"/>
                <a:gd name="T16" fmla="*/ 33 w 44"/>
                <a:gd name="T17" fmla="*/ 33 h 66"/>
                <a:gd name="T18" fmla="*/ 22 w 44"/>
                <a:gd name="T19"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6">
                  <a:moveTo>
                    <a:pt x="22" y="66"/>
                  </a:moveTo>
                  <a:cubicBezTo>
                    <a:pt x="10" y="66"/>
                    <a:pt x="0" y="52"/>
                    <a:pt x="0" y="33"/>
                  </a:cubicBezTo>
                  <a:cubicBezTo>
                    <a:pt x="0" y="15"/>
                    <a:pt x="10" y="0"/>
                    <a:pt x="22" y="0"/>
                  </a:cubicBezTo>
                  <a:cubicBezTo>
                    <a:pt x="35" y="0"/>
                    <a:pt x="44" y="15"/>
                    <a:pt x="44" y="33"/>
                  </a:cubicBezTo>
                  <a:cubicBezTo>
                    <a:pt x="44" y="52"/>
                    <a:pt x="35" y="66"/>
                    <a:pt x="22" y="66"/>
                  </a:cubicBezTo>
                  <a:close/>
                  <a:moveTo>
                    <a:pt x="22" y="11"/>
                  </a:moveTo>
                  <a:cubicBezTo>
                    <a:pt x="17" y="11"/>
                    <a:pt x="11" y="20"/>
                    <a:pt x="11" y="33"/>
                  </a:cubicBezTo>
                  <a:cubicBezTo>
                    <a:pt x="11" y="46"/>
                    <a:pt x="17" y="55"/>
                    <a:pt x="22" y="55"/>
                  </a:cubicBezTo>
                  <a:cubicBezTo>
                    <a:pt x="27" y="55"/>
                    <a:pt x="33" y="46"/>
                    <a:pt x="33" y="33"/>
                  </a:cubicBezTo>
                  <a:cubicBezTo>
                    <a:pt x="33" y="20"/>
                    <a:pt x="27" y="11"/>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Freeform 129"/>
            <p:cNvSpPr>
              <a:spLocks noEditPoints="1"/>
            </p:cNvSpPr>
            <p:nvPr/>
          </p:nvSpPr>
          <p:spPr bwMode="auto">
            <a:xfrm>
              <a:off x="5461000" y="4606926"/>
              <a:ext cx="180975" cy="120650"/>
            </a:xfrm>
            <a:custGeom>
              <a:avLst/>
              <a:gdLst>
                <a:gd name="T0" fmla="*/ 33 w 66"/>
                <a:gd name="T1" fmla="*/ 44 h 44"/>
                <a:gd name="T2" fmla="*/ 0 w 66"/>
                <a:gd name="T3" fmla="*/ 22 h 44"/>
                <a:gd name="T4" fmla="*/ 33 w 66"/>
                <a:gd name="T5" fmla="*/ 0 h 44"/>
                <a:gd name="T6" fmla="*/ 66 w 66"/>
                <a:gd name="T7" fmla="*/ 22 h 44"/>
                <a:gd name="T8" fmla="*/ 33 w 66"/>
                <a:gd name="T9" fmla="*/ 44 h 44"/>
                <a:gd name="T10" fmla="*/ 33 w 66"/>
                <a:gd name="T11" fmla="*/ 11 h 44"/>
                <a:gd name="T12" fmla="*/ 11 w 66"/>
                <a:gd name="T13" fmla="*/ 22 h 44"/>
                <a:gd name="T14" fmla="*/ 33 w 66"/>
                <a:gd name="T15" fmla="*/ 33 h 44"/>
                <a:gd name="T16" fmla="*/ 55 w 66"/>
                <a:gd name="T17" fmla="*/ 22 h 44"/>
                <a:gd name="T18" fmla="*/ 33 w 66"/>
                <a:gd name="T19"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44">
                  <a:moveTo>
                    <a:pt x="33" y="44"/>
                  </a:moveTo>
                  <a:cubicBezTo>
                    <a:pt x="15" y="44"/>
                    <a:pt x="0" y="35"/>
                    <a:pt x="0" y="22"/>
                  </a:cubicBezTo>
                  <a:cubicBezTo>
                    <a:pt x="0" y="10"/>
                    <a:pt x="15" y="0"/>
                    <a:pt x="33" y="0"/>
                  </a:cubicBezTo>
                  <a:cubicBezTo>
                    <a:pt x="52" y="0"/>
                    <a:pt x="66" y="10"/>
                    <a:pt x="66" y="22"/>
                  </a:cubicBezTo>
                  <a:cubicBezTo>
                    <a:pt x="66" y="35"/>
                    <a:pt x="52" y="44"/>
                    <a:pt x="33" y="44"/>
                  </a:cubicBezTo>
                  <a:close/>
                  <a:moveTo>
                    <a:pt x="33" y="11"/>
                  </a:moveTo>
                  <a:cubicBezTo>
                    <a:pt x="20" y="11"/>
                    <a:pt x="11" y="17"/>
                    <a:pt x="11" y="22"/>
                  </a:cubicBezTo>
                  <a:cubicBezTo>
                    <a:pt x="11" y="27"/>
                    <a:pt x="20" y="33"/>
                    <a:pt x="33" y="33"/>
                  </a:cubicBezTo>
                  <a:cubicBezTo>
                    <a:pt x="46" y="33"/>
                    <a:pt x="55" y="27"/>
                    <a:pt x="55" y="22"/>
                  </a:cubicBezTo>
                  <a:cubicBezTo>
                    <a:pt x="55" y="17"/>
                    <a:pt x="46" y="11"/>
                    <a:pt x="3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Freeform 130"/>
            <p:cNvSpPr>
              <a:spLocks noEditPoints="1"/>
            </p:cNvSpPr>
            <p:nvPr/>
          </p:nvSpPr>
          <p:spPr bwMode="auto">
            <a:xfrm>
              <a:off x="5457825" y="4286251"/>
              <a:ext cx="280988" cy="260350"/>
            </a:xfrm>
            <a:custGeom>
              <a:avLst/>
              <a:gdLst>
                <a:gd name="T0" fmla="*/ 38 w 102"/>
                <a:gd name="T1" fmla="*/ 95 h 95"/>
                <a:gd name="T2" fmla="*/ 15 w 102"/>
                <a:gd name="T3" fmla="*/ 88 h 95"/>
                <a:gd name="T4" fmla="*/ 1 w 102"/>
                <a:gd name="T5" fmla="*/ 65 h 95"/>
                <a:gd name="T6" fmla="*/ 17 w 102"/>
                <a:gd name="T7" fmla="*/ 26 h 95"/>
                <a:gd name="T8" fmla="*/ 17 w 102"/>
                <a:gd name="T9" fmla="*/ 26 h 95"/>
                <a:gd name="T10" fmla="*/ 87 w 102"/>
                <a:gd name="T11" fmla="*/ 13 h 95"/>
                <a:gd name="T12" fmla="*/ 101 w 102"/>
                <a:gd name="T13" fmla="*/ 36 h 95"/>
                <a:gd name="T14" fmla="*/ 85 w 102"/>
                <a:gd name="T15" fmla="*/ 74 h 95"/>
                <a:gd name="T16" fmla="*/ 38 w 102"/>
                <a:gd name="T17" fmla="*/ 95 h 95"/>
                <a:gd name="T18" fmla="*/ 64 w 102"/>
                <a:gd name="T19" fmla="*/ 17 h 95"/>
                <a:gd name="T20" fmla="*/ 25 w 102"/>
                <a:gd name="T21" fmla="*/ 34 h 95"/>
                <a:gd name="T22" fmla="*/ 25 w 102"/>
                <a:gd name="T23" fmla="*/ 34 h 95"/>
                <a:gd name="T24" fmla="*/ 12 w 102"/>
                <a:gd name="T25" fmla="*/ 64 h 95"/>
                <a:gd name="T26" fmla="*/ 21 w 102"/>
                <a:gd name="T27" fmla="*/ 79 h 95"/>
                <a:gd name="T28" fmla="*/ 77 w 102"/>
                <a:gd name="T29" fmla="*/ 67 h 95"/>
                <a:gd name="T30" fmla="*/ 90 w 102"/>
                <a:gd name="T31" fmla="*/ 37 h 95"/>
                <a:gd name="T32" fmla="*/ 80 w 102"/>
                <a:gd name="T33" fmla="*/ 22 h 95"/>
                <a:gd name="T34" fmla="*/ 64 w 102"/>
                <a:gd name="T35" fmla="*/ 17 h 95"/>
                <a:gd name="T36" fmla="*/ 21 w 102"/>
                <a:gd name="T37" fmla="*/ 30 h 95"/>
                <a:gd name="T38" fmla="*/ 21 w 102"/>
                <a:gd name="T39"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95">
                  <a:moveTo>
                    <a:pt x="38" y="95"/>
                  </a:moveTo>
                  <a:cubicBezTo>
                    <a:pt x="30" y="95"/>
                    <a:pt x="22" y="93"/>
                    <a:pt x="15" y="88"/>
                  </a:cubicBezTo>
                  <a:cubicBezTo>
                    <a:pt x="7" y="83"/>
                    <a:pt x="2" y="75"/>
                    <a:pt x="1" y="65"/>
                  </a:cubicBezTo>
                  <a:cubicBezTo>
                    <a:pt x="0" y="52"/>
                    <a:pt x="6" y="38"/>
                    <a:pt x="17" y="26"/>
                  </a:cubicBezTo>
                  <a:cubicBezTo>
                    <a:pt x="17" y="26"/>
                    <a:pt x="17" y="26"/>
                    <a:pt x="17" y="26"/>
                  </a:cubicBezTo>
                  <a:cubicBezTo>
                    <a:pt x="37" y="6"/>
                    <a:pt x="68" y="0"/>
                    <a:pt x="87" y="13"/>
                  </a:cubicBezTo>
                  <a:cubicBezTo>
                    <a:pt x="95" y="18"/>
                    <a:pt x="100" y="26"/>
                    <a:pt x="101" y="36"/>
                  </a:cubicBezTo>
                  <a:cubicBezTo>
                    <a:pt x="102" y="49"/>
                    <a:pt x="96" y="63"/>
                    <a:pt x="85" y="74"/>
                  </a:cubicBezTo>
                  <a:cubicBezTo>
                    <a:pt x="72" y="88"/>
                    <a:pt x="54" y="95"/>
                    <a:pt x="38" y="95"/>
                  </a:cubicBezTo>
                  <a:close/>
                  <a:moveTo>
                    <a:pt x="64" y="17"/>
                  </a:moveTo>
                  <a:cubicBezTo>
                    <a:pt x="51" y="17"/>
                    <a:pt x="36" y="23"/>
                    <a:pt x="25" y="34"/>
                  </a:cubicBezTo>
                  <a:cubicBezTo>
                    <a:pt x="25" y="34"/>
                    <a:pt x="25" y="34"/>
                    <a:pt x="25" y="34"/>
                  </a:cubicBezTo>
                  <a:cubicBezTo>
                    <a:pt x="16" y="43"/>
                    <a:pt x="11" y="54"/>
                    <a:pt x="12" y="64"/>
                  </a:cubicBezTo>
                  <a:cubicBezTo>
                    <a:pt x="13" y="70"/>
                    <a:pt x="16" y="75"/>
                    <a:pt x="21" y="79"/>
                  </a:cubicBezTo>
                  <a:cubicBezTo>
                    <a:pt x="36" y="89"/>
                    <a:pt x="61" y="83"/>
                    <a:pt x="77" y="67"/>
                  </a:cubicBezTo>
                  <a:cubicBezTo>
                    <a:pt x="86" y="57"/>
                    <a:pt x="90" y="46"/>
                    <a:pt x="90" y="37"/>
                  </a:cubicBezTo>
                  <a:cubicBezTo>
                    <a:pt x="89" y="31"/>
                    <a:pt x="86" y="25"/>
                    <a:pt x="80" y="22"/>
                  </a:cubicBezTo>
                  <a:cubicBezTo>
                    <a:pt x="76" y="19"/>
                    <a:pt x="70" y="17"/>
                    <a:pt x="64" y="17"/>
                  </a:cubicBezTo>
                  <a:close/>
                  <a:moveTo>
                    <a:pt x="21" y="30"/>
                  </a:moveTo>
                  <a:cubicBezTo>
                    <a:pt x="21" y="30"/>
                    <a:pt x="21" y="30"/>
                    <a:pt x="21"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Freeform 131"/>
            <p:cNvSpPr>
              <a:spLocks noEditPoints="1"/>
            </p:cNvSpPr>
            <p:nvPr/>
          </p:nvSpPr>
          <p:spPr bwMode="auto">
            <a:xfrm>
              <a:off x="5289550" y="4054476"/>
              <a:ext cx="277813" cy="277813"/>
            </a:xfrm>
            <a:custGeom>
              <a:avLst/>
              <a:gdLst>
                <a:gd name="T0" fmla="*/ 40 w 101"/>
                <a:gd name="T1" fmla="*/ 101 h 101"/>
                <a:gd name="T2" fmla="*/ 36 w 101"/>
                <a:gd name="T3" fmla="*/ 101 h 101"/>
                <a:gd name="T4" fmla="*/ 13 w 101"/>
                <a:gd name="T5" fmla="*/ 87 h 101"/>
                <a:gd name="T6" fmla="*/ 27 w 101"/>
                <a:gd name="T7" fmla="*/ 17 h 101"/>
                <a:gd name="T8" fmla="*/ 65 w 101"/>
                <a:gd name="T9" fmla="*/ 1 h 101"/>
                <a:gd name="T10" fmla="*/ 89 w 101"/>
                <a:gd name="T11" fmla="*/ 15 h 101"/>
                <a:gd name="T12" fmla="*/ 75 w 101"/>
                <a:gd name="T13" fmla="*/ 85 h 101"/>
                <a:gd name="T14" fmla="*/ 40 w 101"/>
                <a:gd name="T15" fmla="*/ 101 h 101"/>
                <a:gd name="T16" fmla="*/ 62 w 101"/>
                <a:gd name="T17" fmla="*/ 12 h 101"/>
                <a:gd name="T18" fmla="*/ 35 w 101"/>
                <a:gd name="T19" fmla="*/ 25 h 101"/>
                <a:gd name="T20" fmla="*/ 22 w 101"/>
                <a:gd name="T21" fmla="*/ 81 h 101"/>
                <a:gd name="T22" fmla="*/ 37 w 101"/>
                <a:gd name="T23" fmla="*/ 90 h 101"/>
                <a:gd name="T24" fmla="*/ 67 w 101"/>
                <a:gd name="T25" fmla="*/ 77 h 101"/>
                <a:gd name="T26" fmla="*/ 79 w 101"/>
                <a:gd name="T27" fmla="*/ 21 h 101"/>
                <a:gd name="T28" fmla="*/ 64 w 101"/>
                <a:gd name="T29" fmla="*/ 12 h 101"/>
                <a:gd name="T30" fmla="*/ 62 w 101"/>
                <a:gd name="T31"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01">
                  <a:moveTo>
                    <a:pt x="40" y="101"/>
                  </a:moveTo>
                  <a:cubicBezTo>
                    <a:pt x="39" y="101"/>
                    <a:pt x="37" y="101"/>
                    <a:pt x="36" y="101"/>
                  </a:cubicBezTo>
                  <a:cubicBezTo>
                    <a:pt x="27" y="100"/>
                    <a:pt x="18" y="95"/>
                    <a:pt x="13" y="87"/>
                  </a:cubicBezTo>
                  <a:cubicBezTo>
                    <a:pt x="0" y="68"/>
                    <a:pt x="6" y="37"/>
                    <a:pt x="27" y="17"/>
                  </a:cubicBezTo>
                  <a:cubicBezTo>
                    <a:pt x="38" y="6"/>
                    <a:pt x="52" y="0"/>
                    <a:pt x="65" y="1"/>
                  </a:cubicBezTo>
                  <a:cubicBezTo>
                    <a:pt x="75" y="2"/>
                    <a:pt x="83" y="7"/>
                    <a:pt x="89" y="15"/>
                  </a:cubicBezTo>
                  <a:cubicBezTo>
                    <a:pt x="101" y="34"/>
                    <a:pt x="95" y="65"/>
                    <a:pt x="75" y="85"/>
                  </a:cubicBezTo>
                  <a:cubicBezTo>
                    <a:pt x="64" y="95"/>
                    <a:pt x="52" y="101"/>
                    <a:pt x="40" y="101"/>
                  </a:cubicBezTo>
                  <a:close/>
                  <a:moveTo>
                    <a:pt x="62" y="12"/>
                  </a:moveTo>
                  <a:cubicBezTo>
                    <a:pt x="53" y="12"/>
                    <a:pt x="43" y="17"/>
                    <a:pt x="35" y="25"/>
                  </a:cubicBezTo>
                  <a:cubicBezTo>
                    <a:pt x="18" y="41"/>
                    <a:pt x="13" y="67"/>
                    <a:pt x="22" y="81"/>
                  </a:cubicBezTo>
                  <a:cubicBezTo>
                    <a:pt x="26" y="86"/>
                    <a:pt x="31" y="89"/>
                    <a:pt x="37" y="90"/>
                  </a:cubicBezTo>
                  <a:cubicBezTo>
                    <a:pt x="47" y="91"/>
                    <a:pt x="58" y="86"/>
                    <a:pt x="67" y="77"/>
                  </a:cubicBezTo>
                  <a:cubicBezTo>
                    <a:pt x="83" y="61"/>
                    <a:pt x="89" y="36"/>
                    <a:pt x="79" y="21"/>
                  </a:cubicBezTo>
                  <a:cubicBezTo>
                    <a:pt x="76" y="16"/>
                    <a:pt x="71" y="13"/>
                    <a:pt x="64" y="12"/>
                  </a:cubicBezTo>
                  <a:cubicBezTo>
                    <a:pt x="63" y="12"/>
                    <a:pt x="63" y="12"/>
                    <a:pt x="6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 name="Group 17"/>
          <p:cNvGrpSpPr>
            <a:grpSpLocks noChangeAspect="1"/>
          </p:cNvGrpSpPr>
          <p:nvPr/>
        </p:nvGrpSpPr>
        <p:grpSpPr>
          <a:xfrm>
            <a:off x="1118951" y="3012988"/>
            <a:ext cx="548640" cy="548640"/>
            <a:chOff x="3730625" y="5310188"/>
            <a:chExt cx="739775" cy="677863"/>
          </a:xfrm>
          <a:solidFill>
            <a:srgbClr val="81BC02"/>
          </a:solidFill>
        </p:grpSpPr>
        <p:sp>
          <p:nvSpPr>
            <p:cNvPr id="19" name="Freeform 50"/>
            <p:cNvSpPr>
              <a:spLocks noEditPoints="1"/>
            </p:cNvSpPr>
            <p:nvPr/>
          </p:nvSpPr>
          <p:spPr bwMode="auto">
            <a:xfrm>
              <a:off x="3730625" y="5310188"/>
              <a:ext cx="739775" cy="677863"/>
            </a:xfrm>
            <a:custGeom>
              <a:avLst/>
              <a:gdLst>
                <a:gd name="T0" fmla="*/ 149 w 268"/>
                <a:gd name="T1" fmla="*/ 46 h 245"/>
                <a:gd name="T2" fmla="*/ 134 w 268"/>
                <a:gd name="T3" fmla="*/ 51 h 245"/>
                <a:gd name="T4" fmla="*/ 135 w 268"/>
                <a:gd name="T5" fmla="*/ 10 h 245"/>
                <a:gd name="T6" fmla="*/ 127 w 268"/>
                <a:gd name="T7" fmla="*/ 3 h 245"/>
                <a:gd name="T8" fmla="*/ 103 w 268"/>
                <a:gd name="T9" fmla="*/ 25 h 245"/>
                <a:gd name="T10" fmla="*/ 101 w 268"/>
                <a:gd name="T11" fmla="*/ 17 h 245"/>
                <a:gd name="T12" fmla="*/ 57 w 268"/>
                <a:gd name="T13" fmla="*/ 2 h 245"/>
                <a:gd name="T14" fmla="*/ 27 w 268"/>
                <a:gd name="T15" fmla="*/ 25 h 245"/>
                <a:gd name="T16" fmla="*/ 55 w 268"/>
                <a:gd name="T17" fmla="*/ 35 h 245"/>
                <a:gd name="T18" fmla="*/ 84 w 268"/>
                <a:gd name="T19" fmla="*/ 45 h 245"/>
                <a:gd name="T20" fmla="*/ 100 w 268"/>
                <a:gd name="T21" fmla="*/ 36 h 245"/>
                <a:gd name="T22" fmla="*/ 108 w 268"/>
                <a:gd name="T23" fmla="*/ 47 h 245"/>
                <a:gd name="T24" fmla="*/ 94 w 268"/>
                <a:gd name="T25" fmla="*/ 51 h 245"/>
                <a:gd name="T26" fmla="*/ 30 w 268"/>
                <a:gd name="T27" fmla="*/ 59 h 245"/>
                <a:gd name="T28" fmla="*/ 51 w 268"/>
                <a:gd name="T29" fmla="*/ 229 h 245"/>
                <a:gd name="T30" fmla="*/ 114 w 268"/>
                <a:gd name="T31" fmla="*/ 237 h 245"/>
                <a:gd name="T32" fmla="*/ 163 w 268"/>
                <a:gd name="T33" fmla="*/ 238 h 245"/>
                <a:gd name="T34" fmla="*/ 224 w 268"/>
                <a:gd name="T35" fmla="*/ 119 h 245"/>
                <a:gd name="T36" fmla="*/ 208 w 268"/>
                <a:gd name="T37" fmla="*/ 1 h 245"/>
                <a:gd name="T38" fmla="*/ 83 w 268"/>
                <a:gd name="T39" fmla="*/ 34 h 245"/>
                <a:gd name="T40" fmla="*/ 46 w 268"/>
                <a:gd name="T41" fmla="*/ 19 h 245"/>
                <a:gd name="T42" fmla="*/ 69 w 268"/>
                <a:gd name="T43" fmla="*/ 12 h 245"/>
                <a:gd name="T44" fmla="*/ 92 w 268"/>
                <a:gd name="T45" fmla="*/ 24 h 245"/>
                <a:gd name="T46" fmla="*/ 171 w 268"/>
                <a:gd name="T47" fmla="*/ 220 h 245"/>
                <a:gd name="T48" fmla="*/ 116 w 268"/>
                <a:gd name="T49" fmla="*/ 226 h 245"/>
                <a:gd name="T50" fmla="*/ 112 w 268"/>
                <a:gd name="T51" fmla="*/ 226 h 245"/>
                <a:gd name="T52" fmla="*/ 58 w 268"/>
                <a:gd name="T53" fmla="*/ 220 h 245"/>
                <a:gd name="T54" fmla="*/ 37 w 268"/>
                <a:gd name="T55" fmla="*/ 67 h 245"/>
                <a:gd name="T56" fmla="*/ 90 w 268"/>
                <a:gd name="T57" fmla="*/ 61 h 245"/>
                <a:gd name="T58" fmla="*/ 114 w 268"/>
                <a:gd name="T59" fmla="*/ 67 h 245"/>
                <a:gd name="T60" fmla="*/ 115 w 268"/>
                <a:gd name="T61" fmla="*/ 67 h 245"/>
                <a:gd name="T62" fmla="*/ 147 w 268"/>
                <a:gd name="T63" fmla="*/ 58 h 245"/>
                <a:gd name="T64" fmla="*/ 208 w 268"/>
                <a:gd name="T65" fmla="*/ 122 h 245"/>
                <a:gd name="T66" fmla="*/ 171 w 268"/>
                <a:gd name="T67" fmla="*/ 220 h 245"/>
                <a:gd name="T68" fmla="*/ 217 w 268"/>
                <a:gd name="T69" fmla="*/ 110 h 245"/>
                <a:gd name="T70" fmla="*/ 158 w 268"/>
                <a:gd name="T71" fmla="*/ 61 h 245"/>
                <a:gd name="T72" fmla="*/ 159 w 268"/>
                <a:gd name="T73" fmla="*/ 52 h 245"/>
                <a:gd name="T74" fmla="*/ 257 w 268"/>
                <a:gd name="T75" fmla="*/ 6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8" h="245">
                  <a:moveTo>
                    <a:pt x="208" y="1"/>
                  </a:moveTo>
                  <a:cubicBezTo>
                    <a:pt x="180" y="1"/>
                    <a:pt x="156" y="20"/>
                    <a:pt x="149" y="46"/>
                  </a:cubicBezTo>
                  <a:cubicBezTo>
                    <a:pt x="148" y="46"/>
                    <a:pt x="147" y="47"/>
                    <a:pt x="146" y="47"/>
                  </a:cubicBezTo>
                  <a:cubicBezTo>
                    <a:pt x="142" y="48"/>
                    <a:pt x="138" y="49"/>
                    <a:pt x="134" y="51"/>
                  </a:cubicBezTo>
                  <a:cubicBezTo>
                    <a:pt x="129" y="53"/>
                    <a:pt x="124" y="55"/>
                    <a:pt x="119" y="56"/>
                  </a:cubicBezTo>
                  <a:cubicBezTo>
                    <a:pt x="119" y="46"/>
                    <a:pt x="120" y="25"/>
                    <a:pt x="135" y="10"/>
                  </a:cubicBezTo>
                  <a:cubicBezTo>
                    <a:pt x="137" y="8"/>
                    <a:pt x="137" y="4"/>
                    <a:pt x="134" y="2"/>
                  </a:cubicBezTo>
                  <a:cubicBezTo>
                    <a:pt x="132" y="0"/>
                    <a:pt x="129" y="0"/>
                    <a:pt x="127" y="3"/>
                  </a:cubicBezTo>
                  <a:cubicBezTo>
                    <a:pt x="119" y="11"/>
                    <a:pt x="114" y="20"/>
                    <a:pt x="111" y="30"/>
                  </a:cubicBezTo>
                  <a:cubicBezTo>
                    <a:pt x="109" y="27"/>
                    <a:pt x="106" y="26"/>
                    <a:pt x="103" y="25"/>
                  </a:cubicBezTo>
                  <a:cubicBezTo>
                    <a:pt x="103" y="24"/>
                    <a:pt x="103" y="23"/>
                    <a:pt x="103" y="22"/>
                  </a:cubicBezTo>
                  <a:cubicBezTo>
                    <a:pt x="102" y="20"/>
                    <a:pt x="102" y="19"/>
                    <a:pt x="101" y="17"/>
                  </a:cubicBezTo>
                  <a:cubicBezTo>
                    <a:pt x="96" y="7"/>
                    <a:pt x="84" y="1"/>
                    <a:pt x="69" y="1"/>
                  </a:cubicBezTo>
                  <a:cubicBezTo>
                    <a:pt x="65" y="1"/>
                    <a:pt x="61" y="1"/>
                    <a:pt x="57" y="2"/>
                  </a:cubicBezTo>
                  <a:cubicBezTo>
                    <a:pt x="39" y="7"/>
                    <a:pt x="28" y="19"/>
                    <a:pt x="28" y="19"/>
                  </a:cubicBezTo>
                  <a:cubicBezTo>
                    <a:pt x="26" y="21"/>
                    <a:pt x="26" y="23"/>
                    <a:pt x="27" y="25"/>
                  </a:cubicBezTo>
                  <a:cubicBezTo>
                    <a:pt x="28" y="28"/>
                    <a:pt x="30" y="29"/>
                    <a:pt x="32" y="28"/>
                  </a:cubicBezTo>
                  <a:cubicBezTo>
                    <a:pt x="37" y="28"/>
                    <a:pt x="49" y="30"/>
                    <a:pt x="55" y="35"/>
                  </a:cubicBezTo>
                  <a:cubicBezTo>
                    <a:pt x="62" y="41"/>
                    <a:pt x="72" y="45"/>
                    <a:pt x="81" y="45"/>
                  </a:cubicBezTo>
                  <a:cubicBezTo>
                    <a:pt x="82" y="45"/>
                    <a:pt x="83" y="45"/>
                    <a:pt x="84" y="45"/>
                  </a:cubicBezTo>
                  <a:cubicBezTo>
                    <a:pt x="91" y="44"/>
                    <a:pt x="96" y="41"/>
                    <a:pt x="99" y="37"/>
                  </a:cubicBezTo>
                  <a:cubicBezTo>
                    <a:pt x="100" y="37"/>
                    <a:pt x="100" y="36"/>
                    <a:pt x="100" y="36"/>
                  </a:cubicBezTo>
                  <a:cubicBezTo>
                    <a:pt x="105" y="37"/>
                    <a:pt x="108" y="41"/>
                    <a:pt x="108" y="46"/>
                  </a:cubicBezTo>
                  <a:cubicBezTo>
                    <a:pt x="108" y="46"/>
                    <a:pt x="108" y="47"/>
                    <a:pt x="108" y="47"/>
                  </a:cubicBezTo>
                  <a:cubicBezTo>
                    <a:pt x="108" y="50"/>
                    <a:pt x="108" y="53"/>
                    <a:pt x="108" y="55"/>
                  </a:cubicBezTo>
                  <a:cubicBezTo>
                    <a:pt x="103" y="54"/>
                    <a:pt x="99" y="53"/>
                    <a:pt x="94" y="51"/>
                  </a:cubicBezTo>
                  <a:cubicBezTo>
                    <a:pt x="90" y="49"/>
                    <a:pt x="86" y="48"/>
                    <a:pt x="82" y="47"/>
                  </a:cubicBezTo>
                  <a:cubicBezTo>
                    <a:pt x="64" y="42"/>
                    <a:pt x="44" y="47"/>
                    <a:pt x="30" y="59"/>
                  </a:cubicBezTo>
                  <a:cubicBezTo>
                    <a:pt x="16" y="71"/>
                    <a:pt x="7" y="89"/>
                    <a:pt x="5" y="111"/>
                  </a:cubicBezTo>
                  <a:cubicBezTo>
                    <a:pt x="0" y="156"/>
                    <a:pt x="18" y="204"/>
                    <a:pt x="51" y="229"/>
                  </a:cubicBezTo>
                  <a:cubicBezTo>
                    <a:pt x="55" y="232"/>
                    <a:pt x="60" y="235"/>
                    <a:pt x="65" y="238"/>
                  </a:cubicBezTo>
                  <a:cubicBezTo>
                    <a:pt x="79" y="245"/>
                    <a:pt x="96" y="244"/>
                    <a:pt x="114" y="237"/>
                  </a:cubicBezTo>
                  <a:cubicBezTo>
                    <a:pt x="124" y="241"/>
                    <a:pt x="133" y="243"/>
                    <a:pt x="141" y="243"/>
                  </a:cubicBezTo>
                  <a:cubicBezTo>
                    <a:pt x="149" y="243"/>
                    <a:pt x="157" y="241"/>
                    <a:pt x="163" y="238"/>
                  </a:cubicBezTo>
                  <a:cubicBezTo>
                    <a:pt x="168" y="235"/>
                    <a:pt x="173" y="232"/>
                    <a:pt x="177" y="229"/>
                  </a:cubicBezTo>
                  <a:cubicBezTo>
                    <a:pt x="208" y="205"/>
                    <a:pt x="226" y="163"/>
                    <a:pt x="224" y="119"/>
                  </a:cubicBezTo>
                  <a:cubicBezTo>
                    <a:pt x="250" y="112"/>
                    <a:pt x="268" y="89"/>
                    <a:pt x="268" y="61"/>
                  </a:cubicBezTo>
                  <a:cubicBezTo>
                    <a:pt x="268" y="28"/>
                    <a:pt x="241" y="1"/>
                    <a:pt x="208" y="1"/>
                  </a:cubicBezTo>
                  <a:close/>
                  <a:moveTo>
                    <a:pt x="91" y="30"/>
                  </a:moveTo>
                  <a:cubicBezTo>
                    <a:pt x="89" y="32"/>
                    <a:pt x="87" y="33"/>
                    <a:pt x="83" y="34"/>
                  </a:cubicBezTo>
                  <a:cubicBezTo>
                    <a:pt x="76" y="34"/>
                    <a:pt x="68" y="32"/>
                    <a:pt x="63" y="27"/>
                  </a:cubicBezTo>
                  <a:cubicBezTo>
                    <a:pt x="58" y="23"/>
                    <a:pt x="52" y="20"/>
                    <a:pt x="46" y="19"/>
                  </a:cubicBezTo>
                  <a:cubicBezTo>
                    <a:pt x="50" y="17"/>
                    <a:pt x="54" y="14"/>
                    <a:pt x="59" y="13"/>
                  </a:cubicBezTo>
                  <a:cubicBezTo>
                    <a:pt x="62" y="12"/>
                    <a:pt x="66" y="12"/>
                    <a:pt x="69" y="12"/>
                  </a:cubicBezTo>
                  <a:cubicBezTo>
                    <a:pt x="80" y="12"/>
                    <a:pt x="88" y="16"/>
                    <a:pt x="91" y="22"/>
                  </a:cubicBezTo>
                  <a:cubicBezTo>
                    <a:pt x="91" y="23"/>
                    <a:pt x="92" y="24"/>
                    <a:pt x="92" y="24"/>
                  </a:cubicBezTo>
                  <a:cubicBezTo>
                    <a:pt x="92" y="27"/>
                    <a:pt x="92" y="29"/>
                    <a:pt x="91" y="30"/>
                  </a:cubicBezTo>
                  <a:close/>
                  <a:moveTo>
                    <a:pt x="171" y="220"/>
                  </a:moveTo>
                  <a:cubicBezTo>
                    <a:pt x="167" y="223"/>
                    <a:pt x="163" y="226"/>
                    <a:pt x="158" y="228"/>
                  </a:cubicBezTo>
                  <a:cubicBezTo>
                    <a:pt x="147" y="234"/>
                    <a:pt x="132" y="233"/>
                    <a:pt x="116" y="226"/>
                  </a:cubicBezTo>
                  <a:cubicBezTo>
                    <a:pt x="116" y="226"/>
                    <a:pt x="115" y="226"/>
                    <a:pt x="114" y="226"/>
                  </a:cubicBezTo>
                  <a:cubicBezTo>
                    <a:pt x="113" y="226"/>
                    <a:pt x="113" y="226"/>
                    <a:pt x="112" y="226"/>
                  </a:cubicBezTo>
                  <a:cubicBezTo>
                    <a:pt x="96" y="233"/>
                    <a:pt x="81" y="234"/>
                    <a:pt x="70" y="228"/>
                  </a:cubicBezTo>
                  <a:cubicBezTo>
                    <a:pt x="66" y="226"/>
                    <a:pt x="62" y="223"/>
                    <a:pt x="58" y="220"/>
                  </a:cubicBezTo>
                  <a:cubicBezTo>
                    <a:pt x="28" y="197"/>
                    <a:pt x="11" y="154"/>
                    <a:pt x="16" y="112"/>
                  </a:cubicBezTo>
                  <a:cubicBezTo>
                    <a:pt x="18" y="93"/>
                    <a:pt x="26" y="77"/>
                    <a:pt x="37" y="67"/>
                  </a:cubicBezTo>
                  <a:cubicBezTo>
                    <a:pt x="49" y="57"/>
                    <a:pt x="65" y="53"/>
                    <a:pt x="79" y="57"/>
                  </a:cubicBezTo>
                  <a:cubicBezTo>
                    <a:pt x="83" y="59"/>
                    <a:pt x="87" y="60"/>
                    <a:pt x="90" y="61"/>
                  </a:cubicBezTo>
                  <a:cubicBezTo>
                    <a:pt x="97" y="64"/>
                    <a:pt x="104" y="66"/>
                    <a:pt x="112" y="67"/>
                  </a:cubicBezTo>
                  <a:cubicBezTo>
                    <a:pt x="113" y="67"/>
                    <a:pt x="113" y="67"/>
                    <a:pt x="114" y="67"/>
                  </a:cubicBezTo>
                  <a:cubicBezTo>
                    <a:pt x="114" y="67"/>
                    <a:pt x="114" y="67"/>
                    <a:pt x="114" y="67"/>
                  </a:cubicBezTo>
                  <a:cubicBezTo>
                    <a:pt x="114" y="67"/>
                    <a:pt x="115" y="67"/>
                    <a:pt x="115" y="67"/>
                  </a:cubicBezTo>
                  <a:cubicBezTo>
                    <a:pt x="123" y="67"/>
                    <a:pt x="131" y="64"/>
                    <a:pt x="138" y="61"/>
                  </a:cubicBezTo>
                  <a:cubicBezTo>
                    <a:pt x="141" y="60"/>
                    <a:pt x="144" y="59"/>
                    <a:pt x="147" y="58"/>
                  </a:cubicBezTo>
                  <a:cubicBezTo>
                    <a:pt x="147" y="59"/>
                    <a:pt x="147" y="60"/>
                    <a:pt x="147" y="61"/>
                  </a:cubicBezTo>
                  <a:cubicBezTo>
                    <a:pt x="147" y="95"/>
                    <a:pt x="174" y="122"/>
                    <a:pt x="208" y="122"/>
                  </a:cubicBezTo>
                  <a:cubicBezTo>
                    <a:pt x="209" y="122"/>
                    <a:pt x="211" y="122"/>
                    <a:pt x="213" y="122"/>
                  </a:cubicBezTo>
                  <a:cubicBezTo>
                    <a:pt x="214" y="160"/>
                    <a:pt x="198" y="199"/>
                    <a:pt x="171" y="220"/>
                  </a:cubicBezTo>
                  <a:close/>
                  <a:moveTo>
                    <a:pt x="217" y="110"/>
                  </a:moveTo>
                  <a:cubicBezTo>
                    <a:pt x="217" y="110"/>
                    <a:pt x="217" y="110"/>
                    <a:pt x="217" y="110"/>
                  </a:cubicBezTo>
                  <a:cubicBezTo>
                    <a:pt x="214" y="111"/>
                    <a:pt x="211" y="111"/>
                    <a:pt x="208" y="111"/>
                  </a:cubicBezTo>
                  <a:cubicBezTo>
                    <a:pt x="180" y="111"/>
                    <a:pt x="158" y="89"/>
                    <a:pt x="158" y="61"/>
                  </a:cubicBezTo>
                  <a:cubicBezTo>
                    <a:pt x="158" y="58"/>
                    <a:pt x="158" y="55"/>
                    <a:pt x="159" y="52"/>
                  </a:cubicBezTo>
                  <a:cubicBezTo>
                    <a:pt x="159" y="52"/>
                    <a:pt x="159" y="52"/>
                    <a:pt x="159" y="52"/>
                  </a:cubicBezTo>
                  <a:cubicBezTo>
                    <a:pt x="163" y="29"/>
                    <a:pt x="184" y="12"/>
                    <a:pt x="208" y="12"/>
                  </a:cubicBezTo>
                  <a:cubicBezTo>
                    <a:pt x="235" y="12"/>
                    <a:pt x="257" y="34"/>
                    <a:pt x="257" y="61"/>
                  </a:cubicBezTo>
                  <a:cubicBezTo>
                    <a:pt x="257" y="85"/>
                    <a:pt x="240" y="105"/>
                    <a:pt x="217"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Freeform 51"/>
            <p:cNvSpPr/>
            <p:nvPr/>
          </p:nvSpPr>
          <p:spPr bwMode="auto">
            <a:xfrm>
              <a:off x="4197350" y="5402263"/>
              <a:ext cx="214313" cy="153988"/>
            </a:xfrm>
            <a:custGeom>
              <a:avLst/>
              <a:gdLst>
                <a:gd name="T0" fmla="*/ 68 w 78"/>
                <a:gd name="T1" fmla="*/ 2 h 56"/>
                <a:gd name="T2" fmla="*/ 28 w 78"/>
                <a:gd name="T3" fmla="*/ 43 h 56"/>
                <a:gd name="T4" fmla="*/ 10 w 78"/>
                <a:gd name="T5" fmla="*/ 24 h 56"/>
                <a:gd name="T6" fmla="*/ 2 w 78"/>
                <a:gd name="T7" fmla="*/ 24 h 56"/>
                <a:gd name="T8" fmla="*/ 2 w 78"/>
                <a:gd name="T9" fmla="*/ 32 h 56"/>
                <a:gd name="T10" fmla="*/ 24 w 78"/>
                <a:gd name="T11" fmla="*/ 54 h 56"/>
                <a:gd name="T12" fmla="*/ 28 w 78"/>
                <a:gd name="T13" fmla="*/ 56 h 56"/>
                <a:gd name="T14" fmla="*/ 32 w 78"/>
                <a:gd name="T15" fmla="*/ 54 h 56"/>
                <a:gd name="T16" fmla="*/ 76 w 78"/>
                <a:gd name="T17" fmla="*/ 10 h 56"/>
                <a:gd name="T18" fmla="*/ 76 w 78"/>
                <a:gd name="T19" fmla="*/ 2 h 56"/>
                <a:gd name="T20" fmla="*/ 68 w 78"/>
                <a:gd name="T21"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6">
                  <a:moveTo>
                    <a:pt x="68" y="2"/>
                  </a:moveTo>
                  <a:cubicBezTo>
                    <a:pt x="28" y="43"/>
                    <a:pt x="28" y="43"/>
                    <a:pt x="28" y="43"/>
                  </a:cubicBezTo>
                  <a:cubicBezTo>
                    <a:pt x="10" y="24"/>
                    <a:pt x="10" y="24"/>
                    <a:pt x="10" y="24"/>
                  </a:cubicBezTo>
                  <a:cubicBezTo>
                    <a:pt x="7" y="22"/>
                    <a:pt x="4" y="22"/>
                    <a:pt x="2" y="24"/>
                  </a:cubicBezTo>
                  <a:cubicBezTo>
                    <a:pt x="0" y="27"/>
                    <a:pt x="0" y="30"/>
                    <a:pt x="2" y="32"/>
                  </a:cubicBezTo>
                  <a:cubicBezTo>
                    <a:pt x="24" y="54"/>
                    <a:pt x="24" y="54"/>
                    <a:pt x="24" y="54"/>
                  </a:cubicBezTo>
                  <a:cubicBezTo>
                    <a:pt x="25" y="55"/>
                    <a:pt x="26" y="56"/>
                    <a:pt x="28" y="56"/>
                  </a:cubicBezTo>
                  <a:cubicBezTo>
                    <a:pt x="29" y="56"/>
                    <a:pt x="30" y="55"/>
                    <a:pt x="32" y="54"/>
                  </a:cubicBezTo>
                  <a:cubicBezTo>
                    <a:pt x="76" y="10"/>
                    <a:pt x="76" y="10"/>
                    <a:pt x="76" y="10"/>
                  </a:cubicBezTo>
                  <a:cubicBezTo>
                    <a:pt x="78" y="8"/>
                    <a:pt x="78" y="5"/>
                    <a:pt x="76" y="2"/>
                  </a:cubicBezTo>
                  <a:cubicBezTo>
                    <a:pt x="73" y="0"/>
                    <a:pt x="70" y="0"/>
                    <a:pt x="6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65" name="Group 64"/>
          <p:cNvGrpSpPr>
            <a:grpSpLocks noChangeAspect="1"/>
          </p:cNvGrpSpPr>
          <p:nvPr/>
        </p:nvGrpSpPr>
        <p:grpSpPr>
          <a:xfrm>
            <a:off x="5953366" y="3857851"/>
            <a:ext cx="548640" cy="548640"/>
            <a:chOff x="7729538" y="3903663"/>
            <a:chExt cx="730250" cy="698500"/>
          </a:xfrm>
          <a:solidFill>
            <a:srgbClr val="81BC02"/>
          </a:solidFill>
        </p:grpSpPr>
        <p:sp>
          <p:nvSpPr>
            <p:cNvPr id="66" name="Freeform 128"/>
            <p:cNvSpPr/>
            <p:nvPr/>
          </p:nvSpPr>
          <p:spPr bwMode="auto">
            <a:xfrm>
              <a:off x="7732713" y="4146550"/>
              <a:ext cx="184150" cy="365125"/>
            </a:xfrm>
            <a:custGeom>
              <a:avLst/>
              <a:gdLst>
                <a:gd name="T0" fmla="*/ 57 w 67"/>
                <a:gd name="T1" fmla="*/ 132 h 132"/>
                <a:gd name="T2" fmla="*/ 32 w 67"/>
                <a:gd name="T3" fmla="*/ 132 h 132"/>
                <a:gd name="T4" fmla="*/ 23 w 67"/>
                <a:gd name="T5" fmla="*/ 131 h 132"/>
                <a:gd name="T6" fmla="*/ 15 w 67"/>
                <a:gd name="T7" fmla="*/ 127 h 132"/>
                <a:gd name="T8" fmla="*/ 8 w 67"/>
                <a:gd name="T9" fmla="*/ 121 h 132"/>
                <a:gd name="T10" fmla="*/ 4 w 67"/>
                <a:gd name="T11" fmla="*/ 115 h 132"/>
                <a:gd name="T12" fmla="*/ 1 w 67"/>
                <a:gd name="T13" fmla="*/ 107 h 132"/>
                <a:gd name="T14" fmla="*/ 0 w 67"/>
                <a:gd name="T15" fmla="*/ 98 h 132"/>
                <a:gd name="T16" fmla="*/ 1 w 67"/>
                <a:gd name="T17" fmla="*/ 89 h 132"/>
                <a:gd name="T18" fmla="*/ 5 w 67"/>
                <a:gd name="T19" fmla="*/ 81 h 132"/>
                <a:gd name="T20" fmla="*/ 56 w 67"/>
                <a:gd name="T21" fmla="*/ 4 h 132"/>
                <a:gd name="T22" fmla="*/ 63 w 67"/>
                <a:gd name="T23" fmla="*/ 2 h 132"/>
                <a:gd name="T24" fmla="*/ 65 w 67"/>
                <a:gd name="T25" fmla="*/ 10 h 132"/>
                <a:gd name="T26" fmla="*/ 15 w 67"/>
                <a:gd name="T27" fmla="*/ 87 h 132"/>
                <a:gd name="T28" fmla="*/ 12 w 67"/>
                <a:gd name="T29" fmla="*/ 93 h 132"/>
                <a:gd name="T30" fmla="*/ 11 w 67"/>
                <a:gd name="T31" fmla="*/ 98 h 132"/>
                <a:gd name="T32" fmla="*/ 12 w 67"/>
                <a:gd name="T33" fmla="*/ 104 h 132"/>
                <a:gd name="T34" fmla="*/ 13 w 67"/>
                <a:gd name="T35" fmla="*/ 110 h 132"/>
                <a:gd name="T36" fmla="*/ 17 w 67"/>
                <a:gd name="T37" fmla="*/ 114 h 132"/>
                <a:gd name="T38" fmla="*/ 21 w 67"/>
                <a:gd name="T39" fmla="*/ 118 h 132"/>
                <a:gd name="T40" fmla="*/ 26 w 67"/>
                <a:gd name="T41" fmla="*/ 120 h 132"/>
                <a:gd name="T42" fmla="*/ 32 w 67"/>
                <a:gd name="T43" fmla="*/ 121 h 132"/>
                <a:gd name="T44" fmla="*/ 57 w 67"/>
                <a:gd name="T45" fmla="*/ 121 h 132"/>
                <a:gd name="T46" fmla="*/ 62 w 67"/>
                <a:gd name="T47" fmla="*/ 127 h 132"/>
                <a:gd name="T48" fmla="*/ 57 w 67"/>
                <a:gd name="T4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132">
                  <a:moveTo>
                    <a:pt x="57" y="132"/>
                  </a:moveTo>
                  <a:cubicBezTo>
                    <a:pt x="32" y="132"/>
                    <a:pt x="32" y="132"/>
                    <a:pt x="32" y="132"/>
                  </a:cubicBezTo>
                  <a:cubicBezTo>
                    <a:pt x="28" y="132"/>
                    <a:pt x="25" y="132"/>
                    <a:pt x="23" y="131"/>
                  </a:cubicBezTo>
                  <a:cubicBezTo>
                    <a:pt x="20" y="130"/>
                    <a:pt x="17" y="129"/>
                    <a:pt x="15" y="127"/>
                  </a:cubicBezTo>
                  <a:cubicBezTo>
                    <a:pt x="12" y="125"/>
                    <a:pt x="10" y="124"/>
                    <a:pt x="8" y="121"/>
                  </a:cubicBezTo>
                  <a:cubicBezTo>
                    <a:pt x="6" y="119"/>
                    <a:pt x="5" y="117"/>
                    <a:pt x="4" y="115"/>
                  </a:cubicBezTo>
                  <a:cubicBezTo>
                    <a:pt x="2" y="112"/>
                    <a:pt x="1" y="109"/>
                    <a:pt x="1" y="107"/>
                  </a:cubicBezTo>
                  <a:cubicBezTo>
                    <a:pt x="0" y="104"/>
                    <a:pt x="0" y="101"/>
                    <a:pt x="0" y="98"/>
                  </a:cubicBezTo>
                  <a:cubicBezTo>
                    <a:pt x="0" y="95"/>
                    <a:pt x="1" y="92"/>
                    <a:pt x="1" y="89"/>
                  </a:cubicBezTo>
                  <a:cubicBezTo>
                    <a:pt x="2" y="87"/>
                    <a:pt x="4" y="84"/>
                    <a:pt x="5" y="81"/>
                  </a:cubicBezTo>
                  <a:cubicBezTo>
                    <a:pt x="56" y="4"/>
                    <a:pt x="56" y="4"/>
                    <a:pt x="56" y="4"/>
                  </a:cubicBezTo>
                  <a:cubicBezTo>
                    <a:pt x="57" y="1"/>
                    <a:pt x="61" y="0"/>
                    <a:pt x="63" y="2"/>
                  </a:cubicBezTo>
                  <a:cubicBezTo>
                    <a:pt x="66" y="4"/>
                    <a:pt x="67" y="7"/>
                    <a:pt x="65" y="10"/>
                  </a:cubicBezTo>
                  <a:cubicBezTo>
                    <a:pt x="15" y="87"/>
                    <a:pt x="15" y="87"/>
                    <a:pt x="15" y="87"/>
                  </a:cubicBezTo>
                  <a:cubicBezTo>
                    <a:pt x="13" y="89"/>
                    <a:pt x="13" y="91"/>
                    <a:pt x="12" y="93"/>
                  </a:cubicBezTo>
                  <a:cubicBezTo>
                    <a:pt x="11" y="95"/>
                    <a:pt x="11" y="97"/>
                    <a:pt x="11" y="98"/>
                  </a:cubicBezTo>
                  <a:cubicBezTo>
                    <a:pt x="11" y="100"/>
                    <a:pt x="11" y="102"/>
                    <a:pt x="12" y="104"/>
                  </a:cubicBezTo>
                  <a:cubicBezTo>
                    <a:pt x="12" y="106"/>
                    <a:pt x="13" y="108"/>
                    <a:pt x="13" y="110"/>
                  </a:cubicBezTo>
                  <a:cubicBezTo>
                    <a:pt x="14" y="111"/>
                    <a:pt x="15" y="113"/>
                    <a:pt x="17" y="114"/>
                  </a:cubicBezTo>
                  <a:cubicBezTo>
                    <a:pt x="18" y="116"/>
                    <a:pt x="19" y="117"/>
                    <a:pt x="21" y="118"/>
                  </a:cubicBezTo>
                  <a:cubicBezTo>
                    <a:pt x="22" y="119"/>
                    <a:pt x="24" y="120"/>
                    <a:pt x="26" y="120"/>
                  </a:cubicBezTo>
                  <a:cubicBezTo>
                    <a:pt x="28" y="121"/>
                    <a:pt x="30" y="121"/>
                    <a:pt x="32" y="121"/>
                  </a:cubicBezTo>
                  <a:cubicBezTo>
                    <a:pt x="57" y="121"/>
                    <a:pt x="57" y="121"/>
                    <a:pt x="57" y="121"/>
                  </a:cubicBezTo>
                  <a:cubicBezTo>
                    <a:pt x="60" y="121"/>
                    <a:pt x="62" y="123"/>
                    <a:pt x="62" y="127"/>
                  </a:cubicBezTo>
                  <a:cubicBezTo>
                    <a:pt x="62" y="130"/>
                    <a:pt x="60" y="132"/>
                    <a:pt x="57"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7" name="Freeform 129"/>
            <p:cNvSpPr/>
            <p:nvPr/>
          </p:nvSpPr>
          <p:spPr bwMode="auto">
            <a:xfrm>
              <a:off x="8096250" y="4306888"/>
              <a:ext cx="363538" cy="204788"/>
            </a:xfrm>
            <a:custGeom>
              <a:avLst/>
              <a:gdLst>
                <a:gd name="T0" fmla="*/ 100 w 132"/>
                <a:gd name="T1" fmla="*/ 74 h 74"/>
                <a:gd name="T2" fmla="*/ 5 w 132"/>
                <a:gd name="T3" fmla="*/ 74 h 74"/>
                <a:gd name="T4" fmla="*/ 0 w 132"/>
                <a:gd name="T5" fmla="*/ 69 h 74"/>
                <a:gd name="T6" fmla="*/ 5 w 132"/>
                <a:gd name="T7" fmla="*/ 63 h 74"/>
                <a:gd name="T8" fmla="*/ 100 w 132"/>
                <a:gd name="T9" fmla="*/ 63 h 74"/>
                <a:gd name="T10" fmla="*/ 106 w 132"/>
                <a:gd name="T11" fmla="*/ 62 h 74"/>
                <a:gd name="T12" fmla="*/ 111 w 132"/>
                <a:gd name="T13" fmla="*/ 60 h 74"/>
                <a:gd name="T14" fmla="*/ 115 w 132"/>
                <a:gd name="T15" fmla="*/ 56 h 74"/>
                <a:gd name="T16" fmla="*/ 119 w 132"/>
                <a:gd name="T17" fmla="*/ 52 h 74"/>
                <a:gd name="T18" fmla="*/ 120 w 132"/>
                <a:gd name="T19" fmla="*/ 46 h 74"/>
                <a:gd name="T20" fmla="*/ 121 w 132"/>
                <a:gd name="T21" fmla="*/ 41 h 74"/>
                <a:gd name="T22" fmla="*/ 120 w 132"/>
                <a:gd name="T23" fmla="*/ 35 h 74"/>
                <a:gd name="T24" fmla="*/ 117 w 132"/>
                <a:gd name="T25" fmla="*/ 29 h 74"/>
                <a:gd name="T26" fmla="*/ 105 w 132"/>
                <a:gd name="T27" fmla="*/ 10 h 74"/>
                <a:gd name="T28" fmla="*/ 106 w 132"/>
                <a:gd name="T29" fmla="*/ 2 h 74"/>
                <a:gd name="T30" fmla="*/ 114 w 132"/>
                <a:gd name="T31" fmla="*/ 4 h 74"/>
                <a:gd name="T32" fmla="*/ 127 w 132"/>
                <a:gd name="T33" fmla="*/ 23 h 74"/>
                <a:gd name="T34" fmla="*/ 131 w 132"/>
                <a:gd name="T35" fmla="*/ 31 h 74"/>
                <a:gd name="T36" fmla="*/ 132 w 132"/>
                <a:gd name="T37" fmla="*/ 40 h 74"/>
                <a:gd name="T38" fmla="*/ 131 w 132"/>
                <a:gd name="T39" fmla="*/ 48 h 74"/>
                <a:gd name="T40" fmla="*/ 128 w 132"/>
                <a:gd name="T41" fmla="*/ 57 h 74"/>
                <a:gd name="T42" fmla="*/ 124 w 132"/>
                <a:gd name="T43" fmla="*/ 63 h 74"/>
                <a:gd name="T44" fmla="*/ 117 w 132"/>
                <a:gd name="T45" fmla="*/ 69 h 74"/>
                <a:gd name="T46" fmla="*/ 109 w 132"/>
                <a:gd name="T47" fmla="*/ 73 h 74"/>
                <a:gd name="T48" fmla="*/ 100 w 132"/>
                <a:gd name="T4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74">
                  <a:moveTo>
                    <a:pt x="100" y="74"/>
                  </a:moveTo>
                  <a:cubicBezTo>
                    <a:pt x="5" y="74"/>
                    <a:pt x="5" y="74"/>
                    <a:pt x="5" y="74"/>
                  </a:cubicBezTo>
                  <a:cubicBezTo>
                    <a:pt x="2" y="74"/>
                    <a:pt x="0" y="72"/>
                    <a:pt x="0" y="69"/>
                  </a:cubicBezTo>
                  <a:cubicBezTo>
                    <a:pt x="0" y="65"/>
                    <a:pt x="2" y="63"/>
                    <a:pt x="5" y="63"/>
                  </a:cubicBezTo>
                  <a:cubicBezTo>
                    <a:pt x="100" y="63"/>
                    <a:pt x="100" y="63"/>
                    <a:pt x="100" y="63"/>
                  </a:cubicBezTo>
                  <a:cubicBezTo>
                    <a:pt x="103" y="63"/>
                    <a:pt x="104" y="63"/>
                    <a:pt x="106" y="62"/>
                  </a:cubicBezTo>
                  <a:cubicBezTo>
                    <a:pt x="108" y="62"/>
                    <a:pt x="110" y="61"/>
                    <a:pt x="111" y="60"/>
                  </a:cubicBezTo>
                  <a:cubicBezTo>
                    <a:pt x="113" y="59"/>
                    <a:pt x="114" y="58"/>
                    <a:pt x="115" y="56"/>
                  </a:cubicBezTo>
                  <a:cubicBezTo>
                    <a:pt x="117" y="55"/>
                    <a:pt x="118" y="53"/>
                    <a:pt x="119" y="52"/>
                  </a:cubicBezTo>
                  <a:cubicBezTo>
                    <a:pt x="119" y="50"/>
                    <a:pt x="120" y="48"/>
                    <a:pt x="120" y="46"/>
                  </a:cubicBezTo>
                  <a:cubicBezTo>
                    <a:pt x="121" y="45"/>
                    <a:pt x="121" y="43"/>
                    <a:pt x="121" y="41"/>
                  </a:cubicBezTo>
                  <a:cubicBezTo>
                    <a:pt x="121" y="38"/>
                    <a:pt x="121" y="36"/>
                    <a:pt x="120" y="35"/>
                  </a:cubicBezTo>
                  <a:cubicBezTo>
                    <a:pt x="119" y="33"/>
                    <a:pt x="119" y="31"/>
                    <a:pt x="117" y="29"/>
                  </a:cubicBezTo>
                  <a:cubicBezTo>
                    <a:pt x="105" y="10"/>
                    <a:pt x="105" y="10"/>
                    <a:pt x="105" y="10"/>
                  </a:cubicBezTo>
                  <a:cubicBezTo>
                    <a:pt x="103" y="7"/>
                    <a:pt x="104" y="4"/>
                    <a:pt x="106" y="2"/>
                  </a:cubicBezTo>
                  <a:cubicBezTo>
                    <a:pt x="109" y="0"/>
                    <a:pt x="112" y="1"/>
                    <a:pt x="114" y="4"/>
                  </a:cubicBezTo>
                  <a:cubicBezTo>
                    <a:pt x="127" y="23"/>
                    <a:pt x="127" y="23"/>
                    <a:pt x="127" y="23"/>
                  </a:cubicBezTo>
                  <a:cubicBezTo>
                    <a:pt x="128" y="26"/>
                    <a:pt x="130" y="29"/>
                    <a:pt x="131" y="31"/>
                  </a:cubicBezTo>
                  <a:cubicBezTo>
                    <a:pt x="131" y="34"/>
                    <a:pt x="132" y="37"/>
                    <a:pt x="132" y="40"/>
                  </a:cubicBezTo>
                  <a:cubicBezTo>
                    <a:pt x="132" y="43"/>
                    <a:pt x="132" y="46"/>
                    <a:pt x="131" y="48"/>
                  </a:cubicBezTo>
                  <a:cubicBezTo>
                    <a:pt x="130" y="52"/>
                    <a:pt x="129" y="54"/>
                    <a:pt x="128" y="57"/>
                  </a:cubicBezTo>
                  <a:cubicBezTo>
                    <a:pt x="127" y="59"/>
                    <a:pt x="125" y="61"/>
                    <a:pt x="124" y="63"/>
                  </a:cubicBezTo>
                  <a:cubicBezTo>
                    <a:pt x="122" y="66"/>
                    <a:pt x="120" y="67"/>
                    <a:pt x="117" y="69"/>
                  </a:cubicBezTo>
                  <a:cubicBezTo>
                    <a:pt x="114" y="71"/>
                    <a:pt x="112" y="72"/>
                    <a:pt x="109" y="73"/>
                  </a:cubicBezTo>
                  <a:cubicBezTo>
                    <a:pt x="107" y="74"/>
                    <a:pt x="104" y="74"/>
                    <a:pt x="100"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8" name="Freeform 130"/>
            <p:cNvSpPr/>
            <p:nvPr/>
          </p:nvSpPr>
          <p:spPr bwMode="auto">
            <a:xfrm>
              <a:off x="7985125" y="3903663"/>
              <a:ext cx="322263" cy="273050"/>
            </a:xfrm>
            <a:custGeom>
              <a:avLst/>
              <a:gdLst>
                <a:gd name="T0" fmla="*/ 111 w 117"/>
                <a:gd name="T1" fmla="*/ 99 h 99"/>
                <a:gd name="T2" fmla="*/ 106 w 117"/>
                <a:gd name="T3" fmla="*/ 96 h 99"/>
                <a:gd name="T4" fmla="*/ 57 w 117"/>
                <a:gd name="T5" fmla="*/ 20 h 99"/>
                <a:gd name="T6" fmla="*/ 53 w 117"/>
                <a:gd name="T7" fmla="*/ 16 h 99"/>
                <a:gd name="T8" fmla="*/ 49 w 117"/>
                <a:gd name="T9" fmla="*/ 13 h 99"/>
                <a:gd name="T10" fmla="*/ 45 w 117"/>
                <a:gd name="T11" fmla="*/ 12 h 99"/>
                <a:gd name="T12" fmla="*/ 35 w 117"/>
                <a:gd name="T13" fmla="*/ 12 h 99"/>
                <a:gd name="T14" fmla="*/ 31 w 117"/>
                <a:gd name="T15" fmla="*/ 13 h 99"/>
                <a:gd name="T16" fmla="*/ 27 w 117"/>
                <a:gd name="T17" fmla="*/ 16 h 99"/>
                <a:gd name="T18" fmla="*/ 23 w 117"/>
                <a:gd name="T19" fmla="*/ 20 h 99"/>
                <a:gd name="T20" fmla="*/ 11 w 117"/>
                <a:gd name="T21" fmla="*/ 40 h 99"/>
                <a:gd name="T22" fmla="*/ 3 w 117"/>
                <a:gd name="T23" fmla="*/ 41 h 99"/>
                <a:gd name="T24" fmla="*/ 1 w 117"/>
                <a:gd name="T25" fmla="*/ 34 h 99"/>
                <a:gd name="T26" fmla="*/ 14 w 117"/>
                <a:gd name="T27" fmla="*/ 14 h 99"/>
                <a:gd name="T28" fmla="*/ 19 w 117"/>
                <a:gd name="T29" fmla="*/ 8 h 99"/>
                <a:gd name="T30" fmla="*/ 26 w 117"/>
                <a:gd name="T31" fmla="*/ 4 h 99"/>
                <a:gd name="T32" fmla="*/ 33 w 117"/>
                <a:gd name="T33" fmla="*/ 1 h 99"/>
                <a:gd name="T34" fmla="*/ 48 w 117"/>
                <a:gd name="T35" fmla="*/ 1 h 99"/>
                <a:gd name="T36" fmla="*/ 54 w 117"/>
                <a:gd name="T37" fmla="*/ 4 h 99"/>
                <a:gd name="T38" fmla="*/ 61 w 117"/>
                <a:gd name="T39" fmla="*/ 8 h 99"/>
                <a:gd name="T40" fmla="*/ 66 w 117"/>
                <a:gd name="T41" fmla="*/ 14 h 99"/>
                <a:gd name="T42" fmla="*/ 115 w 117"/>
                <a:gd name="T43" fmla="*/ 90 h 99"/>
                <a:gd name="T44" fmla="*/ 114 w 117"/>
                <a:gd name="T45" fmla="*/ 98 h 99"/>
                <a:gd name="T46" fmla="*/ 111 w 117"/>
                <a:gd name="T4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99">
                  <a:moveTo>
                    <a:pt x="111" y="99"/>
                  </a:moveTo>
                  <a:cubicBezTo>
                    <a:pt x="109" y="99"/>
                    <a:pt x="107" y="98"/>
                    <a:pt x="106" y="96"/>
                  </a:cubicBezTo>
                  <a:cubicBezTo>
                    <a:pt x="57" y="20"/>
                    <a:pt x="57" y="20"/>
                    <a:pt x="57" y="20"/>
                  </a:cubicBezTo>
                  <a:cubicBezTo>
                    <a:pt x="56" y="19"/>
                    <a:pt x="55" y="17"/>
                    <a:pt x="53" y="16"/>
                  </a:cubicBezTo>
                  <a:cubicBezTo>
                    <a:pt x="52" y="15"/>
                    <a:pt x="51" y="14"/>
                    <a:pt x="49" y="13"/>
                  </a:cubicBezTo>
                  <a:cubicBezTo>
                    <a:pt x="48" y="13"/>
                    <a:pt x="46" y="12"/>
                    <a:pt x="45" y="12"/>
                  </a:cubicBezTo>
                  <a:cubicBezTo>
                    <a:pt x="41" y="11"/>
                    <a:pt x="38" y="11"/>
                    <a:pt x="35" y="12"/>
                  </a:cubicBezTo>
                  <a:cubicBezTo>
                    <a:pt x="34" y="12"/>
                    <a:pt x="32" y="13"/>
                    <a:pt x="31" y="13"/>
                  </a:cubicBezTo>
                  <a:cubicBezTo>
                    <a:pt x="29" y="14"/>
                    <a:pt x="28" y="15"/>
                    <a:pt x="27" y="16"/>
                  </a:cubicBezTo>
                  <a:cubicBezTo>
                    <a:pt x="25" y="17"/>
                    <a:pt x="24" y="19"/>
                    <a:pt x="23" y="20"/>
                  </a:cubicBezTo>
                  <a:cubicBezTo>
                    <a:pt x="11" y="40"/>
                    <a:pt x="11" y="40"/>
                    <a:pt x="11" y="40"/>
                  </a:cubicBezTo>
                  <a:cubicBezTo>
                    <a:pt x="9" y="42"/>
                    <a:pt x="5" y="43"/>
                    <a:pt x="3" y="41"/>
                  </a:cubicBezTo>
                  <a:cubicBezTo>
                    <a:pt x="0" y="40"/>
                    <a:pt x="0" y="36"/>
                    <a:pt x="1" y="34"/>
                  </a:cubicBezTo>
                  <a:cubicBezTo>
                    <a:pt x="14" y="14"/>
                    <a:pt x="14" y="14"/>
                    <a:pt x="14" y="14"/>
                  </a:cubicBezTo>
                  <a:cubicBezTo>
                    <a:pt x="15" y="12"/>
                    <a:pt x="17" y="10"/>
                    <a:pt x="19" y="8"/>
                  </a:cubicBezTo>
                  <a:cubicBezTo>
                    <a:pt x="21" y="6"/>
                    <a:pt x="23" y="5"/>
                    <a:pt x="26" y="4"/>
                  </a:cubicBezTo>
                  <a:cubicBezTo>
                    <a:pt x="28" y="2"/>
                    <a:pt x="30" y="1"/>
                    <a:pt x="33" y="1"/>
                  </a:cubicBezTo>
                  <a:cubicBezTo>
                    <a:pt x="37" y="0"/>
                    <a:pt x="43" y="0"/>
                    <a:pt x="48" y="1"/>
                  </a:cubicBezTo>
                  <a:cubicBezTo>
                    <a:pt x="50" y="1"/>
                    <a:pt x="52" y="2"/>
                    <a:pt x="54" y="4"/>
                  </a:cubicBezTo>
                  <a:cubicBezTo>
                    <a:pt x="57" y="5"/>
                    <a:pt x="59" y="6"/>
                    <a:pt x="61" y="8"/>
                  </a:cubicBezTo>
                  <a:cubicBezTo>
                    <a:pt x="63" y="10"/>
                    <a:pt x="65" y="12"/>
                    <a:pt x="66" y="14"/>
                  </a:cubicBezTo>
                  <a:cubicBezTo>
                    <a:pt x="115" y="90"/>
                    <a:pt x="115" y="90"/>
                    <a:pt x="115" y="90"/>
                  </a:cubicBezTo>
                  <a:cubicBezTo>
                    <a:pt x="117" y="93"/>
                    <a:pt x="116" y="96"/>
                    <a:pt x="114" y="98"/>
                  </a:cubicBezTo>
                  <a:cubicBezTo>
                    <a:pt x="113" y="98"/>
                    <a:pt x="112" y="99"/>
                    <a:pt x="111"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Freeform 131"/>
            <p:cNvSpPr/>
            <p:nvPr/>
          </p:nvSpPr>
          <p:spPr bwMode="auto">
            <a:xfrm>
              <a:off x="8096250" y="4386263"/>
              <a:ext cx="153988" cy="215900"/>
            </a:xfrm>
            <a:custGeom>
              <a:avLst/>
              <a:gdLst>
                <a:gd name="T0" fmla="*/ 49 w 56"/>
                <a:gd name="T1" fmla="*/ 78 h 78"/>
                <a:gd name="T2" fmla="*/ 46 w 56"/>
                <a:gd name="T3" fmla="*/ 77 h 78"/>
                <a:gd name="T4" fmla="*/ 2 w 56"/>
                <a:gd name="T5" fmla="*/ 44 h 78"/>
                <a:gd name="T6" fmla="*/ 0 w 56"/>
                <a:gd name="T7" fmla="*/ 40 h 78"/>
                <a:gd name="T8" fmla="*/ 2 w 56"/>
                <a:gd name="T9" fmla="*/ 35 h 78"/>
                <a:gd name="T10" fmla="*/ 46 w 56"/>
                <a:gd name="T11" fmla="*/ 2 h 78"/>
                <a:gd name="T12" fmla="*/ 54 w 56"/>
                <a:gd name="T13" fmla="*/ 3 h 78"/>
                <a:gd name="T14" fmla="*/ 53 w 56"/>
                <a:gd name="T15" fmla="*/ 11 h 78"/>
                <a:gd name="T16" fmla="*/ 15 w 56"/>
                <a:gd name="T17" fmla="*/ 40 h 78"/>
                <a:gd name="T18" fmla="*/ 53 w 56"/>
                <a:gd name="T19" fmla="*/ 68 h 78"/>
                <a:gd name="T20" fmla="*/ 54 w 56"/>
                <a:gd name="T21" fmla="*/ 76 h 78"/>
                <a:gd name="T22" fmla="*/ 49 w 56"/>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78">
                  <a:moveTo>
                    <a:pt x="49" y="78"/>
                  </a:moveTo>
                  <a:cubicBezTo>
                    <a:pt x="48" y="78"/>
                    <a:pt x="47" y="78"/>
                    <a:pt x="46" y="77"/>
                  </a:cubicBezTo>
                  <a:cubicBezTo>
                    <a:pt x="2" y="44"/>
                    <a:pt x="2" y="44"/>
                    <a:pt x="2" y="44"/>
                  </a:cubicBezTo>
                  <a:cubicBezTo>
                    <a:pt x="1" y="43"/>
                    <a:pt x="0" y="41"/>
                    <a:pt x="0" y="40"/>
                  </a:cubicBezTo>
                  <a:cubicBezTo>
                    <a:pt x="0" y="38"/>
                    <a:pt x="1" y="36"/>
                    <a:pt x="2" y="35"/>
                  </a:cubicBezTo>
                  <a:cubicBezTo>
                    <a:pt x="46" y="2"/>
                    <a:pt x="46" y="2"/>
                    <a:pt x="46" y="2"/>
                  </a:cubicBezTo>
                  <a:cubicBezTo>
                    <a:pt x="49" y="0"/>
                    <a:pt x="52" y="1"/>
                    <a:pt x="54" y="3"/>
                  </a:cubicBezTo>
                  <a:cubicBezTo>
                    <a:pt x="56" y="6"/>
                    <a:pt x="55" y="9"/>
                    <a:pt x="53" y="11"/>
                  </a:cubicBezTo>
                  <a:cubicBezTo>
                    <a:pt x="15" y="40"/>
                    <a:pt x="15" y="40"/>
                    <a:pt x="15" y="40"/>
                  </a:cubicBezTo>
                  <a:cubicBezTo>
                    <a:pt x="53" y="68"/>
                    <a:pt x="53" y="68"/>
                    <a:pt x="53" y="68"/>
                  </a:cubicBezTo>
                  <a:cubicBezTo>
                    <a:pt x="55" y="70"/>
                    <a:pt x="56" y="73"/>
                    <a:pt x="54" y="76"/>
                  </a:cubicBezTo>
                  <a:cubicBezTo>
                    <a:pt x="53" y="77"/>
                    <a:pt x="51" y="78"/>
                    <a:pt x="49"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Freeform 132"/>
            <p:cNvSpPr/>
            <p:nvPr/>
          </p:nvSpPr>
          <p:spPr bwMode="auto">
            <a:xfrm>
              <a:off x="7729538" y="4146550"/>
              <a:ext cx="184150" cy="182563"/>
            </a:xfrm>
            <a:custGeom>
              <a:avLst/>
              <a:gdLst>
                <a:gd name="T0" fmla="*/ 61 w 67"/>
                <a:gd name="T1" fmla="*/ 66 h 66"/>
                <a:gd name="T2" fmla="*/ 56 w 67"/>
                <a:gd name="T3" fmla="*/ 61 h 66"/>
                <a:gd name="T4" fmla="*/ 56 w 67"/>
                <a:gd name="T5" fmla="*/ 13 h 66"/>
                <a:gd name="T6" fmla="*/ 8 w 67"/>
                <a:gd name="T7" fmla="*/ 27 h 66"/>
                <a:gd name="T8" fmla="*/ 1 w 67"/>
                <a:gd name="T9" fmla="*/ 24 h 66"/>
                <a:gd name="T10" fmla="*/ 5 w 67"/>
                <a:gd name="T11" fmla="*/ 17 h 66"/>
                <a:gd name="T12" fmla="*/ 60 w 67"/>
                <a:gd name="T13" fmla="*/ 0 h 66"/>
                <a:gd name="T14" fmla="*/ 65 w 67"/>
                <a:gd name="T15" fmla="*/ 1 h 66"/>
                <a:gd name="T16" fmla="*/ 67 w 67"/>
                <a:gd name="T17" fmla="*/ 6 h 66"/>
                <a:gd name="T18" fmla="*/ 67 w 67"/>
                <a:gd name="T19" fmla="*/ 61 h 66"/>
                <a:gd name="T20" fmla="*/ 61 w 67"/>
                <a:gd name="T2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6">
                  <a:moveTo>
                    <a:pt x="61" y="66"/>
                  </a:moveTo>
                  <a:cubicBezTo>
                    <a:pt x="58" y="66"/>
                    <a:pt x="56" y="64"/>
                    <a:pt x="56" y="61"/>
                  </a:cubicBezTo>
                  <a:cubicBezTo>
                    <a:pt x="56" y="13"/>
                    <a:pt x="56" y="13"/>
                    <a:pt x="56" y="13"/>
                  </a:cubicBezTo>
                  <a:cubicBezTo>
                    <a:pt x="8" y="27"/>
                    <a:pt x="8" y="27"/>
                    <a:pt x="8" y="27"/>
                  </a:cubicBezTo>
                  <a:cubicBezTo>
                    <a:pt x="5" y="28"/>
                    <a:pt x="2" y="27"/>
                    <a:pt x="1" y="24"/>
                  </a:cubicBezTo>
                  <a:cubicBezTo>
                    <a:pt x="0" y="21"/>
                    <a:pt x="2" y="18"/>
                    <a:pt x="5" y="17"/>
                  </a:cubicBezTo>
                  <a:cubicBezTo>
                    <a:pt x="60" y="0"/>
                    <a:pt x="60" y="0"/>
                    <a:pt x="60" y="0"/>
                  </a:cubicBezTo>
                  <a:cubicBezTo>
                    <a:pt x="62" y="0"/>
                    <a:pt x="63" y="0"/>
                    <a:pt x="65" y="1"/>
                  </a:cubicBezTo>
                  <a:cubicBezTo>
                    <a:pt x="66" y="2"/>
                    <a:pt x="67" y="4"/>
                    <a:pt x="67" y="6"/>
                  </a:cubicBezTo>
                  <a:cubicBezTo>
                    <a:pt x="67" y="61"/>
                    <a:pt x="67" y="61"/>
                    <a:pt x="67" y="61"/>
                  </a:cubicBezTo>
                  <a:cubicBezTo>
                    <a:pt x="67" y="64"/>
                    <a:pt x="65" y="66"/>
                    <a:pt x="6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Freeform 133"/>
            <p:cNvSpPr/>
            <p:nvPr/>
          </p:nvSpPr>
          <p:spPr bwMode="auto">
            <a:xfrm>
              <a:off x="8123238" y="3994150"/>
              <a:ext cx="184150" cy="182563"/>
            </a:xfrm>
            <a:custGeom>
              <a:avLst/>
              <a:gdLst>
                <a:gd name="T0" fmla="*/ 61 w 67"/>
                <a:gd name="T1" fmla="*/ 66 h 66"/>
                <a:gd name="T2" fmla="*/ 60 w 67"/>
                <a:gd name="T3" fmla="*/ 66 h 66"/>
                <a:gd name="T4" fmla="*/ 5 w 67"/>
                <a:gd name="T5" fmla="*/ 49 h 66"/>
                <a:gd name="T6" fmla="*/ 1 w 67"/>
                <a:gd name="T7" fmla="*/ 42 h 66"/>
                <a:gd name="T8" fmla="*/ 8 w 67"/>
                <a:gd name="T9" fmla="*/ 39 h 66"/>
                <a:gd name="T10" fmla="*/ 56 w 67"/>
                <a:gd name="T11" fmla="*/ 53 h 66"/>
                <a:gd name="T12" fmla="*/ 56 w 67"/>
                <a:gd name="T13" fmla="*/ 6 h 66"/>
                <a:gd name="T14" fmla="*/ 61 w 67"/>
                <a:gd name="T15" fmla="*/ 0 h 66"/>
                <a:gd name="T16" fmla="*/ 67 w 67"/>
                <a:gd name="T17" fmla="*/ 6 h 66"/>
                <a:gd name="T18" fmla="*/ 67 w 67"/>
                <a:gd name="T19" fmla="*/ 61 h 66"/>
                <a:gd name="T20" fmla="*/ 65 w 67"/>
                <a:gd name="T21" fmla="*/ 65 h 66"/>
                <a:gd name="T22" fmla="*/ 61 w 67"/>
                <a:gd name="T2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6">
                  <a:moveTo>
                    <a:pt x="61" y="66"/>
                  </a:moveTo>
                  <a:cubicBezTo>
                    <a:pt x="61" y="66"/>
                    <a:pt x="60" y="66"/>
                    <a:pt x="60" y="66"/>
                  </a:cubicBezTo>
                  <a:cubicBezTo>
                    <a:pt x="5" y="49"/>
                    <a:pt x="5" y="49"/>
                    <a:pt x="5" y="49"/>
                  </a:cubicBezTo>
                  <a:cubicBezTo>
                    <a:pt x="2" y="48"/>
                    <a:pt x="0" y="45"/>
                    <a:pt x="1" y="42"/>
                  </a:cubicBezTo>
                  <a:cubicBezTo>
                    <a:pt x="2" y="39"/>
                    <a:pt x="5" y="38"/>
                    <a:pt x="8" y="39"/>
                  </a:cubicBezTo>
                  <a:cubicBezTo>
                    <a:pt x="56" y="53"/>
                    <a:pt x="56" y="53"/>
                    <a:pt x="56" y="53"/>
                  </a:cubicBezTo>
                  <a:cubicBezTo>
                    <a:pt x="56" y="6"/>
                    <a:pt x="56" y="6"/>
                    <a:pt x="56" y="6"/>
                  </a:cubicBezTo>
                  <a:cubicBezTo>
                    <a:pt x="56" y="2"/>
                    <a:pt x="58" y="0"/>
                    <a:pt x="61" y="0"/>
                  </a:cubicBezTo>
                  <a:cubicBezTo>
                    <a:pt x="65" y="0"/>
                    <a:pt x="67" y="2"/>
                    <a:pt x="67" y="6"/>
                  </a:cubicBezTo>
                  <a:cubicBezTo>
                    <a:pt x="67" y="61"/>
                    <a:pt x="67" y="61"/>
                    <a:pt x="67" y="61"/>
                  </a:cubicBezTo>
                  <a:cubicBezTo>
                    <a:pt x="67" y="62"/>
                    <a:pt x="66" y="64"/>
                    <a:pt x="65" y="65"/>
                  </a:cubicBezTo>
                  <a:cubicBezTo>
                    <a:pt x="64" y="66"/>
                    <a:pt x="63" y="66"/>
                    <a:pt x="6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72" name="Group 71"/>
          <p:cNvGrpSpPr>
            <a:grpSpLocks noChangeAspect="1"/>
          </p:cNvGrpSpPr>
          <p:nvPr/>
        </p:nvGrpSpPr>
        <p:grpSpPr>
          <a:xfrm>
            <a:off x="1122601" y="2160503"/>
            <a:ext cx="548640" cy="548640"/>
            <a:chOff x="9064625" y="5180013"/>
            <a:chExt cx="696913" cy="698500"/>
          </a:xfrm>
          <a:solidFill>
            <a:srgbClr val="81BC02"/>
          </a:solidFill>
        </p:grpSpPr>
        <p:sp>
          <p:nvSpPr>
            <p:cNvPr id="73" name="Freeform 238"/>
            <p:cNvSpPr>
              <a:spLocks noEditPoints="1"/>
            </p:cNvSpPr>
            <p:nvPr/>
          </p:nvSpPr>
          <p:spPr bwMode="auto">
            <a:xfrm>
              <a:off x="9488488" y="5422900"/>
              <a:ext cx="152400" cy="212725"/>
            </a:xfrm>
            <a:custGeom>
              <a:avLst/>
              <a:gdLst>
                <a:gd name="T0" fmla="*/ 28 w 55"/>
                <a:gd name="T1" fmla="*/ 77 h 77"/>
                <a:gd name="T2" fmla="*/ 0 w 55"/>
                <a:gd name="T3" fmla="*/ 50 h 77"/>
                <a:gd name="T4" fmla="*/ 0 w 55"/>
                <a:gd name="T5" fmla="*/ 28 h 77"/>
                <a:gd name="T6" fmla="*/ 28 w 55"/>
                <a:gd name="T7" fmla="*/ 0 h 77"/>
                <a:gd name="T8" fmla="*/ 55 w 55"/>
                <a:gd name="T9" fmla="*/ 28 h 77"/>
                <a:gd name="T10" fmla="*/ 55 w 55"/>
                <a:gd name="T11" fmla="*/ 50 h 77"/>
                <a:gd name="T12" fmla="*/ 28 w 55"/>
                <a:gd name="T13" fmla="*/ 77 h 77"/>
                <a:gd name="T14" fmla="*/ 28 w 55"/>
                <a:gd name="T15" fmla="*/ 11 h 77"/>
                <a:gd name="T16" fmla="*/ 11 w 55"/>
                <a:gd name="T17" fmla="*/ 28 h 77"/>
                <a:gd name="T18" fmla="*/ 11 w 55"/>
                <a:gd name="T19" fmla="*/ 50 h 77"/>
                <a:gd name="T20" fmla="*/ 28 w 55"/>
                <a:gd name="T21" fmla="*/ 66 h 77"/>
                <a:gd name="T22" fmla="*/ 44 w 55"/>
                <a:gd name="T23" fmla="*/ 50 h 77"/>
                <a:gd name="T24" fmla="*/ 44 w 55"/>
                <a:gd name="T25" fmla="*/ 28 h 77"/>
                <a:gd name="T26" fmla="*/ 28 w 55"/>
                <a:gd name="T27" fmla="*/ 1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77">
                  <a:moveTo>
                    <a:pt x="28" y="77"/>
                  </a:moveTo>
                  <a:cubicBezTo>
                    <a:pt x="12" y="77"/>
                    <a:pt x="0" y="65"/>
                    <a:pt x="0" y="50"/>
                  </a:cubicBezTo>
                  <a:cubicBezTo>
                    <a:pt x="0" y="28"/>
                    <a:pt x="0" y="28"/>
                    <a:pt x="0" y="28"/>
                  </a:cubicBezTo>
                  <a:cubicBezTo>
                    <a:pt x="0" y="12"/>
                    <a:pt x="12" y="0"/>
                    <a:pt x="28" y="0"/>
                  </a:cubicBezTo>
                  <a:cubicBezTo>
                    <a:pt x="43" y="0"/>
                    <a:pt x="55" y="12"/>
                    <a:pt x="55" y="28"/>
                  </a:cubicBezTo>
                  <a:cubicBezTo>
                    <a:pt x="55" y="50"/>
                    <a:pt x="55" y="50"/>
                    <a:pt x="55" y="50"/>
                  </a:cubicBezTo>
                  <a:cubicBezTo>
                    <a:pt x="55" y="65"/>
                    <a:pt x="43" y="77"/>
                    <a:pt x="28" y="77"/>
                  </a:cubicBezTo>
                  <a:close/>
                  <a:moveTo>
                    <a:pt x="28" y="11"/>
                  </a:moveTo>
                  <a:cubicBezTo>
                    <a:pt x="18" y="11"/>
                    <a:pt x="11" y="18"/>
                    <a:pt x="11" y="28"/>
                  </a:cubicBezTo>
                  <a:cubicBezTo>
                    <a:pt x="11" y="50"/>
                    <a:pt x="11" y="50"/>
                    <a:pt x="11" y="50"/>
                  </a:cubicBezTo>
                  <a:cubicBezTo>
                    <a:pt x="11" y="59"/>
                    <a:pt x="18" y="66"/>
                    <a:pt x="28" y="66"/>
                  </a:cubicBezTo>
                  <a:cubicBezTo>
                    <a:pt x="37" y="66"/>
                    <a:pt x="44" y="59"/>
                    <a:pt x="44" y="50"/>
                  </a:cubicBezTo>
                  <a:cubicBezTo>
                    <a:pt x="44" y="28"/>
                    <a:pt x="44" y="28"/>
                    <a:pt x="44" y="28"/>
                  </a:cubicBezTo>
                  <a:cubicBezTo>
                    <a:pt x="44" y="18"/>
                    <a:pt x="37" y="11"/>
                    <a:pt x="2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Freeform 239"/>
            <p:cNvSpPr>
              <a:spLocks noEditPoints="1"/>
            </p:cNvSpPr>
            <p:nvPr/>
          </p:nvSpPr>
          <p:spPr bwMode="auto">
            <a:xfrm>
              <a:off x="9064625" y="5180013"/>
              <a:ext cx="696913" cy="698500"/>
            </a:xfrm>
            <a:custGeom>
              <a:avLst/>
              <a:gdLst>
                <a:gd name="T0" fmla="*/ 127 w 253"/>
                <a:gd name="T1" fmla="*/ 253 h 253"/>
                <a:gd name="T2" fmla="*/ 0 w 253"/>
                <a:gd name="T3" fmla="*/ 127 h 253"/>
                <a:gd name="T4" fmla="*/ 127 w 253"/>
                <a:gd name="T5" fmla="*/ 0 h 253"/>
                <a:gd name="T6" fmla="*/ 253 w 253"/>
                <a:gd name="T7" fmla="*/ 127 h 253"/>
                <a:gd name="T8" fmla="*/ 127 w 253"/>
                <a:gd name="T9" fmla="*/ 253 h 253"/>
                <a:gd name="T10" fmla="*/ 127 w 253"/>
                <a:gd name="T11" fmla="*/ 11 h 253"/>
                <a:gd name="T12" fmla="*/ 11 w 253"/>
                <a:gd name="T13" fmla="*/ 127 h 253"/>
                <a:gd name="T14" fmla="*/ 127 w 253"/>
                <a:gd name="T15" fmla="*/ 242 h 253"/>
                <a:gd name="T16" fmla="*/ 242 w 253"/>
                <a:gd name="T17" fmla="*/ 127 h 253"/>
                <a:gd name="T18" fmla="*/ 127 w 253"/>
                <a:gd name="T19" fmla="*/ 1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253">
                  <a:moveTo>
                    <a:pt x="127" y="253"/>
                  </a:moveTo>
                  <a:cubicBezTo>
                    <a:pt x="57" y="253"/>
                    <a:pt x="0" y="196"/>
                    <a:pt x="0" y="127"/>
                  </a:cubicBezTo>
                  <a:cubicBezTo>
                    <a:pt x="0" y="57"/>
                    <a:pt x="57" y="0"/>
                    <a:pt x="127" y="0"/>
                  </a:cubicBezTo>
                  <a:cubicBezTo>
                    <a:pt x="196" y="0"/>
                    <a:pt x="253" y="57"/>
                    <a:pt x="253" y="127"/>
                  </a:cubicBezTo>
                  <a:cubicBezTo>
                    <a:pt x="253" y="196"/>
                    <a:pt x="196" y="253"/>
                    <a:pt x="127" y="253"/>
                  </a:cubicBezTo>
                  <a:close/>
                  <a:moveTo>
                    <a:pt x="127" y="11"/>
                  </a:moveTo>
                  <a:cubicBezTo>
                    <a:pt x="63" y="11"/>
                    <a:pt x="11" y="63"/>
                    <a:pt x="11" y="127"/>
                  </a:cubicBezTo>
                  <a:cubicBezTo>
                    <a:pt x="11" y="190"/>
                    <a:pt x="63" y="242"/>
                    <a:pt x="127" y="242"/>
                  </a:cubicBezTo>
                  <a:cubicBezTo>
                    <a:pt x="190" y="242"/>
                    <a:pt x="242" y="190"/>
                    <a:pt x="242" y="127"/>
                  </a:cubicBezTo>
                  <a:cubicBezTo>
                    <a:pt x="242" y="63"/>
                    <a:pt x="190" y="11"/>
                    <a:pt x="12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5" name="Freeform 240"/>
            <p:cNvSpPr>
              <a:spLocks noEditPoints="1"/>
            </p:cNvSpPr>
            <p:nvPr/>
          </p:nvSpPr>
          <p:spPr bwMode="auto">
            <a:xfrm>
              <a:off x="9186863" y="5513388"/>
              <a:ext cx="150813" cy="122238"/>
            </a:xfrm>
            <a:custGeom>
              <a:avLst/>
              <a:gdLst>
                <a:gd name="T0" fmla="*/ 33 w 55"/>
                <a:gd name="T1" fmla="*/ 44 h 44"/>
                <a:gd name="T2" fmla="*/ 6 w 55"/>
                <a:gd name="T3" fmla="*/ 44 h 44"/>
                <a:gd name="T4" fmla="*/ 0 w 55"/>
                <a:gd name="T5" fmla="*/ 39 h 44"/>
                <a:gd name="T6" fmla="*/ 0 w 55"/>
                <a:gd name="T7" fmla="*/ 6 h 44"/>
                <a:gd name="T8" fmla="*/ 6 w 55"/>
                <a:gd name="T9" fmla="*/ 0 h 44"/>
                <a:gd name="T10" fmla="*/ 33 w 55"/>
                <a:gd name="T11" fmla="*/ 0 h 44"/>
                <a:gd name="T12" fmla="*/ 55 w 55"/>
                <a:gd name="T13" fmla="*/ 22 h 44"/>
                <a:gd name="T14" fmla="*/ 33 w 55"/>
                <a:gd name="T15" fmla="*/ 44 h 44"/>
                <a:gd name="T16" fmla="*/ 11 w 55"/>
                <a:gd name="T17" fmla="*/ 33 h 44"/>
                <a:gd name="T18" fmla="*/ 33 w 55"/>
                <a:gd name="T19" fmla="*/ 33 h 44"/>
                <a:gd name="T20" fmla="*/ 44 w 55"/>
                <a:gd name="T21" fmla="*/ 22 h 44"/>
                <a:gd name="T22" fmla="*/ 33 w 55"/>
                <a:gd name="T23" fmla="*/ 11 h 44"/>
                <a:gd name="T24" fmla="*/ 11 w 55"/>
                <a:gd name="T25" fmla="*/ 11 h 44"/>
                <a:gd name="T26" fmla="*/ 11 w 55"/>
                <a:gd name="T2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44">
                  <a:moveTo>
                    <a:pt x="33" y="44"/>
                  </a:moveTo>
                  <a:cubicBezTo>
                    <a:pt x="6" y="44"/>
                    <a:pt x="6" y="44"/>
                    <a:pt x="6" y="44"/>
                  </a:cubicBezTo>
                  <a:cubicBezTo>
                    <a:pt x="2" y="44"/>
                    <a:pt x="0" y="42"/>
                    <a:pt x="0" y="39"/>
                  </a:cubicBezTo>
                  <a:cubicBezTo>
                    <a:pt x="0" y="6"/>
                    <a:pt x="0" y="6"/>
                    <a:pt x="0" y="6"/>
                  </a:cubicBezTo>
                  <a:cubicBezTo>
                    <a:pt x="0" y="2"/>
                    <a:pt x="2" y="0"/>
                    <a:pt x="6" y="0"/>
                  </a:cubicBezTo>
                  <a:cubicBezTo>
                    <a:pt x="33" y="0"/>
                    <a:pt x="33" y="0"/>
                    <a:pt x="33" y="0"/>
                  </a:cubicBezTo>
                  <a:cubicBezTo>
                    <a:pt x="45" y="0"/>
                    <a:pt x="55" y="10"/>
                    <a:pt x="55" y="22"/>
                  </a:cubicBezTo>
                  <a:cubicBezTo>
                    <a:pt x="55" y="34"/>
                    <a:pt x="45" y="44"/>
                    <a:pt x="33" y="44"/>
                  </a:cubicBezTo>
                  <a:close/>
                  <a:moveTo>
                    <a:pt x="11" y="33"/>
                  </a:moveTo>
                  <a:cubicBezTo>
                    <a:pt x="33" y="33"/>
                    <a:pt x="33" y="33"/>
                    <a:pt x="33" y="33"/>
                  </a:cubicBezTo>
                  <a:cubicBezTo>
                    <a:pt x="39" y="33"/>
                    <a:pt x="44" y="28"/>
                    <a:pt x="44" y="22"/>
                  </a:cubicBezTo>
                  <a:cubicBezTo>
                    <a:pt x="44" y="16"/>
                    <a:pt x="39" y="11"/>
                    <a:pt x="33" y="11"/>
                  </a:cubicBezTo>
                  <a:cubicBezTo>
                    <a:pt x="11" y="11"/>
                    <a:pt x="11" y="11"/>
                    <a:pt x="11" y="11"/>
                  </a:cubicBezTo>
                  <a:lnTo>
                    <a:pt x="11"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Freeform 241"/>
            <p:cNvSpPr>
              <a:spLocks noEditPoints="1"/>
            </p:cNvSpPr>
            <p:nvPr/>
          </p:nvSpPr>
          <p:spPr bwMode="auto">
            <a:xfrm>
              <a:off x="9186863" y="5422900"/>
              <a:ext cx="150813" cy="120650"/>
            </a:xfrm>
            <a:custGeom>
              <a:avLst/>
              <a:gdLst>
                <a:gd name="T0" fmla="*/ 33 w 55"/>
                <a:gd name="T1" fmla="*/ 44 h 44"/>
                <a:gd name="T2" fmla="*/ 6 w 55"/>
                <a:gd name="T3" fmla="*/ 44 h 44"/>
                <a:gd name="T4" fmla="*/ 0 w 55"/>
                <a:gd name="T5" fmla="*/ 39 h 44"/>
                <a:gd name="T6" fmla="*/ 0 w 55"/>
                <a:gd name="T7" fmla="*/ 6 h 44"/>
                <a:gd name="T8" fmla="*/ 6 w 55"/>
                <a:gd name="T9" fmla="*/ 0 h 44"/>
                <a:gd name="T10" fmla="*/ 33 w 55"/>
                <a:gd name="T11" fmla="*/ 0 h 44"/>
                <a:gd name="T12" fmla="*/ 55 w 55"/>
                <a:gd name="T13" fmla="*/ 22 h 44"/>
                <a:gd name="T14" fmla="*/ 33 w 55"/>
                <a:gd name="T15" fmla="*/ 44 h 44"/>
                <a:gd name="T16" fmla="*/ 11 w 55"/>
                <a:gd name="T17" fmla="*/ 33 h 44"/>
                <a:gd name="T18" fmla="*/ 33 w 55"/>
                <a:gd name="T19" fmla="*/ 33 h 44"/>
                <a:gd name="T20" fmla="*/ 44 w 55"/>
                <a:gd name="T21" fmla="*/ 22 h 44"/>
                <a:gd name="T22" fmla="*/ 33 w 55"/>
                <a:gd name="T23" fmla="*/ 11 h 44"/>
                <a:gd name="T24" fmla="*/ 11 w 55"/>
                <a:gd name="T25" fmla="*/ 11 h 44"/>
                <a:gd name="T26" fmla="*/ 11 w 55"/>
                <a:gd name="T2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44">
                  <a:moveTo>
                    <a:pt x="33" y="44"/>
                  </a:moveTo>
                  <a:cubicBezTo>
                    <a:pt x="6" y="44"/>
                    <a:pt x="6" y="44"/>
                    <a:pt x="6" y="44"/>
                  </a:cubicBezTo>
                  <a:cubicBezTo>
                    <a:pt x="2" y="44"/>
                    <a:pt x="0" y="42"/>
                    <a:pt x="0" y="39"/>
                  </a:cubicBezTo>
                  <a:cubicBezTo>
                    <a:pt x="0" y="6"/>
                    <a:pt x="0" y="6"/>
                    <a:pt x="0" y="6"/>
                  </a:cubicBezTo>
                  <a:cubicBezTo>
                    <a:pt x="0" y="2"/>
                    <a:pt x="2" y="0"/>
                    <a:pt x="6" y="0"/>
                  </a:cubicBezTo>
                  <a:cubicBezTo>
                    <a:pt x="33" y="0"/>
                    <a:pt x="33" y="0"/>
                    <a:pt x="33" y="0"/>
                  </a:cubicBezTo>
                  <a:cubicBezTo>
                    <a:pt x="45" y="0"/>
                    <a:pt x="55" y="10"/>
                    <a:pt x="55" y="22"/>
                  </a:cubicBezTo>
                  <a:cubicBezTo>
                    <a:pt x="55" y="34"/>
                    <a:pt x="45" y="44"/>
                    <a:pt x="33" y="44"/>
                  </a:cubicBezTo>
                  <a:close/>
                  <a:moveTo>
                    <a:pt x="11" y="33"/>
                  </a:moveTo>
                  <a:cubicBezTo>
                    <a:pt x="33" y="33"/>
                    <a:pt x="33" y="33"/>
                    <a:pt x="33" y="33"/>
                  </a:cubicBezTo>
                  <a:cubicBezTo>
                    <a:pt x="39" y="33"/>
                    <a:pt x="44" y="28"/>
                    <a:pt x="44" y="22"/>
                  </a:cubicBezTo>
                  <a:cubicBezTo>
                    <a:pt x="44" y="16"/>
                    <a:pt x="39" y="11"/>
                    <a:pt x="33" y="11"/>
                  </a:cubicBezTo>
                  <a:cubicBezTo>
                    <a:pt x="11" y="11"/>
                    <a:pt x="11" y="11"/>
                    <a:pt x="11" y="11"/>
                  </a:cubicBezTo>
                  <a:lnTo>
                    <a:pt x="11"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Freeform 242"/>
            <p:cNvSpPr/>
            <p:nvPr/>
          </p:nvSpPr>
          <p:spPr bwMode="auto">
            <a:xfrm>
              <a:off x="9398000" y="5422900"/>
              <a:ext cx="30163" cy="212725"/>
            </a:xfrm>
            <a:custGeom>
              <a:avLst/>
              <a:gdLst>
                <a:gd name="T0" fmla="*/ 6 w 11"/>
                <a:gd name="T1" fmla="*/ 77 h 77"/>
                <a:gd name="T2" fmla="*/ 0 w 11"/>
                <a:gd name="T3" fmla="*/ 72 h 77"/>
                <a:gd name="T4" fmla="*/ 0 w 11"/>
                <a:gd name="T5" fmla="*/ 6 h 77"/>
                <a:gd name="T6" fmla="*/ 6 w 11"/>
                <a:gd name="T7" fmla="*/ 0 h 77"/>
                <a:gd name="T8" fmla="*/ 11 w 11"/>
                <a:gd name="T9" fmla="*/ 6 h 77"/>
                <a:gd name="T10" fmla="*/ 11 w 11"/>
                <a:gd name="T11" fmla="*/ 72 h 77"/>
                <a:gd name="T12" fmla="*/ 6 w 11"/>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11" h="77">
                  <a:moveTo>
                    <a:pt x="6" y="77"/>
                  </a:moveTo>
                  <a:cubicBezTo>
                    <a:pt x="2" y="77"/>
                    <a:pt x="0" y="75"/>
                    <a:pt x="0" y="72"/>
                  </a:cubicBezTo>
                  <a:cubicBezTo>
                    <a:pt x="0" y="6"/>
                    <a:pt x="0" y="6"/>
                    <a:pt x="0" y="6"/>
                  </a:cubicBezTo>
                  <a:cubicBezTo>
                    <a:pt x="0" y="2"/>
                    <a:pt x="2" y="0"/>
                    <a:pt x="6" y="0"/>
                  </a:cubicBezTo>
                  <a:cubicBezTo>
                    <a:pt x="9" y="0"/>
                    <a:pt x="11" y="2"/>
                    <a:pt x="11" y="6"/>
                  </a:cubicBezTo>
                  <a:cubicBezTo>
                    <a:pt x="11" y="72"/>
                    <a:pt x="11" y="72"/>
                    <a:pt x="11" y="72"/>
                  </a:cubicBezTo>
                  <a:cubicBezTo>
                    <a:pt x="11" y="75"/>
                    <a:pt x="9" y="77"/>
                    <a:pt x="6"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91" name="Group 90"/>
          <p:cNvGrpSpPr>
            <a:grpSpLocks noChangeAspect="1"/>
          </p:cNvGrpSpPr>
          <p:nvPr/>
        </p:nvGrpSpPr>
        <p:grpSpPr>
          <a:xfrm>
            <a:off x="1118951" y="3829288"/>
            <a:ext cx="548640" cy="548640"/>
            <a:chOff x="1231900" y="1119188"/>
            <a:chExt cx="730251" cy="731837"/>
          </a:xfrm>
          <a:solidFill>
            <a:srgbClr val="81BC02"/>
          </a:solidFill>
        </p:grpSpPr>
        <p:sp>
          <p:nvSpPr>
            <p:cNvPr id="92" name="Freeform 215"/>
            <p:cNvSpPr/>
            <p:nvPr/>
          </p:nvSpPr>
          <p:spPr bwMode="auto">
            <a:xfrm>
              <a:off x="1414463" y="1301750"/>
              <a:ext cx="547688" cy="549275"/>
            </a:xfrm>
            <a:custGeom>
              <a:avLst/>
              <a:gdLst>
                <a:gd name="T0" fmla="*/ 16 w 199"/>
                <a:gd name="T1" fmla="*/ 199 h 199"/>
                <a:gd name="T2" fmla="*/ 12 w 199"/>
                <a:gd name="T3" fmla="*/ 197 h 199"/>
                <a:gd name="T4" fmla="*/ 12 w 199"/>
                <a:gd name="T5" fmla="*/ 189 h 199"/>
                <a:gd name="T6" fmla="*/ 17 w 199"/>
                <a:gd name="T7" fmla="*/ 112 h 199"/>
                <a:gd name="T8" fmla="*/ 24 w 199"/>
                <a:gd name="T9" fmla="*/ 25 h 199"/>
                <a:gd name="T10" fmla="*/ 112 w 199"/>
                <a:gd name="T11" fmla="*/ 17 h 199"/>
                <a:gd name="T12" fmla="*/ 189 w 199"/>
                <a:gd name="T13" fmla="*/ 12 h 199"/>
                <a:gd name="T14" fmla="*/ 197 w 199"/>
                <a:gd name="T15" fmla="*/ 12 h 199"/>
                <a:gd name="T16" fmla="*/ 197 w 199"/>
                <a:gd name="T17" fmla="*/ 20 h 199"/>
                <a:gd name="T18" fmla="*/ 109 w 199"/>
                <a:gd name="T19" fmla="*/ 28 h 199"/>
                <a:gd name="T20" fmla="*/ 32 w 199"/>
                <a:gd name="T21" fmla="*/ 33 h 199"/>
                <a:gd name="T22" fmla="*/ 27 w 199"/>
                <a:gd name="T23" fmla="*/ 110 h 199"/>
                <a:gd name="T24" fmla="*/ 20 w 199"/>
                <a:gd name="T25" fmla="*/ 197 h 199"/>
                <a:gd name="T26" fmla="*/ 16 w 199"/>
                <a:gd name="T27"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199">
                  <a:moveTo>
                    <a:pt x="16" y="199"/>
                  </a:moveTo>
                  <a:cubicBezTo>
                    <a:pt x="14" y="199"/>
                    <a:pt x="13" y="198"/>
                    <a:pt x="12" y="197"/>
                  </a:cubicBezTo>
                  <a:cubicBezTo>
                    <a:pt x="10" y="195"/>
                    <a:pt x="10" y="191"/>
                    <a:pt x="12" y="189"/>
                  </a:cubicBezTo>
                  <a:cubicBezTo>
                    <a:pt x="32" y="169"/>
                    <a:pt x="24" y="142"/>
                    <a:pt x="17" y="112"/>
                  </a:cubicBezTo>
                  <a:cubicBezTo>
                    <a:pt x="9" y="81"/>
                    <a:pt x="0" y="49"/>
                    <a:pt x="24" y="25"/>
                  </a:cubicBezTo>
                  <a:cubicBezTo>
                    <a:pt x="49" y="0"/>
                    <a:pt x="81" y="9"/>
                    <a:pt x="112" y="17"/>
                  </a:cubicBezTo>
                  <a:cubicBezTo>
                    <a:pt x="141" y="25"/>
                    <a:pt x="169" y="32"/>
                    <a:pt x="189" y="12"/>
                  </a:cubicBezTo>
                  <a:cubicBezTo>
                    <a:pt x="191" y="10"/>
                    <a:pt x="195" y="10"/>
                    <a:pt x="197" y="12"/>
                  </a:cubicBezTo>
                  <a:cubicBezTo>
                    <a:pt x="199" y="14"/>
                    <a:pt x="199" y="18"/>
                    <a:pt x="197" y="20"/>
                  </a:cubicBezTo>
                  <a:cubicBezTo>
                    <a:pt x="172" y="44"/>
                    <a:pt x="140" y="36"/>
                    <a:pt x="109" y="28"/>
                  </a:cubicBezTo>
                  <a:cubicBezTo>
                    <a:pt x="80" y="20"/>
                    <a:pt x="52" y="13"/>
                    <a:pt x="32" y="33"/>
                  </a:cubicBezTo>
                  <a:cubicBezTo>
                    <a:pt x="12" y="52"/>
                    <a:pt x="20" y="80"/>
                    <a:pt x="27" y="110"/>
                  </a:cubicBezTo>
                  <a:cubicBezTo>
                    <a:pt x="36" y="141"/>
                    <a:pt x="44" y="173"/>
                    <a:pt x="20" y="197"/>
                  </a:cubicBezTo>
                  <a:cubicBezTo>
                    <a:pt x="19" y="198"/>
                    <a:pt x="17" y="199"/>
                    <a:pt x="16" y="1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3" name="Freeform 216"/>
            <p:cNvSpPr/>
            <p:nvPr/>
          </p:nvSpPr>
          <p:spPr bwMode="auto">
            <a:xfrm>
              <a:off x="1231900" y="1119188"/>
              <a:ext cx="547688" cy="527050"/>
            </a:xfrm>
            <a:custGeom>
              <a:avLst/>
              <a:gdLst>
                <a:gd name="T0" fmla="*/ 133 w 199"/>
                <a:gd name="T1" fmla="*/ 191 h 191"/>
                <a:gd name="T2" fmla="*/ 87 w 199"/>
                <a:gd name="T3" fmla="*/ 182 h 191"/>
                <a:gd name="T4" fmla="*/ 10 w 199"/>
                <a:gd name="T5" fmla="*/ 187 h 191"/>
                <a:gd name="T6" fmla="*/ 2 w 199"/>
                <a:gd name="T7" fmla="*/ 187 h 191"/>
                <a:gd name="T8" fmla="*/ 2 w 199"/>
                <a:gd name="T9" fmla="*/ 179 h 191"/>
                <a:gd name="T10" fmla="*/ 89 w 199"/>
                <a:gd name="T11" fmla="*/ 172 h 191"/>
                <a:gd name="T12" fmla="*/ 166 w 199"/>
                <a:gd name="T13" fmla="*/ 167 h 191"/>
                <a:gd name="T14" fmla="*/ 171 w 199"/>
                <a:gd name="T15" fmla="*/ 90 h 191"/>
                <a:gd name="T16" fmla="*/ 179 w 199"/>
                <a:gd name="T17" fmla="*/ 2 h 191"/>
                <a:gd name="T18" fmla="*/ 187 w 199"/>
                <a:gd name="T19" fmla="*/ 2 h 191"/>
                <a:gd name="T20" fmla="*/ 187 w 199"/>
                <a:gd name="T21" fmla="*/ 10 h 191"/>
                <a:gd name="T22" fmla="*/ 182 w 199"/>
                <a:gd name="T23" fmla="*/ 87 h 191"/>
                <a:gd name="T24" fmla="*/ 174 w 199"/>
                <a:gd name="T25" fmla="*/ 174 h 191"/>
                <a:gd name="T26" fmla="*/ 133 w 199"/>
                <a:gd name="T2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191">
                  <a:moveTo>
                    <a:pt x="133" y="191"/>
                  </a:moveTo>
                  <a:cubicBezTo>
                    <a:pt x="118" y="191"/>
                    <a:pt x="102" y="186"/>
                    <a:pt x="87" y="182"/>
                  </a:cubicBezTo>
                  <a:cubicBezTo>
                    <a:pt x="57" y="175"/>
                    <a:pt x="30" y="167"/>
                    <a:pt x="10" y="187"/>
                  </a:cubicBezTo>
                  <a:cubicBezTo>
                    <a:pt x="8" y="189"/>
                    <a:pt x="4" y="189"/>
                    <a:pt x="2" y="187"/>
                  </a:cubicBezTo>
                  <a:cubicBezTo>
                    <a:pt x="0" y="185"/>
                    <a:pt x="0" y="182"/>
                    <a:pt x="2" y="179"/>
                  </a:cubicBezTo>
                  <a:cubicBezTo>
                    <a:pt x="26" y="155"/>
                    <a:pt x="58" y="163"/>
                    <a:pt x="89" y="172"/>
                  </a:cubicBezTo>
                  <a:cubicBezTo>
                    <a:pt x="119" y="179"/>
                    <a:pt x="147" y="187"/>
                    <a:pt x="166" y="167"/>
                  </a:cubicBezTo>
                  <a:cubicBezTo>
                    <a:pt x="186" y="147"/>
                    <a:pt x="179" y="119"/>
                    <a:pt x="171" y="90"/>
                  </a:cubicBezTo>
                  <a:cubicBezTo>
                    <a:pt x="163" y="59"/>
                    <a:pt x="155" y="27"/>
                    <a:pt x="179" y="2"/>
                  </a:cubicBezTo>
                  <a:cubicBezTo>
                    <a:pt x="181" y="0"/>
                    <a:pt x="185" y="0"/>
                    <a:pt x="187" y="2"/>
                  </a:cubicBezTo>
                  <a:cubicBezTo>
                    <a:pt x="189" y="4"/>
                    <a:pt x="189" y="8"/>
                    <a:pt x="187" y="10"/>
                  </a:cubicBezTo>
                  <a:cubicBezTo>
                    <a:pt x="167" y="30"/>
                    <a:pt x="174" y="58"/>
                    <a:pt x="182" y="87"/>
                  </a:cubicBezTo>
                  <a:cubicBezTo>
                    <a:pt x="190" y="118"/>
                    <a:pt x="199" y="150"/>
                    <a:pt x="174" y="174"/>
                  </a:cubicBezTo>
                  <a:cubicBezTo>
                    <a:pt x="162" y="187"/>
                    <a:pt x="148" y="191"/>
                    <a:pt x="133"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4" name="Freeform 217"/>
            <p:cNvSpPr/>
            <p:nvPr/>
          </p:nvSpPr>
          <p:spPr bwMode="auto">
            <a:xfrm>
              <a:off x="1436688" y="1447800"/>
              <a:ext cx="196850" cy="195262"/>
            </a:xfrm>
            <a:custGeom>
              <a:avLst/>
              <a:gdLst>
                <a:gd name="T0" fmla="*/ 66 w 72"/>
                <a:gd name="T1" fmla="*/ 71 h 71"/>
                <a:gd name="T2" fmla="*/ 62 w 72"/>
                <a:gd name="T3" fmla="*/ 69 h 71"/>
                <a:gd name="T4" fmla="*/ 3 w 72"/>
                <a:gd name="T5" fmla="*/ 10 h 71"/>
                <a:gd name="T6" fmla="*/ 3 w 72"/>
                <a:gd name="T7" fmla="*/ 2 h 71"/>
                <a:gd name="T8" fmla="*/ 10 w 72"/>
                <a:gd name="T9" fmla="*/ 2 h 71"/>
                <a:gd name="T10" fmla="*/ 70 w 72"/>
                <a:gd name="T11" fmla="*/ 62 h 71"/>
                <a:gd name="T12" fmla="*/ 70 w 72"/>
                <a:gd name="T13" fmla="*/ 69 h 71"/>
                <a:gd name="T14" fmla="*/ 66 w 72"/>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71">
                  <a:moveTo>
                    <a:pt x="66" y="71"/>
                  </a:moveTo>
                  <a:cubicBezTo>
                    <a:pt x="65" y="71"/>
                    <a:pt x="63" y="71"/>
                    <a:pt x="62" y="69"/>
                  </a:cubicBezTo>
                  <a:cubicBezTo>
                    <a:pt x="3" y="10"/>
                    <a:pt x="3" y="10"/>
                    <a:pt x="3" y="10"/>
                  </a:cubicBezTo>
                  <a:cubicBezTo>
                    <a:pt x="0" y="7"/>
                    <a:pt x="0" y="4"/>
                    <a:pt x="3" y="2"/>
                  </a:cubicBezTo>
                  <a:cubicBezTo>
                    <a:pt x="5" y="0"/>
                    <a:pt x="8" y="0"/>
                    <a:pt x="10" y="2"/>
                  </a:cubicBezTo>
                  <a:cubicBezTo>
                    <a:pt x="70" y="62"/>
                    <a:pt x="70" y="62"/>
                    <a:pt x="70" y="62"/>
                  </a:cubicBezTo>
                  <a:cubicBezTo>
                    <a:pt x="72" y="64"/>
                    <a:pt x="72" y="67"/>
                    <a:pt x="70" y="69"/>
                  </a:cubicBezTo>
                  <a:cubicBezTo>
                    <a:pt x="69" y="71"/>
                    <a:pt x="68" y="71"/>
                    <a:pt x="66"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Freeform 218"/>
            <p:cNvSpPr/>
            <p:nvPr/>
          </p:nvSpPr>
          <p:spPr bwMode="auto">
            <a:xfrm>
              <a:off x="1557338" y="1325563"/>
              <a:ext cx="198438" cy="196850"/>
            </a:xfrm>
            <a:custGeom>
              <a:avLst/>
              <a:gdLst>
                <a:gd name="T0" fmla="*/ 66 w 72"/>
                <a:gd name="T1" fmla="*/ 71 h 71"/>
                <a:gd name="T2" fmla="*/ 62 w 72"/>
                <a:gd name="T3" fmla="*/ 69 h 71"/>
                <a:gd name="T4" fmla="*/ 3 w 72"/>
                <a:gd name="T5" fmla="*/ 10 h 71"/>
                <a:gd name="T6" fmla="*/ 3 w 72"/>
                <a:gd name="T7" fmla="*/ 2 h 71"/>
                <a:gd name="T8" fmla="*/ 10 w 72"/>
                <a:gd name="T9" fmla="*/ 2 h 71"/>
                <a:gd name="T10" fmla="*/ 70 w 72"/>
                <a:gd name="T11" fmla="*/ 62 h 71"/>
                <a:gd name="T12" fmla="*/ 70 w 72"/>
                <a:gd name="T13" fmla="*/ 69 h 71"/>
                <a:gd name="T14" fmla="*/ 66 w 72"/>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71">
                  <a:moveTo>
                    <a:pt x="66" y="71"/>
                  </a:moveTo>
                  <a:cubicBezTo>
                    <a:pt x="65" y="71"/>
                    <a:pt x="63" y="71"/>
                    <a:pt x="62" y="69"/>
                  </a:cubicBezTo>
                  <a:cubicBezTo>
                    <a:pt x="3" y="10"/>
                    <a:pt x="3" y="10"/>
                    <a:pt x="3" y="10"/>
                  </a:cubicBezTo>
                  <a:cubicBezTo>
                    <a:pt x="0" y="7"/>
                    <a:pt x="0" y="4"/>
                    <a:pt x="3" y="2"/>
                  </a:cubicBezTo>
                  <a:cubicBezTo>
                    <a:pt x="5" y="0"/>
                    <a:pt x="8" y="0"/>
                    <a:pt x="10" y="2"/>
                  </a:cubicBezTo>
                  <a:cubicBezTo>
                    <a:pt x="70" y="62"/>
                    <a:pt x="70" y="62"/>
                    <a:pt x="70" y="62"/>
                  </a:cubicBezTo>
                  <a:cubicBezTo>
                    <a:pt x="72" y="64"/>
                    <a:pt x="72" y="67"/>
                    <a:pt x="70" y="69"/>
                  </a:cubicBezTo>
                  <a:cubicBezTo>
                    <a:pt x="69" y="71"/>
                    <a:pt x="68" y="71"/>
                    <a:pt x="66"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Freeform 219"/>
            <p:cNvSpPr/>
            <p:nvPr/>
          </p:nvSpPr>
          <p:spPr bwMode="auto">
            <a:xfrm>
              <a:off x="1474788" y="1365250"/>
              <a:ext cx="242888" cy="239712"/>
            </a:xfrm>
            <a:custGeom>
              <a:avLst/>
              <a:gdLst>
                <a:gd name="T0" fmla="*/ 82 w 88"/>
                <a:gd name="T1" fmla="*/ 87 h 87"/>
                <a:gd name="T2" fmla="*/ 78 w 88"/>
                <a:gd name="T3" fmla="*/ 85 h 87"/>
                <a:gd name="T4" fmla="*/ 2 w 88"/>
                <a:gd name="T5" fmla="*/ 10 h 87"/>
                <a:gd name="T6" fmla="*/ 2 w 88"/>
                <a:gd name="T7" fmla="*/ 2 h 87"/>
                <a:gd name="T8" fmla="*/ 10 w 88"/>
                <a:gd name="T9" fmla="*/ 2 h 87"/>
                <a:gd name="T10" fmla="*/ 86 w 88"/>
                <a:gd name="T11" fmla="*/ 78 h 87"/>
                <a:gd name="T12" fmla="*/ 86 w 88"/>
                <a:gd name="T13" fmla="*/ 85 h 87"/>
                <a:gd name="T14" fmla="*/ 82 w 88"/>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87">
                  <a:moveTo>
                    <a:pt x="82" y="87"/>
                  </a:moveTo>
                  <a:cubicBezTo>
                    <a:pt x="81" y="87"/>
                    <a:pt x="79" y="87"/>
                    <a:pt x="78" y="85"/>
                  </a:cubicBezTo>
                  <a:cubicBezTo>
                    <a:pt x="2" y="10"/>
                    <a:pt x="2" y="10"/>
                    <a:pt x="2" y="10"/>
                  </a:cubicBezTo>
                  <a:cubicBezTo>
                    <a:pt x="0" y="7"/>
                    <a:pt x="0" y="4"/>
                    <a:pt x="2" y="2"/>
                  </a:cubicBezTo>
                  <a:cubicBezTo>
                    <a:pt x="5" y="0"/>
                    <a:pt x="8" y="0"/>
                    <a:pt x="10" y="2"/>
                  </a:cubicBezTo>
                  <a:cubicBezTo>
                    <a:pt x="86" y="78"/>
                    <a:pt x="86" y="78"/>
                    <a:pt x="86" y="78"/>
                  </a:cubicBezTo>
                  <a:cubicBezTo>
                    <a:pt x="88" y="80"/>
                    <a:pt x="88" y="83"/>
                    <a:pt x="86" y="85"/>
                  </a:cubicBezTo>
                  <a:cubicBezTo>
                    <a:pt x="85" y="87"/>
                    <a:pt x="84" y="87"/>
                    <a:pt x="82"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7" name="Freeform 220"/>
            <p:cNvSpPr/>
            <p:nvPr/>
          </p:nvSpPr>
          <p:spPr bwMode="auto">
            <a:xfrm>
              <a:off x="1692275" y="1157288"/>
              <a:ext cx="231775" cy="228600"/>
            </a:xfrm>
            <a:custGeom>
              <a:avLst/>
              <a:gdLst>
                <a:gd name="T0" fmla="*/ 78 w 84"/>
                <a:gd name="T1" fmla="*/ 83 h 83"/>
                <a:gd name="T2" fmla="*/ 74 w 84"/>
                <a:gd name="T3" fmla="*/ 82 h 83"/>
                <a:gd name="T4" fmla="*/ 2 w 84"/>
                <a:gd name="T5" fmla="*/ 10 h 83"/>
                <a:gd name="T6" fmla="*/ 2 w 84"/>
                <a:gd name="T7" fmla="*/ 2 h 83"/>
                <a:gd name="T8" fmla="*/ 10 w 84"/>
                <a:gd name="T9" fmla="*/ 2 h 83"/>
                <a:gd name="T10" fmla="*/ 82 w 84"/>
                <a:gd name="T11" fmla="*/ 74 h 83"/>
                <a:gd name="T12" fmla="*/ 82 w 84"/>
                <a:gd name="T13" fmla="*/ 82 h 83"/>
                <a:gd name="T14" fmla="*/ 78 w 84"/>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83">
                  <a:moveTo>
                    <a:pt x="78" y="83"/>
                  </a:moveTo>
                  <a:cubicBezTo>
                    <a:pt x="77" y="83"/>
                    <a:pt x="75" y="83"/>
                    <a:pt x="74" y="82"/>
                  </a:cubicBezTo>
                  <a:cubicBezTo>
                    <a:pt x="2" y="10"/>
                    <a:pt x="2" y="10"/>
                    <a:pt x="2" y="10"/>
                  </a:cubicBezTo>
                  <a:cubicBezTo>
                    <a:pt x="0" y="7"/>
                    <a:pt x="0" y="4"/>
                    <a:pt x="2" y="2"/>
                  </a:cubicBezTo>
                  <a:cubicBezTo>
                    <a:pt x="5" y="0"/>
                    <a:pt x="8" y="0"/>
                    <a:pt x="10" y="2"/>
                  </a:cubicBezTo>
                  <a:cubicBezTo>
                    <a:pt x="82" y="74"/>
                    <a:pt x="82" y="74"/>
                    <a:pt x="82" y="74"/>
                  </a:cubicBezTo>
                  <a:cubicBezTo>
                    <a:pt x="84" y="76"/>
                    <a:pt x="84" y="79"/>
                    <a:pt x="82" y="82"/>
                  </a:cubicBezTo>
                  <a:cubicBezTo>
                    <a:pt x="81" y="83"/>
                    <a:pt x="80" y="83"/>
                    <a:pt x="78"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 name="Freeform 221"/>
            <p:cNvSpPr/>
            <p:nvPr/>
          </p:nvSpPr>
          <p:spPr bwMode="auto">
            <a:xfrm>
              <a:off x="1681163" y="1235075"/>
              <a:ext cx="165100" cy="165100"/>
            </a:xfrm>
            <a:custGeom>
              <a:avLst/>
              <a:gdLst>
                <a:gd name="T0" fmla="*/ 54 w 60"/>
                <a:gd name="T1" fmla="*/ 60 h 60"/>
                <a:gd name="T2" fmla="*/ 50 w 60"/>
                <a:gd name="T3" fmla="*/ 58 h 60"/>
                <a:gd name="T4" fmla="*/ 2 w 60"/>
                <a:gd name="T5" fmla="*/ 10 h 60"/>
                <a:gd name="T6" fmla="*/ 2 w 60"/>
                <a:gd name="T7" fmla="*/ 2 h 60"/>
                <a:gd name="T8" fmla="*/ 10 w 60"/>
                <a:gd name="T9" fmla="*/ 2 h 60"/>
                <a:gd name="T10" fmla="*/ 58 w 60"/>
                <a:gd name="T11" fmla="*/ 50 h 60"/>
                <a:gd name="T12" fmla="*/ 58 w 60"/>
                <a:gd name="T13" fmla="*/ 58 h 60"/>
                <a:gd name="T14" fmla="*/ 5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4" y="60"/>
                  </a:moveTo>
                  <a:cubicBezTo>
                    <a:pt x="53" y="60"/>
                    <a:pt x="51" y="59"/>
                    <a:pt x="50" y="58"/>
                  </a:cubicBezTo>
                  <a:cubicBezTo>
                    <a:pt x="2" y="10"/>
                    <a:pt x="2" y="10"/>
                    <a:pt x="2" y="10"/>
                  </a:cubicBezTo>
                  <a:cubicBezTo>
                    <a:pt x="0" y="8"/>
                    <a:pt x="0" y="4"/>
                    <a:pt x="2" y="2"/>
                  </a:cubicBezTo>
                  <a:cubicBezTo>
                    <a:pt x="4" y="0"/>
                    <a:pt x="7" y="0"/>
                    <a:pt x="10" y="2"/>
                  </a:cubicBezTo>
                  <a:cubicBezTo>
                    <a:pt x="58" y="50"/>
                    <a:pt x="58" y="50"/>
                    <a:pt x="58" y="50"/>
                  </a:cubicBezTo>
                  <a:cubicBezTo>
                    <a:pt x="60" y="53"/>
                    <a:pt x="60" y="56"/>
                    <a:pt x="58" y="58"/>
                  </a:cubicBezTo>
                  <a:cubicBezTo>
                    <a:pt x="57" y="59"/>
                    <a:pt x="55" y="60"/>
                    <a:pt x="5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Freeform 222"/>
            <p:cNvSpPr/>
            <p:nvPr/>
          </p:nvSpPr>
          <p:spPr bwMode="auto">
            <a:xfrm>
              <a:off x="1347788" y="1568450"/>
              <a:ext cx="165100" cy="166687"/>
            </a:xfrm>
            <a:custGeom>
              <a:avLst/>
              <a:gdLst>
                <a:gd name="T0" fmla="*/ 54 w 60"/>
                <a:gd name="T1" fmla="*/ 60 h 60"/>
                <a:gd name="T2" fmla="*/ 50 w 60"/>
                <a:gd name="T3" fmla="*/ 58 h 60"/>
                <a:gd name="T4" fmla="*/ 2 w 60"/>
                <a:gd name="T5" fmla="*/ 10 h 60"/>
                <a:gd name="T6" fmla="*/ 2 w 60"/>
                <a:gd name="T7" fmla="*/ 2 h 60"/>
                <a:gd name="T8" fmla="*/ 10 w 60"/>
                <a:gd name="T9" fmla="*/ 2 h 60"/>
                <a:gd name="T10" fmla="*/ 58 w 60"/>
                <a:gd name="T11" fmla="*/ 50 h 60"/>
                <a:gd name="T12" fmla="*/ 58 w 60"/>
                <a:gd name="T13" fmla="*/ 58 h 60"/>
                <a:gd name="T14" fmla="*/ 5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4" y="60"/>
                  </a:moveTo>
                  <a:cubicBezTo>
                    <a:pt x="53" y="60"/>
                    <a:pt x="51" y="59"/>
                    <a:pt x="50" y="58"/>
                  </a:cubicBezTo>
                  <a:cubicBezTo>
                    <a:pt x="2" y="10"/>
                    <a:pt x="2" y="10"/>
                    <a:pt x="2" y="10"/>
                  </a:cubicBezTo>
                  <a:cubicBezTo>
                    <a:pt x="0" y="8"/>
                    <a:pt x="0" y="4"/>
                    <a:pt x="2" y="2"/>
                  </a:cubicBezTo>
                  <a:cubicBezTo>
                    <a:pt x="4" y="0"/>
                    <a:pt x="7" y="0"/>
                    <a:pt x="10" y="2"/>
                  </a:cubicBezTo>
                  <a:cubicBezTo>
                    <a:pt x="58" y="50"/>
                    <a:pt x="58" y="50"/>
                    <a:pt x="58" y="50"/>
                  </a:cubicBezTo>
                  <a:cubicBezTo>
                    <a:pt x="60" y="53"/>
                    <a:pt x="60" y="56"/>
                    <a:pt x="58" y="58"/>
                  </a:cubicBezTo>
                  <a:cubicBezTo>
                    <a:pt x="57" y="59"/>
                    <a:pt x="55" y="60"/>
                    <a:pt x="5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Freeform 223"/>
            <p:cNvSpPr/>
            <p:nvPr/>
          </p:nvSpPr>
          <p:spPr bwMode="auto">
            <a:xfrm>
              <a:off x="1268413" y="1582738"/>
              <a:ext cx="230188" cy="228600"/>
            </a:xfrm>
            <a:custGeom>
              <a:avLst/>
              <a:gdLst>
                <a:gd name="T0" fmla="*/ 78 w 84"/>
                <a:gd name="T1" fmla="*/ 83 h 83"/>
                <a:gd name="T2" fmla="*/ 74 w 84"/>
                <a:gd name="T3" fmla="*/ 82 h 83"/>
                <a:gd name="T4" fmla="*/ 2 w 84"/>
                <a:gd name="T5" fmla="*/ 10 h 83"/>
                <a:gd name="T6" fmla="*/ 2 w 84"/>
                <a:gd name="T7" fmla="*/ 2 h 83"/>
                <a:gd name="T8" fmla="*/ 10 w 84"/>
                <a:gd name="T9" fmla="*/ 2 h 83"/>
                <a:gd name="T10" fmla="*/ 82 w 84"/>
                <a:gd name="T11" fmla="*/ 74 h 83"/>
                <a:gd name="T12" fmla="*/ 82 w 84"/>
                <a:gd name="T13" fmla="*/ 82 h 83"/>
                <a:gd name="T14" fmla="*/ 78 w 84"/>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83">
                  <a:moveTo>
                    <a:pt x="78" y="83"/>
                  </a:moveTo>
                  <a:cubicBezTo>
                    <a:pt x="77" y="83"/>
                    <a:pt x="75" y="83"/>
                    <a:pt x="74" y="82"/>
                  </a:cubicBezTo>
                  <a:cubicBezTo>
                    <a:pt x="2" y="10"/>
                    <a:pt x="2" y="10"/>
                    <a:pt x="2" y="10"/>
                  </a:cubicBezTo>
                  <a:cubicBezTo>
                    <a:pt x="0" y="7"/>
                    <a:pt x="0" y="4"/>
                    <a:pt x="2" y="2"/>
                  </a:cubicBezTo>
                  <a:cubicBezTo>
                    <a:pt x="5" y="0"/>
                    <a:pt x="8" y="0"/>
                    <a:pt x="10" y="2"/>
                  </a:cubicBezTo>
                  <a:cubicBezTo>
                    <a:pt x="82" y="74"/>
                    <a:pt x="82" y="74"/>
                    <a:pt x="82" y="74"/>
                  </a:cubicBezTo>
                  <a:cubicBezTo>
                    <a:pt x="84" y="76"/>
                    <a:pt x="84" y="79"/>
                    <a:pt x="82" y="82"/>
                  </a:cubicBezTo>
                  <a:cubicBezTo>
                    <a:pt x="81" y="83"/>
                    <a:pt x="80" y="83"/>
                    <a:pt x="78"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01" name="Group 100"/>
          <p:cNvGrpSpPr>
            <a:grpSpLocks noChangeAspect="1"/>
          </p:cNvGrpSpPr>
          <p:nvPr/>
        </p:nvGrpSpPr>
        <p:grpSpPr>
          <a:xfrm>
            <a:off x="5914447" y="3012988"/>
            <a:ext cx="548640" cy="548640"/>
            <a:chOff x="3730625" y="1012826"/>
            <a:chExt cx="762000" cy="733425"/>
          </a:xfrm>
          <a:solidFill>
            <a:srgbClr val="81BC02"/>
          </a:solidFill>
        </p:grpSpPr>
        <p:sp>
          <p:nvSpPr>
            <p:cNvPr id="102" name="Freeform 24"/>
            <p:cNvSpPr>
              <a:spLocks noEditPoints="1"/>
            </p:cNvSpPr>
            <p:nvPr/>
          </p:nvSpPr>
          <p:spPr bwMode="auto">
            <a:xfrm>
              <a:off x="3730625" y="1012826"/>
              <a:ext cx="762000" cy="733425"/>
            </a:xfrm>
            <a:custGeom>
              <a:avLst/>
              <a:gdLst>
                <a:gd name="T0" fmla="*/ 139 w 277"/>
                <a:gd name="T1" fmla="*/ 265 h 266"/>
                <a:gd name="T2" fmla="*/ 49 w 277"/>
                <a:gd name="T3" fmla="*/ 228 h 266"/>
                <a:gd name="T4" fmla="*/ 49 w 277"/>
                <a:gd name="T5" fmla="*/ 50 h 266"/>
                <a:gd name="T6" fmla="*/ 228 w 277"/>
                <a:gd name="T7" fmla="*/ 50 h 266"/>
                <a:gd name="T8" fmla="*/ 228 w 277"/>
                <a:gd name="T9" fmla="*/ 228 h 266"/>
                <a:gd name="T10" fmla="*/ 228 w 277"/>
                <a:gd name="T11" fmla="*/ 228 h 266"/>
                <a:gd name="T12" fmla="*/ 139 w 277"/>
                <a:gd name="T13" fmla="*/ 265 h 266"/>
                <a:gd name="T14" fmla="*/ 139 w 277"/>
                <a:gd name="T15" fmla="*/ 24 h 266"/>
                <a:gd name="T16" fmla="*/ 57 w 277"/>
                <a:gd name="T17" fmla="*/ 57 h 266"/>
                <a:gd name="T18" fmla="*/ 57 w 277"/>
                <a:gd name="T19" fmla="*/ 221 h 266"/>
                <a:gd name="T20" fmla="*/ 220 w 277"/>
                <a:gd name="T21" fmla="*/ 221 h 266"/>
                <a:gd name="T22" fmla="*/ 220 w 277"/>
                <a:gd name="T23" fmla="*/ 57 h 266"/>
                <a:gd name="T24" fmla="*/ 139 w 277"/>
                <a:gd name="T25" fmla="*/ 24 h 266"/>
                <a:gd name="T26" fmla="*/ 224 w 277"/>
                <a:gd name="T27" fmla="*/ 225 h 266"/>
                <a:gd name="T28" fmla="*/ 224 w 277"/>
                <a:gd name="T29" fmla="*/ 22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7" h="266">
                  <a:moveTo>
                    <a:pt x="139" y="265"/>
                  </a:moveTo>
                  <a:cubicBezTo>
                    <a:pt x="106" y="265"/>
                    <a:pt x="74" y="253"/>
                    <a:pt x="49" y="228"/>
                  </a:cubicBezTo>
                  <a:cubicBezTo>
                    <a:pt x="0" y="179"/>
                    <a:pt x="0" y="99"/>
                    <a:pt x="49" y="50"/>
                  </a:cubicBezTo>
                  <a:cubicBezTo>
                    <a:pt x="98" y="0"/>
                    <a:pt x="179" y="0"/>
                    <a:pt x="228" y="50"/>
                  </a:cubicBezTo>
                  <a:cubicBezTo>
                    <a:pt x="277" y="99"/>
                    <a:pt x="277" y="179"/>
                    <a:pt x="228" y="228"/>
                  </a:cubicBezTo>
                  <a:cubicBezTo>
                    <a:pt x="228" y="228"/>
                    <a:pt x="228" y="228"/>
                    <a:pt x="228" y="228"/>
                  </a:cubicBezTo>
                  <a:cubicBezTo>
                    <a:pt x="203" y="253"/>
                    <a:pt x="171" y="265"/>
                    <a:pt x="139" y="265"/>
                  </a:cubicBezTo>
                  <a:close/>
                  <a:moveTo>
                    <a:pt x="139" y="24"/>
                  </a:moveTo>
                  <a:cubicBezTo>
                    <a:pt x="109" y="24"/>
                    <a:pt x="79" y="35"/>
                    <a:pt x="57" y="57"/>
                  </a:cubicBezTo>
                  <a:cubicBezTo>
                    <a:pt x="12" y="102"/>
                    <a:pt x="12" y="176"/>
                    <a:pt x="57" y="221"/>
                  </a:cubicBezTo>
                  <a:cubicBezTo>
                    <a:pt x="102" y="266"/>
                    <a:pt x="175" y="266"/>
                    <a:pt x="220" y="221"/>
                  </a:cubicBezTo>
                  <a:cubicBezTo>
                    <a:pt x="265" y="176"/>
                    <a:pt x="265" y="102"/>
                    <a:pt x="220" y="57"/>
                  </a:cubicBezTo>
                  <a:cubicBezTo>
                    <a:pt x="198" y="35"/>
                    <a:pt x="168" y="24"/>
                    <a:pt x="139" y="24"/>
                  </a:cubicBezTo>
                  <a:close/>
                  <a:moveTo>
                    <a:pt x="224" y="225"/>
                  </a:moveTo>
                  <a:cubicBezTo>
                    <a:pt x="224" y="225"/>
                    <a:pt x="224" y="225"/>
                    <a:pt x="224" y="2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Freeform 25"/>
            <p:cNvSpPr/>
            <p:nvPr/>
          </p:nvSpPr>
          <p:spPr bwMode="auto">
            <a:xfrm>
              <a:off x="3765550" y="1044575"/>
              <a:ext cx="393700" cy="398462"/>
            </a:xfrm>
            <a:custGeom>
              <a:avLst/>
              <a:gdLst>
                <a:gd name="T0" fmla="*/ 13 w 143"/>
                <a:gd name="T1" fmla="*/ 144 h 144"/>
                <a:gd name="T2" fmla="*/ 5 w 143"/>
                <a:gd name="T3" fmla="*/ 144 h 144"/>
                <a:gd name="T4" fmla="*/ 0 w 143"/>
                <a:gd name="T5" fmla="*/ 138 h 144"/>
                <a:gd name="T6" fmla="*/ 5 w 143"/>
                <a:gd name="T7" fmla="*/ 133 h 144"/>
                <a:gd name="T8" fmla="*/ 24 w 143"/>
                <a:gd name="T9" fmla="*/ 133 h 144"/>
                <a:gd name="T10" fmla="*/ 63 w 143"/>
                <a:gd name="T11" fmla="*/ 124 h 144"/>
                <a:gd name="T12" fmla="*/ 98 w 143"/>
                <a:gd name="T13" fmla="*/ 100 h 144"/>
                <a:gd name="T14" fmla="*/ 122 w 143"/>
                <a:gd name="T15" fmla="*/ 65 h 144"/>
                <a:gd name="T16" fmla="*/ 131 w 143"/>
                <a:gd name="T17" fmla="*/ 25 h 144"/>
                <a:gd name="T18" fmla="*/ 132 w 143"/>
                <a:gd name="T19" fmla="*/ 7 h 144"/>
                <a:gd name="T20" fmla="*/ 133 w 143"/>
                <a:gd name="T21" fmla="*/ 3 h 144"/>
                <a:gd name="T22" fmla="*/ 141 w 143"/>
                <a:gd name="T23" fmla="*/ 3 h 144"/>
                <a:gd name="T24" fmla="*/ 141 w 143"/>
                <a:gd name="T25" fmla="*/ 3 h 144"/>
                <a:gd name="T26" fmla="*/ 143 w 143"/>
                <a:gd name="T27" fmla="*/ 6 h 144"/>
                <a:gd name="T28" fmla="*/ 142 w 143"/>
                <a:gd name="T29" fmla="*/ 26 h 144"/>
                <a:gd name="T30" fmla="*/ 132 w 143"/>
                <a:gd name="T31" fmla="*/ 69 h 144"/>
                <a:gd name="T32" fmla="*/ 106 w 143"/>
                <a:gd name="T33" fmla="*/ 108 h 144"/>
                <a:gd name="T34" fmla="*/ 68 w 143"/>
                <a:gd name="T35" fmla="*/ 134 h 144"/>
                <a:gd name="T36" fmla="*/ 25 w 143"/>
                <a:gd name="T37" fmla="*/ 144 h 144"/>
                <a:gd name="T38" fmla="*/ 13 w 143"/>
                <a:gd name="T3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44">
                  <a:moveTo>
                    <a:pt x="13" y="144"/>
                  </a:moveTo>
                  <a:cubicBezTo>
                    <a:pt x="10" y="144"/>
                    <a:pt x="8" y="144"/>
                    <a:pt x="5" y="144"/>
                  </a:cubicBezTo>
                  <a:cubicBezTo>
                    <a:pt x="2" y="144"/>
                    <a:pt x="0" y="141"/>
                    <a:pt x="0" y="138"/>
                  </a:cubicBezTo>
                  <a:cubicBezTo>
                    <a:pt x="0" y="135"/>
                    <a:pt x="2" y="133"/>
                    <a:pt x="5" y="133"/>
                  </a:cubicBezTo>
                  <a:cubicBezTo>
                    <a:pt x="12" y="133"/>
                    <a:pt x="18" y="133"/>
                    <a:pt x="24" y="133"/>
                  </a:cubicBezTo>
                  <a:cubicBezTo>
                    <a:pt x="38" y="132"/>
                    <a:pt x="51" y="129"/>
                    <a:pt x="63" y="124"/>
                  </a:cubicBezTo>
                  <a:cubicBezTo>
                    <a:pt x="77" y="118"/>
                    <a:pt x="88" y="110"/>
                    <a:pt x="98" y="100"/>
                  </a:cubicBezTo>
                  <a:cubicBezTo>
                    <a:pt x="108" y="90"/>
                    <a:pt x="116" y="78"/>
                    <a:pt x="122" y="65"/>
                  </a:cubicBezTo>
                  <a:cubicBezTo>
                    <a:pt x="127" y="53"/>
                    <a:pt x="130" y="39"/>
                    <a:pt x="131" y="25"/>
                  </a:cubicBezTo>
                  <a:cubicBezTo>
                    <a:pt x="132" y="19"/>
                    <a:pt x="132" y="14"/>
                    <a:pt x="132" y="7"/>
                  </a:cubicBezTo>
                  <a:cubicBezTo>
                    <a:pt x="132" y="6"/>
                    <a:pt x="132" y="4"/>
                    <a:pt x="133" y="3"/>
                  </a:cubicBezTo>
                  <a:cubicBezTo>
                    <a:pt x="136" y="0"/>
                    <a:pt x="139" y="1"/>
                    <a:pt x="141" y="3"/>
                  </a:cubicBezTo>
                  <a:cubicBezTo>
                    <a:pt x="141" y="3"/>
                    <a:pt x="141" y="3"/>
                    <a:pt x="141" y="3"/>
                  </a:cubicBezTo>
                  <a:cubicBezTo>
                    <a:pt x="142" y="4"/>
                    <a:pt x="143" y="5"/>
                    <a:pt x="143" y="6"/>
                  </a:cubicBezTo>
                  <a:cubicBezTo>
                    <a:pt x="143" y="13"/>
                    <a:pt x="143" y="20"/>
                    <a:pt x="142" y="26"/>
                  </a:cubicBezTo>
                  <a:cubicBezTo>
                    <a:pt x="141" y="41"/>
                    <a:pt x="138" y="56"/>
                    <a:pt x="132" y="69"/>
                  </a:cubicBezTo>
                  <a:cubicBezTo>
                    <a:pt x="126" y="84"/>
                    <a:pt x="117" y="97"/>
                    <a:pt x="106" y="108"/>
                  </a:cubicBezTo>
                  <a:cubicBezTo>
                    <a:pt x="95" y="119"/>
                    <a:pt x="82" y="127"/>
                    <a:pt x="68" y="134"/>
                  </a:cubicBezTo>
                  <a:cubicBezTo>
                    <a:pt x="54" y="139"/>
                    <a:pt x="40" y="143"/>
                    <a:pt x="25" y="144"/>
                  </a:cubicBezTo>
                  <a:cubicBezTo>
                    <a:pt x="21" y="144"/>
                    <a:pt x="17" y="144"/>
                    <a:pt x="13" y="1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4" name="Freeform 26"/>
            <p:cNvSpPr/>
            <p:nvPr/>
          </p:nvSpPr>
          <p:spPr bwMode="auto">
            <a:xfrm>
              <a:off x="4008438" y="1293813"/>
              <a:ext cx="77788" cy="74612"/>
            </a:xfrm>
            <a:custGeom>
              <a:avLst/>
              <a:gdLst>
                <a:gd name="T0" fmla="*/ 22 w 28"/>
                <a:gd name="T1" fmla="*/ 27 h 27"/>
                <a:gd name="T2" fmla="*/ 18 w 28"/>
                <a:gd name="T3" fmla="*/ 25 h 27"/>
                <a:gd name="T4" fmla="*/ 3 w 28"/>
                <a:gd name="T5" fmla="*/ 10 h 27"/>
                <a:gd name="T6" fmla="*/ 3 w 28"/>
                <a:gd name="T7" fmla="*/ 2 h 27"/>
                <a:gd name="T8" fmla="*/ 10 w 28"/>
                <a:gd name="T9" fmla="*/ 2 h 27"/>
                <a:gd name="T10" fmla="*/ 26 w 28"/>
                <a:gd name="T11" fmla="*/ 18 h 27"/>
                <a:gd name="T12" fmla="*/ 26 w 28"/>
                <a:gd name="T13" fmla="*/ 25 h 27"/>
                <a:gd name="T14" fmla="*/ 22 w 2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22" y="27"/>
                  </a:moveTo>
                  <a:cubicBezTo>
                    <a:pt x="21" y="27"/>
                    <a:pt x="19" y="26"/>
                    <a:pt x="18" y="25"/>
                  </a:cubicBezTo>
                  <a:cubicBezTo>
                    <a:pt x="3" y="10"/>
                    <a:pt x="3" y="10"/>
                    <a:pt x="3" y="10"/>
                  </a:cubicBezTo>
                  <a:cubicBezTo>
                    <a:pt x="0" y="8"/>
                    <a:pt x="0" y="4"/>
                    <a:pt x="3" y="2"/>
                  </a:cubicBezTo>
                  <a:cubicBezTo>
                    <a:pt x="5" y="0"/>
                    <a:pt x="8" y="0"/>
                    <a:pt x="10" y="2"/>
                  </a:cubicBezTo>
                  <a:cubicBezTo>
                    <a:pt x="26" y="18"/>
                    <a:pt x="26" y="18"/>
                    <a:pt x="26" y="18"/>
                  </a:cubicBezTo>
                  <a:cubicBezTo>
                    <a:pt x="28" y="20"/>
                    <a:pt x="28" y="23"/>
                    <a:pt x="26" y="25"/>
                  </a:cubicBezTo>
                  <a:cubicBezTo>
                    <a:pt x="25" y="26"/>
                    <a:pt x="23" y="27"/>
                    <a:pt x="2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5" name="Freeform 27"/>
            <p:cNvSpPr/>
            <p:nvPr/>
          </p:nvSpPr>
          <p:spPr bwMode="auto">
            <a:xfrm>
              <a:off x="4090988" y="1100138"/>
              <a:ext cx="90488" cy="30162"/>
            </a:xfrm>
            <a:custGeom>
              <a:avLst/>
              <a:gdLst>
                <a:gd name="T0" fmla="*/ 27 w 33"/>
                <a:gd name="T1" fmla="*/ 11 h 11"/>
                <a:gd name="T2" fmla="*/ 5 w 33"/>
                <a:gd name="T3" fmla="*/ 11 h 11"/>
                <a:gd name="T4" fmla="*/ 0 w 33"/>
                <a:gd name="T5" fmla="*/ 6 h 11"/>
                <a:gd name="T6" fmla="*/ 5 w 33"/>
                <a:gd name="T7" fmla="*/ 0 h 11"/>
                <a:gd name="T8" fmla="*/ 27 w 33"/>
                <a:gd name="T9" fmla="*/ 0 h 11"/>
                <a:gd name="T10" fmla="*/ 33 w 33"/>
                <a:gd name="T11" fmla="*/ 6 h 11"/>
                <a:gd name="T12" fmla="*/ 27 w 3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3" h="11">
                  <a:moveTo>
                    <a:pt x="27" y="11"/>
                  </a:moveTo>
                  <a:cubicBezTo>
                    <a:pt x="5" y="11"/>
                    <a:pt x="5" y="11"/>
                    <a:pt x="5" y="11"/>
                  </a:cubicBezTo>
                  <a:cubicBezTo>
                    <a:pt x="2" y="11"/>
                    <a:pt x="0" y="9"/>
                    <a:pt x="0" y="6"/>
                  </a:cubicBezTo>
                  <a:cubicBezTo>
                    <a:pt x="0" y="3"/>
                    <a:pt x="2" y="0"/>
                    <a:pt x="5" y="0"/>
                  </a:cubicBezTo>
                  <a:cubicBezTo>
                    <a:pt x="27" y="0"/>
                    <a:pt x="27" y="0"/>
                    <a:pt x="27" y="0"/>
                  </a:cubicBezTo>
                  <a:cubicBezTo>
                    <a:pt x="30" y="0"/>
                    <a:pt x="33" y="3"/>
                    <a:pt x="33" y="6"/>
                  </a:cubicBezTo>
                  <a:cubicBezTo>
                    <a:pt x="33" y="9"/>
                    <a:pt x="30" y="11"/>
                    <a:pt x="2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Freeform 28"/>
            <p:cNvSpPr/>
            <p:nvPr/>
          </p:nvSpPr>
          <p:spPr bwMode="auto">
            <a:xfrm>
              <a:off x="3817938" y="1373188"/>
              <a:ext cx="30163" cy="92075"/>
            </a:xfrm>
            <a:custGeom>
              <a:avLst/>
              <a:gdLst>
                <a:gd name="T0" fmla="*/ 5 w 11"/>
                <a:gd name="T1" fmla="*/ 33 h 33"/>
                <a:gd name="T2" fmla="*/ 0 w 11"/>
                <a:gd name="T3" fmla="*/ 28 h 33"/>
                <a:gd name="T4" fmla="*/ 0 w 11"/>
                <a:gd name="T5" fmla="*/ 6 h 33"/>
                <a:gd name="T6" fmla="*/ 5 w 11"/>
                <a:gd name="T7" fmla="*/ 0 h 33"/>
                <a:gd name="T8" fmla="*/ 11 w 11"/>
                <a:gd name="T9" fmla="*/ 6 h 33"/>
                <a:gd name="T10" fmla="*/ 11 w 11"/>
                <a:gd name="T11" fmla="*/ 28 h 33"/>
                <a:gd name="T12" fmla="*/ 5 w 11"/>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11" h="33">
                  <a:moveTo>
                    <a:pt x="5" y="33"/>
                  </a:moveTo>
                  <a:cubicBezTo>
                    <a:pt x="2" y="33"/>
                    <a:pt x="0" y="31"/>
                    <a:pt x="0" y="28"/>
                  </a:cubicBezTo>
                  <a:cubicBezTo>
                    <a:pt x="0" y="6"/>
                    <a:pt x="0" y="6"/>
                    <a:pt x="0" y="6"/>
                  </a:cubicBezTo>
                  <a:cubicBezTo>
                    <a:pt x="0" y="3"/>
                    <a:pt x="2" y="0"/>
                    <a:pt x="5" y="0"/>
                  </a:cubicBezTo>
                  <a:cubicBezTo>
                    <a:pt x="8" y="0"/>
                    <a:pt x="11" y="3"/>
                    <a:pt x="11" y="6"/>
                  </a:cubicBezTo>
                  <a:cubicBezTo>
                    <a:pt x="11" y="28"/>
                    <a:pt x="11" y="28"/>
                    <a:pt x="11" y="28"/>
                  </a:cubicBezTo>
                  <a:cubicBezTo>
                    <a:pt x="11" y="31"/>
                    <a:pt x="8" y="33"/>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7" name="Freeform 29"/>
            <p:cNvSpPr/>
            <p:nvPr/>
          </p:nvSpPr>
          <p:spPr bwMode="auto">
            <a:xfrm>
              <a:off x="4068763" y="1204913"/>
              <a:ext cx="88900" cy="55562"/>
            </a:xfrm>
            <a:custGeom>
              <a:avLst/>
              <a:gdLst>
                <a:gd name="T0" fmla="*/ 26 w 32"/>
                <a:gd name="T1" fmla="*/ 20 h 20"/>
                <a:gd name="T2" fmla="*/ 24 w 32"/>
                <a:gd name="T3" fmla="*/ 19 h 20"/>
                <a:gd name="T4" fmla="*/ 4 w 32"/>
                <a:gd name="T5" fmla="*/ 11 h 20"/>
                <a:gd name="T6" fmla="*/ 1 w 32"/>
                <a:gd name="T7" fmla="*/ 4 h 20"/>
                <a:gd name="T8" fmla="*/ 8 w 32"/>
                <a:gd name="T9" fmla="*/ 1 h 20"/>
                <a:gd name="T10" fmla="*/ 28 w 32"/>
                <a:gd name="T11" fmla="*/ 9 h 20"/>
                <a:gd name="T12" fmla="*/ 31 w 32"/>
                <a:gd name="T13" fmla="*/ 16 h 20"/>
                <a:gd name="T14" fmla="*/ 26 w 32"/>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6" y="20"/>
                  </a:moveTo>
                  <a:cubicBezTo>
                    <a:pt x="26" y="20"/>
                    <a:pt x="25" y="20"/>
                    <a:pt x="24" y="19"/>
                  </a:cubicBezTo>
                  <a:cubicBezTo>
                    <a:pt x="4" y="11"/>
                    <a:pt x="4" y="11"/>
                    <a:pt x="4" y="11"/>
                  </a:cubicBezTo>
                  <a:cubicBezTo>
                    <a:pt x="1" y="10"/>
                    <a:pt x="0" y="6"/>
                    <a:pt x="1" y="4"/>
                  </a:cubicBezTo>
                  <a:cubicBezTo>
                    <a:pt x="2" y="1"/>
                    <a:pt x="5" y="0"/>
                    <a:pt x="8" y="1"/>
                  </a:cubicBezTo>
                  <a:cubicBezTo>
                    <a:pt x="28" y="9"/>
                    <a:pt x="28" y="9"/>
                    <a:pt x="28" y="9"/>
                  </a:cubicBezTo>
                  <a:cubicBezTo>
                    <a:pt x="31" y="10"/>
                    <a:pt x="32" y="13"/>
                    <a:pt x="31" y="16"/>
                  </a:cubicBezTo>
                  <a:cubicBezTo>
                    <a:pt x="30" y="18"/>
                    <a:pt x="28" y="20"/>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8" name="Freeform 30"/>
            <p:cNvSpPr/>
            <p:nvPr/>
          </p:nvSpPr>
          <p:spPr bwMode="auto">
            <a:xfrm>
              <a:off x="3919538" y="1352550"/>
              <a:ext cx="58738" cy="87312"/>
            </a:xfrm>
            <a:custGeom>
              <a:avLst/>
              <a:gdLst>
                <a:gd name="T0" fmla="*/ 15 w 21"/>
                <a:gd name="T1" fmla="*/ 32 h 32"/>
                <a:gd name="T2" fmla="*/ 10 w 21"/>
                <a:gd name="T3" fmla="*/ 29 h 32"/>
                <a:gd name="T4" fmla="*/ 1 w 21"/>
                <a:gd name="T5" fmla="*/ 8 h 32"/>
                <a:gd name="T6" fmla="*/ 4 w 21"/>
                <a:gd name="T7" fmla="*/ 1 h 32"/>
                <a:gd name="T8" fmla="*/ 11 w 21"/>
                <a:gd name="T9" fmla="*/ 4 h 32"/>
                <a:gd name="T10" fmla="*/ 20 w 21"/>
                <a:gd name="T11" fmla="*/ 25 h 32"/>
                <a:gd name="T12" fmla="*/ 17 w 21"/>
                <a:gd name="T13" fmla="*/ 32 h 32"/>
                <a:gd name="T14" fmla="*/ 15 w 21"/>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2">
                  <a:moveTo>
                    <a:pt x="15" y="32"/>
                  </a:moveTo>
                  <a:cubicBezTo>
                    <a:pt x="13" y="32"/>
                    <a:pt x="11" y="31"/>
                    <a:pt x="10" y="29"/>
                  </a:cubicBezTo>
                  <a:cubicBezTo>
                    <a:pt x="1" y="8"/>
                    <a:pt x="1" y="8"/>
                    <a:pt x="1" y="8"/>
                  </a:cubicBezTo>
                  <a:cubicBezTo>
                    <a:pt x="0" y="6"/>
                    <a:pt x="1" y="2"/>
                    <a:pt x="4" y="1"/>
                  </a:cubicBezTo>
                  <a:cubicBezTo>
                    <a:pt x="7" y="0"/>
                    <a:pt x="10" y="1"/>
                    <a:pt x="11" y="4"/>
                  </a:cubicBezTo>
                  <a:cubicBezTo>
                    <a:pt x="20" y="25"/>
                    <a:pt x="20" y="25"/>
                    <a:pt x="20" y="25"/>
                  </a:cubicBezTo>
                  <a:cubicBezTo>
                    <a:pt x="21" y="27"/>
                    <a:pt x="20" y="31"/>
                    <a:pt x="17" y="32"/>
                  </a:cubicBezTo>
                  <a:cubicBezTo>
                    <a:pt x="16" y="32"/>
                    <a:pt x="15" y="32"/>
                    <a:pt x="15"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9" name="Freeform 31"/>
            <p:cNvSpPr/>
            <p:nvPr/>
          </p:nvSpPr>
          <p:spPr bwMode="auto">
            <a:xfrm>
              <a:off x="4064000" y="1349375"/>
              <a:ext cx="395288" cy="381000"/>
            </a:xfrm>
            <a:custGeom>
              <a:avLst/>
              <a:gdLst>
                <a:gd name="T0" fmla="*/ 6 w 144"/>
                <a:gd name="T1" fmla="*/ 138 h 138"/>
                <a:gd name="T2" fmla="*/ 0 w 144"/>
                <a:gd name="T3" fmla="*/ 138 h 138"/>
                <a:gd name="T4" fmla="*/ 1 w 144"/>
                <a:gd name="T5" fmla="*/ 118 h 138"/>
                <a:gd name="T6" fmla="*/ 11 w 144"/>
                <a:gd name="T7" fmla="*/ 75 h 138"/>
                <a:gd name="T8" fmla="*/ 37 w 144"/>
                <a:gd name="T9" fmla="*/ 36 h 138"/>
                <a:gd name="T10" fmla="*/ 76 w 144"/>
                <a:gd name="T11" fmla="*/ 10 h 138"/>
                <a:gd name="T12" fmla="*/ 119 w 144"/>
                <a:gd name="T13" fmla="*/ 0 h 138"/>
                <a:gd name="T14" fmla="*/ 138 w 144"/>
                <a:gd name="T15" fmla="*/ 0 h 138"/>
                <a:gd name="T16" fmla="*/ 143 w 144"/>
                <a:gd name="T17" fmla="*/ 6 h 138"/>
                <a:gd name="T18" fmla="*/ 138 w 144"/>
                <a:gd name="T19" fmla="*/ 11 h 138"/>
                <a:gd name="T20" fmla="*/ 119 w 144"/>
                <a:gd name="T21" fmla="*/ 11 h 138"/>
                <a:gd name="T22" fmla="*/ 80 w 144"/>
                <a:gd name="T23" fmla="*/ 21 h 138"/>
                <a:gd name="T24" fmla="*/ 45 w 144"/>
                <a:gd name="T25" fmla="*/ 44 h 138"/>
                <a:gd name="T26" fmla="*/ 21 w 144"/>
                <a:gd name="T27" fmla="*/ 79 h 138"/>
                <a:gd name="T28" fmla="*/ 12 w 144"/>
                <a:gd name="T29" fmla="*/ 119 h 138"/>
                <a:gd name="T30" fmla="*/ 11 w 144"/>
                <a:gd name="T31" fmla="*/ 137 h 138"/>
                <a:gd name="T32" fmla="*/ 6 w 144"/>
                <a:gd name="T33"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138">
                  <a:moveTo>
                    <a:pt x="6" y="138"/>
                  </a:moveTo>
                  <a:cubicBezTo>
                    <a:pt x="0" y="138"/>
                    <a:pt x="0" y="138"/>
                    <a:pt x="0" y="138"/>
                  </a:cubicBezTo>
                  <a:cubicBezTo>
                    <a:pt x="0" y="131"/>
                    <a:pt x="0" y="124"/>
                    <a:pt x="1" y="118"/>
                  </a:cubicBezTo>
                  <a:cubicBezTo>
                    <a:pt x="2" y="103"/>
                    <a:pt x="5" y="88"/>
                    <a:pt x="11" y="75"/>
                  </a:cubicBezTo>
                  <a:cubicBezTo>
                    <a:pt x="17" y="60"/>
                    <a:pt x="26" y="47"/>
                    <a:pt x="37" y="36"/>
                  </a:cubicBezTo>
                  <a:cubicBezTo>
                    <a:pt x="48" y="25"/>
                    <a:pt x="61" y="17"/>
                    <a:pt x="76" y="10"/>
                  </a:cubicBezTo>
                  <a:cubicBezTo>
                    <a:pt x="89" y="5"/>
                    <a:pt x="103" y="1"/>
                    <a:pt x="119" y="0"/>
                  </a:cubicBezTo>
                  <a:cubicBezTo>
                    <a:pt x="125" y="0"/>
                    <a:pt x="131" y="0"/>
                    <a:pt x="138" y="0"/>
                  </a:cubicBezTo>
                  <a:cubicBezTo>
                    <a:pt x="141" y="0"/>
                    <a:pt x="144" y="3"/>
                    <a:pt x="143" y="6"/>
                  </a:cubicBezTo>
                  <a:cubicBezTo>
                    <a:pt x="143" y="9"/>
                    <a:pt x="141" y="11"/>
                    <a:pt x="138" y="11"/>
                  </a:cubicBezTo>
                  <a:cubicBezTo>
                    <a:pt x="131" y="11"/>
                    <a:pt x="125" y="11"/>
                    <a:pt x="119" y="11"/>
                  </a:cubicBezTo>
                  <a:cubicBezTo>
                    <a:pt x="105" y="12"/>
                    <a:pt x="92" y="15"/>
                    <a:pt x="80" y="21"/>
                  </a:cubicBezTo>
                  <a:cubicBezTo>
                    <a:pt x="67" y="26"/>
                    <a:pt x="55" y="34"/>
                    <a:pt x="45" y="44"/>
                  </a:cubicBezTo>
                  <a:cubicBezTo>
                    <a:pt x="35" y="54"/>
                    <a:pt x="27" y="66"/>
                    <a:pt x="21" y="79"/>
                  </a:cubicBezTo>
                  <a:cubicBezTo>
                    <a:pt x="16" y="91"/>
                    <a:pt x="13" y="105"/>
                    <a:pt x="12" y="119"/>
                  </a:cubicBezTo>
                  <a:cubicBezTo>
                    <a:pt x="11" y="125"/>
                    <a:pt x="11" y="131"/>
                    <a:pt x="11" y="137"/>
                  </a:cubicBezTo>
                  <a:lnTo>
                    <a:pt x="6"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0" name="Freeform 32"/>
            <p:cNvSpPr/>
            <p:nvPr/>
          </p:nvSpPr>
          <p:spPr bwMode="auto">
            <a:xfrm>
              <a:off x="4138613" y="1423988"/>
              <a:ext cx="76200" cy="74612"/>
            </a:xfrm>
            <a:custGeom>
              <a:avLst/>
              <a:gdLst>
                <a:gd name="T0" fmla="*/ 22 w 28"/>
                <a:gd name="T1" fmla="*/ 27 h 27"/>
                <a:gd name="T2" fmla="*/ 18 w 28"/>
                <a:gd name="T3" fmla="*/ 25 h 27"/>
                <a:gd name="T4" fmla="*/ 2 w 28"/>
                <a:gd name="T5" fmla="*/ 9 h 27"/>
                <a:gd name="T6" fmla="*/ 2 w 28"/>
                <a:gd name="T7" fmla="*/ 2 h 27"/>
                <a:gd name="T8" fmla="*/ 10 w 28"/>
                <a:gd name="T9" fmla="*/ 2 h 27"/>
                <a:gd name="T10" fmla="*/ 26 w 28"/>
                <a:gd name="T11" fmla="*/ 17 h 27"/>
                <a:gd name="T12" fmla="*/ 26 w 28"/>
                <a:gd name="T13" fmla="*/ 25 h 27"/>
                <a:gd name="T14" fmla="*/ 22 w 2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22" y="27"/>
                  </a:moveTo>
                  <a:cubicBezTo>
                    <a:pt x="20" y="27"/>
                    <a:pt x="19" y="26"/>
                    <a:pt x="18" y="25"/>
                  </a:cubicBezTo>
                  <a:cubicBezTo>
                    <a:pt x="2" y="9"/>
                    <a:pt x="2" y="9"/>
                    <a:pt x="2" y="9"/>
                  </a:cubicBezTo>
                  <a:cubicBezTo>
                    <a:pt x="0" y="7"/>
                    <a:pt x="0" y="4"/>
                    <a:pt x="2" y="2"/>
                  </a:cubicBezTo>
                  <a:cubicBezTo>
                    <a:pt x="4" y="0"/>
                    <a:pt x="8" y="0"/>
                    <a:pt x="10" y="2"/>
                  </a:cubicBezTo>
                  <a:cubicBezTo>
                    <a:pt x="26" y="17"/>
                    <a:pt x="26" y="17"/>
                    <a:pt x="26" y="17"/>
                  </a:cubicBezTo>
                  <a:cubicBezTo>
                    <a:pt x="28" y="19"/>
                    <a:pt x="28" y="23"/>
                    <a:pt x="26" y="25"/>
                  </a:cubicBezTo>
                  <a:cubicBezTo>
                    <a:pt x="25" y="26"/>
                    <a:pt x="23" y="27"/>
                    <a:pt x="2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1" name="Freeform 33"/>
            <p:cNvSpPr/>
            <p:nvPr/>
          </p:nvSpPr>
          <p:spPr bwMode="auto">
            <a:xfrm>
              <a:off x="4375150" y="1327150"/>
              <a:ext cx="30163" cy="90487"/>
            </a:xfrm>
            <a:custGeom>
              <a:avLst/>
              <a:gdLst>
                <a:gd name="T0" fmla="*/ 6 w 11"/>
                <a:gd name="T1" fmla="*/ 33 h 33"/>
                <a:gd name="T2" fmla="*/ 0 w 11"/>
                <a:gd name="T3" fmla="*/ 27 h 33"/>
                <a:gd name="T4" fmla="*/ 0 w 11"/>
                <a:gd name="T5" fmla="*/ 5 h 33"/>
                <a:gd name="T6" fmla="*/ 6 w 11"/>
                <a:gd name="T7" fmla="*/ 0 h 33"/>
                <a:gd name="T8" fmla="*/ 11 w 11"/>
                <a:gd name="T9" fmla="*/ 5 h 33"/>
                <a:gd name="T10" fmla="*/ 11 w 11"/>
                <a:gd name="T11" fmla="*/ 27 h 33"/>
                <a:gd name="T12" fmla="*/ 6 w 11"/>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11" h="33">
                  <a:moveTo>
                    <a:pt x="6" y="33"/>
                  </a:moveTo>
                  <a:cubicBezTo>
                    <a:pt x="3" y="33"/>
                    <a:pt x="0" y="30"/>
                    <a:pt x="0" y="27"/>
                  </a:cubicBezTo>
                  <a:cubicBezTo>
                    <a:pt x="0" y="5"/>
                    <a:pt x="0" y="5"/>
                    <a:pt x="0" y="5"/>
                  </a:cubicBezTo>
                  <a:cubicBezTo>
                    <a:pt x="0" y="2"/>
                    <a:pt x="3" y="0"/>
                    <a:pt x="6" y="0"/>
                  </a:cubicBezTo>
                  <a:cubicBezTo>
                    <a:pt x="9" y="0"/>
                    <a:pt x="11" y="2"/>
                    <a:pt x="11" y="5"/>
                  </a:cubicBezTo>
                  <a:cubicBezTo>
                    <a:pt x="11" y="27"/>
                    <a:pt x="11" y="27"/>
                    <a:pt x="11" y="27"/>
                  </a:cubicBezTo>
                  <a:cubicBezTo>
                    <a:pt x="11" y="30"/>
                    <a:pt x="9" y="33"/>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 name="Freeform 34"/>
            <p:cNvSpPr/>
            <p:nvPr/>
          </p:nvSpPr>
          <p:spPr bwMode="auto">
            <a:xfrm>
              <a:off x="4041775" y="1660525"/>
              <a:ext cx="90488" cy="30162"/>
            </a:xfrm>
            <a:custGeom>
              <a:avLst/>
              <a:gdLst>
                <a:gd name="T0" fmla="*/ 28 w 33"/>
                <a:gd name="T1" fmla="*/ 11 h 11"/>
                <a:gd name="T2" fmla="*/ 6 w 33"/>
                <a:gd name="T3" fmla="*/ 11 h 11"/>
                <a:gd name="T4" fmla="*/ 0 w 33"/>
                <a:gd name="T5" fmla="*/ 5 h 11"/>
                <a:gd name="T6" fmla="*/ 6 w 33"/>
                <a:gd name="T7" fmla="*/ 0 h 11"/>
                <a:gd name="T8" fmla="*/ 28 w 33"/>
                <a:gd name="T9" fmla="*/ 0 h 11"/>
                <a:gd name="T10" fmla="*/ 33 w 33"/>
                <a:gd name="T11" fmla="*/ 5 h 11"/>
                <a:gd name="T12" fmla="*/ 28 w 3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3" h="11">
                  <a:moveTo>
                    <a:pt x="28" y="11"/>
                  </a:moveTo>
                  <a:cubicBezTo>
                    <a:pt x="6" y="11"/>
                    <a:pt x="6" y="11"/>
                    <a:pt x="6" y="11"/>
                  </a:cubicBezTo>
                  <a:cubicBezTo>
                    <a:pt x="3" y="11"/>
                    <a:pt x="0" y="8"/>
                    <a:pt x="0" y="5"/>
                  </a:cubicBezTo>
                  <a:cubicBezTo>
                    <a:pt x="0" y="2"/>
                    <a:pt x="3" y="0"/>
                    <a:pt x="6" y="0"/>
                  </a:cubicBezTo>
                  <a:cubicBezTo>
                    <a:pt x="28" y="0"/>
                    <a:pt x="28" y="0"/>
                    <a:pt x="28" y="0"/>
                  </a:cubicBezTo>
                  <a:cubicBezTo>
                    <a:pt x="31" y="0"/>
                    <a:pt x="33" y="2"/>
                    <a:pt x="33" y="5"/>
                  </a:cubicBezTo>
                  <a:cubicBezTo>
                    <a:pt x="33" y="8"/>
                    <a:pt x="31" y="11"/>
                    <a:pt x="2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3" name="Freeform 35"/>
            <p:cNvSpPr/>
            <p:nvPr/>
          </p:nvSpPr>
          <p:spPr bwMode="auto">
            <a:xfrm>
              <a:off x="4244975" y="1349375"/>
              <a:ext cx="58738" cy="87312"/>
            </a:xfrm>
            <a:custGeom>
              <a:avLst/>
              <a:gdLst>
                <a:gd name="T0" fmla="*/ 15 w 21"/>
                <a:gd name="T1" fmla="*/ 32 h 32"/>
                <a:gd name="T2" fmla="*/ 10 w 21"/>
                <a:gd name="T3" fmla="*/ 29 h 32"/>
                <a:gd name="T4" fmla="*/ 1 w 21"/>
                <a:gd name="T5" fmla="*/ 8 h 32"/>
                <a:gd name="T6" fmla="*/ 4 w 21"/>
                <a:gd name="T7" fmla="*/ 1 h 32"/>
                <a:gd name="T8" fmla="*/ 11 w 21"/>
                <a:gd name="T9" fmla="*/ 4 h 32"/>
                <a:gd name="T10" fmla="*/ 20 w 21"/>
                <a:gd name="T11" fmla="*/ 25 h 32"/>
                <a:gd name="T12" fmla="*/ 17 w 21"/>
                <a:gd name="T13" fmla="*/ 32 h 32"/>
                <a:gd name="T14" fmla="*/ 15 w 21"/>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2">
                  <a:moveTo>
                    <a:pt x="15" y="32"/>
                  </a:moveTo>
                  <a:cubicBezTo>
                    <a:pt x="13" y="32"/>
                    <a:pt x="11" y="31"/>
                    <a:pt x="10" y="29"/>
                  </a:cubicBezTo>
                  <a:cubicBezTo>
                    <a:pt x="1" y="8"/>
                    <a:pt x="1" y="8"/>
                    <a:pt x="1" y="8"/>
                  </a:cubicBezTo>
                  <a:cubicBezTo>
                    <a:pt x="0" y="6"/>
                    <a:pt x="1" y="2"/>
                    <a:pt x="4" y="1"/>
                  </a:cubicBezTo>
                  <a:cubicBezTo>
                    <a:pt x="7" y="0"/>
                    <a:pt x="10" y="1"/>
                    <a:pt x="11" y="4"/>
                  </a:cubicBezTo>
                  <a:cubicBezTo>
                    <a:pt x="20" y="25"/>
                    <a:pt x="20" y="25"/>
                    <a:pt x="20" y="25"/>
                  </a:cubicBezTo>
                  <a:cubicBezTo>
                    <a:pt x="21" y="27"/>
                    <a:pt x="20" y="31"/>
                    <a:pt x="17" y="32"/>
                  </a:cubicBezTo>
                  <a:cubicBezTo>
                    <a:pt x="16" y="32"/>
                    <a:pt x="16" y="32"/>
                    <a:pt x="15"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4" name="Freeform 36"/>
            <p:cNvSpPr/>
            <p:nvPr/>
          </p:nvSpPr>
          <p:spPr bwMode="auto">
            <a:xfrm>
              <a:off x="4065588" y="1531938"/>
              <a:ext cx="88900" cy="53975"/>
            </a:xfrm>
            <a:custGeom>
              <a:avLst/>
              <a:gdLst>
                <a:gd name="T0" fmla="*/ 26 w 32"/>
                <a:gd name="T1" fmla="*/ 20 h 20"/>
                <a:gd name="T2" fmla="*/ 24 w 32"/>
                <a:gd name="T3" fmla="*/ 19 h 20"/>
                <a:gd name="T4" fmla="*/ 4 w 32"/>
                <a:gd name="T5" fmla="*/ 11 h 20"/>
                <a:gd name="T6" fmla="*/ 1 w 32"/>
                <a:gd name="T7" fmla="*/ 4 h 20"/>
                <a:gd name="T8" fmla="*/ 8 w 32"/>
                <a:gd name="T9" fmla="*/ 1 h 20"/>
                <a:gd name="T10" fmla="*/ 28 w 32"/>
                <a:gd name="T11" fmla="*/ 9 h 20"/>
                <a:gd name="T12" fmla="*/ 31 w 32"/>
                <a:gd name="T13" fmla="*/ 16 h 20"/>
                <a:gd name="T14" fmla="*/ 26 w 32"/>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6" y="20"/>
                  </a:moveTo>
                  <a:cubicBezTo>
                    <a:pt x="26" y="20"/>
                    <a:pt x="25" y="20"/>
                    <a:pt x="24" y="19"/>
                  </a:cubicBezTo>
                  <a:cubicBezTo>
                    <a:pt x="4" y="11"/>
                    <a:pt x="4" y="11"/>
                    <a:pt x="4" y="11"/>
                  </a:cubicBezTo>
                  <a:cubicBezTo>
                    <a:pt x="1" y="10"/>
                    <a:pt x="0" y="7"/>
                    <a:pt x="1" y="4"/>
                  </a:cubicBezTo>
                  <a:cubicBezTo>
                    <a:pt x="2" y="1"/>
                    <a:pt x="5" y="0"/>
                    <a:pt x="8" y="1"/>
                  </a:cubicBezTo>
                  <a:cubicBezTo>
                    <a:pt x="28" y="9"/>
                    <a:pt x="28" y="9"/>
                    <a:pt x="28" y="9"/>
                  </a:cubicBezTo>
                  <a:cubicBezTo>
                    <a:pt x="31" y="10"/>
                    <a:pt x="32" y="14"/>
                    <a:pt x="31" y="16"/>
                  </a:cubicBezTo>
                  <a:cubicBezTo>
                    <a:pt x="30" y="18"/>
                    <a:pt x="28" y="20"/>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53" name="Content Placeholder 4"/>
          <p:cNvSpPr txBox="1"/>
          <p:nvPr/>
        </p:nvSpPr>
        <p:spPr>
          <a:xfrm>
            <a:off x="1753184" y="2176809"/>
            <a:ext cx="4044733" cy="409888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rPr>
              <a:t>生物技术</a:t>
            </a:r>
            <a:endParaRPr kumimoji="0" 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endParaRPr>
          </a:p>
          <a:p>
            <a:pPr marL="0" marR="0" lvl="0" indent="0" algn="l" defTabSz="914400"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rPr>
              <a:t>食品安全</a:t>
            </a:r>
            <a:endParaRPr kumimoji="0" 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endParaRPr>
          </a:p>
          <a:p>
            <a:pPr marL="0" marR="0" lvl="0" indent="0" algn="l" defTabSz="914400"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rPr>
              <a:t>组学技术</a:t>
            </a:r>
            <a:endParaRPr kumimoji="0" lang="en-US" altLang="en-US" sz="24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endParaRPr>
          </a:p>
        </p:txBody>
      </p:sp>
      <p:sp>
        <p:nvSpPr>
          <p:cNvPr id="54" name="Content Placeholder 37"/>
          <p:cNvSpPr txBox="1"/>
          <p:nvPr/>
        </p:nvSpPr>
        <p:spPr>
          <a:xfrm>
            <a:off x="6540925" y="2176809"/>
            <a:ext cx="4604036" cy="4149661"/>
          </a:xfrm>
          <a:prstGeom prst="rect">
            <a:avLst/>
          </a:prstGeom>
        </p:spPr>
        <p:txBody>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rPr>
              <a:t>宠物食品</a:t>
            </a:r>
            <a:endParaRPr kumimoji="0" 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endParaRPr>
          </a:p>
          <a:p>
            <a:pPr marL="0" marR="0" lvl="0" indent="0" algn="l" defTabSz="914400"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rPr>
              <a:t>运动科学</a:t>
            </a:r>
            <a:endParaRPr kumimoji="0" 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endParaRPr>
          </a:p>
          <a:p>
            <a:pPr marL="0" marR="0" lvl="0" indent="0" algn="l" defTabSz="914400"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rPr>
              <a:t>可持续发展</a:t>
            </a:r>
            <a:endParaRPr kumimoji="0" lang="en-US" sz="28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endParaRPr>
          </a:p>
          <a:p>
            <a:pPr marL="0" marR="0" lvl="0" indent="0" algn="l" defTabSz="914400" rtl="0" eaLnBrk="1" fontAlgn="auto" latinLnBrk="0" hangingPunct="1">
              <a:lnSpc>
                <a:spcPct val="100000"/>
              </a:lnSpc>
              <a:spcBef>
                <a:spcPts val="3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54545"/>
              </a:solidFill>
              <a:effectLst/>
              <a:uLnTx/>
              <a:uFillTx/>
              <a:latin typeface="思源黑体 CN Light" panose="020B0300000000000000" charset="-122"/>
              <a:ea typeface="思源黑体 CN Light" panose="020B0300000000000000" charset="-122"/>
              <a:cs typeface="+mn-cs"/>
            </a:endParaRPr>
          </a:p>
        </p:txBody>
      </p:sp>
      <p:pic>
        <p:nvPicPr>
          <p:cNvPr id="3" name="Picture 2"/>
          <p:cNvPicPr>
            <a:picLocks noChangeAspect="1"/>
          </p:cNvPicPr>
          <p:nvPr/>
        </p:nvPicPr>
        <p:blipFill rotWithShape="1">
          <a:blip r:embed="rId2" cstate="screen">
            <a:alphaModFix amt="20000"/>
            <a:duotone>
              <a:prstClr val="black"/>
              <a:schemeClr val="accent2">
                <a:tint val="45000"/>
                <a:satMod val="400000"/>
              </a:schemeClr>
            </a:duotone>
          </a:blip>
          <a:srcRect/>
          <a:stretch>
            <a:fillRect/>
          </a:stretch>
        </p:blipFill>
        <p:spPr>
          <a:xfrm>
            <a:off x="315632" y="4998639"/>
            <a:ext cx="11558011" cy="1583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5630" y="4667066"/>
            <a:ext cx="11558016" cy="1915491"/>
            <a:chOff x="498613" y="4666388"/>
            <a:chExt cx="11192261" cy="1915491"/>
          </a:xfrm>
        </p:grpSpPr>
        <p:sp>
          <p:nvSpPr>
            <p:cNvPr id="4" name="Rectangle 3"/>
            <p:cNvSpPr/>
            <p:nvPr/>
          </p:nvSpPr>
          <p:spPr>
            <a:xfrm rot="16200000">
              <a:off x="5957583" y="-792582"/>
              <a:ext cx="274320" cy="11192260"/>
            </a:xfrm>
            <a:prstGeom prst="rect">
              <a:avLst/>
            </a:prstGeom>
            <a:solidFill>
              <a:srgbClr val="82B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p:cNvSpPr/>
            <p:nvPr/>
          </p:nvSpPr>
          <p:spPr>
            <a:xfrm rot="16200000">
              <a:off x="5302787" y="136540"/>
              <a:ext cx="1583918" cy="11192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p:cNvPicPr>
              <a:picLocks noChangeAspect="1"/>
            </p:cNvPicPr>
            <p:nvPr/>
          </p:nvPicPr>
          <p:blipFill rotWithShape="1">
            <a:blip r:embed="rId3" cstate="screen">
              <a:alphaModFix amt="20000"/>
            </a:blip>
            <a:srcRect l="1225" r="1861"/>
            <a:stretch>
              <a:fillRect/>
            </a:stretch>
          </p:blipFill>
          <p:spPr>
            <a:xfrm>
              <a:off x="672597" y="4997961"/>
              <a:ext cx="10846930" cy="1583918"/>
            </a:xfrm>
            <a:prstGeom prst="rect">
              <a:avLst/>
            </a:prstGeom>
          </p:spPr>
        </p:pic>
      </p:grpSp>
      <p:sp>
        <p:nvSpPr>
          <p:cNvPr id="7" name="TextBox 6"/>
          <p:cNvSpPr txBox="1"/>
          <p:nvPr/>
        </p:nvSpPr>
        <p:spPr>
          <a:xfrm>
            <a:off x="5432323" y="6553200"/>
            <a:ext cx="1327355" cy="27559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2024</a:t>
            </a:r>
            <a:r>
              <a:rPr kumimoji="0" lang="ja-JP" altLang="en-US"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年</a:t>
            </a:r>
            <a:r>
              <a:rPr kumimoji="0" lang="en-US" altLang="ja-JP"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4</a:t>
            </a:r>
            <a:r>
              <a:rPr kumimoji="0" lang="ja-JP" altLang="en-US"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月</a:t>
            </a: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endParaRPr>
          </a:p>
        </p:txBody>
      </p:sp>
      <p:graphicFrame>
        <p:nvGraphicFramePr>
          <p:cNvPr id="14" name="Table 14"/>
          <p:cNvGraphicFramePr>
            <a:graphicFrameLocks noGrp="1"/>
          </p:cNvGraphicFramePr>
          <p:nvPr>
            <p:ph idx="1"/>
            <p:custDataLst>
              <p:tags r:id="rId1"/>
            </p:custDataLst>
            <p:extLst>
              <p:ext uri="{D42A27DB-BD31-4B8C-83A1-F6EECF244321}">
                <p14:modId xmlns:p14="http://schemas.microsoft.com/office/powerpoint/2010/main" val="2831315469"/>
              </p:ext>
            </p:extLst>
          </p:nvPr>
        </p:nvGraphicFramePr>
        <p:xfrm>
          <a:off x="2017876" y="1796082"/>
          <a:ext cx="8153522" cy="4023360"/>
        </p:xfrm>
        <a:graphic>
          <a:graphicData uri="http://schemas.openxmlformats.org/drawingml/2006/table">
            <a:tbl>
              <a:tblPr firstRow="1" bandRow="1">
                <a:tableStyleId>{5C22544A-7EE6-4342-B048-85BDC9FD1C3A}</a:tableStyleId>
              </a:tblPr>
              <a:tblGrid>
                <a:gridCol w="6217920">
                  <a:extLst>
                    <a:ext uri="{9D8B030D-6E8A-4147-A177-3AD203B41FA5}">
                      <a16:colId xmlns:a16="http://schemas.microsoft.com/office/drawing/2014/main" val="20000"/>
                    </a:ext>
                  </a:extLst>
                </a:gridCol>
                <a:gridCol w="1935602">
                  <a:extLst>
                    <a:ext uri="{9D8B030D-6E8A-4147-A177-3AD203B41FA5}">
                      <a16:colId xmlns:a16="http://schemas.microsoft.com/office/drawing/2014/main" val="20001"/>
                    </a:ext>
                  </a:extLst>
                </a:gridCol>
              </a:tblGrid>
              <a:tr h="731520">
                <a:tc>
                  <a:txBody>
                    <a:bodyPr/>
                    <a:lstStyle/>
                    <a:p>
                      <a:endParaRPr lang="en-US" i="1" dirty="0"/>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zh-CN" altLang="en-US" sz="2000" b="1" i="0" dirty="0">
                          <a:latin typeface="思源黑体 CN" panose="020B0500000000000000" charset="-122"/>
                          <a:ea typeface="思源黑体 CN" panose="020B0500000000000000" charset="-122"/>
                          <a:cs typeface="思源黑体 CN" panose="020B0500000000000000" charset="-122"/>
                        </a:rPr>
                        <a:t>共计</a:t>
                      </a:r>
                      <a:endParaRPr lang="en-US" sz="2000" b="0" i="0" dirty="0">
                        <a:latin typeface="思源黑体 CN" panose="020B0500000000000000" charset="-122"/>
                        <a:ea typeface="思源黑体 CN" panose="020B0500000000000000" charset="-122"/>
                        <a:cs typeface="思源黑体 CN" panose="020B0500000000000000" charset="-122"/>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731520">
                <a:tc>
                  <a:txBody>
                    <a:bodyPr/>
                    <a:lstStyle/>
                    <a:p>
                      <a:pPr marL="0" indent="0">
                        <a:buFont typeface="Arial" panose="020B0604020202020204" pitchFamily="34" charset="0"/>
                        <a:buNone/>
                      </a:pPr>
                      <a:r>
                        <a:rPr lang="zh-CN" altLang="en-US" sz="2400">
                          <a:solidFill>
                            <a:schemeClr val="bg1"/>
                          </a:solidFill>
                          <a:latin typeface="思源黑体 CN Light" panose="020B0300000000000000" charset="-122"/>
                          <a:ea typeface="思源黑体 CN Light"/>
                        </a:rPr>
                        <a:t>全文期刊与杂志</a:t>
                      </a:r>
                    </a:p>
                  </a:txBody>
                  <a:tcPr anchor="ctr">
                    <a:lnT w="38100" cmpd="sng">
                      <a:noFill/>
                    </a:lnT>
                    <a:solidFill>
                      <a:schemeClr val="accent1"/>
                    </a:solidFill>
                  </a:tcPr>
                </a:tc>
                <a:tc>
                  <a:txBody>
                    <a:bodyPr/>
                    <a:lstStyle/>
                    <a:p>
                      <a:pPr marL="0" indent="0" algn="ctr">
                        <a:buFont typeface="Arial" panose="020B0604020202020204" pitchFamily="34" charset="0"/>
                        <a:buNone/>
                      </a:pPr>
                      <a:r>
                        <a:rPr lang="en-US" sz="2800" b="1" dirty="0">
                          <a:solidFill>
                            <a:schemeClr val="tx2"/>
                          </a:solidFill>
                        </a:rPr>
                        <a:t>291</a:t>
                      </a:r>
                      <a:endParaRPr lang="en-US" sz="1200" b="1" dirty="0">
                        <a:solidFill>
                          <a:srgbClr val="FF0000"/>
                        </a:solidFill>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10001"/>
                  </a:ext>
                </a:extLst>
              </a:tr>
              <a:tr h="822960">
                <a:tc>
                  <a:txBody>
                    <a:bodyPr/>
                    <a:lstStyle/>
                    <a:p>
                      <a:pPr marL="0" indent="0">
                        <a:buFont typeface="Arial" panose="020B0604020202020204" pitchFamily="34" charset="0"/>
                        <a:buNone/>
                      </a:pPr>
                      <a:r>
                        <a:rPr lang="zh-CN" altLang="en-US" sz="2400" dirty="0">
                          <a:solidFill>
                            <a:schemeClr val="bg1"/>
                          </a:solidFill>
                          <a:latin typeface="思源黑体 CN Light" panose="020B0300000000000000" charset="-122"/>
                          <a:ea typeface="思源黑体 CN Light" panose="020B0300000000000000" charset="-122"/>
                        </a:rPr>
                        <a:t>持续收录且经过同行评审的全文期刊与杂志</a:t>
                      </a:r>
                    </a:p>
                  </a:txBody>
                  <a:tcPr anchor="ctr">
                    <a:solidFill>
                      <a:schemeClr val="accent1"/>
                    </a:solidFill>
                  </a:tcPr>
                </a:tc>
                <a:tc>
                  <a:txBody>
                    <a:bodyPr/>
                    <a:lstStyle/>
                    <a:p>
                      <a:pPr marL="0" indent="0" algn="ctr">
                        <a:buFont typeface="Arial" panose="020B0604020202020204" pitchFamily="34" charset="0"/>
                        <a:buNone/>
                      </a:pPr>
                      <a:r>
                        <a:rPr lang="en-US" sz="2800" b="1" dirty="0">
                          <a:solidFill>
                            <a:schemeClr val="tx2"/>
                          </a:solidFill>
                        </a:rPr>
                        <a:t>235</a:t>
                      </a:r>
                      <a:endParaRPr lang="en-US" sz="1800" b="1" dirty="0">
                        <a:solidFill>
                          <a:srgbClr val="FF0000"/>
                        </a:solidFill>
                      </a:endParaRPr>
                    </a:p>
                  </a:txBody>
                  <a:tcPr anchor="ctr">
                    <a:solidFill>
                      <a:schemeClr val="accent6">
                        <a:lumMod val="20000"/>
                        <a:lumOff val="80000"/>
                      </a:schemeClr>
                    </a:solidFill>
                  </a:tcPr>
                </a:tc>
                <a:extLst>
                  <a:ext uri="{0D108BD9-81ED-4DB2-BD59-A6C34878D82A}">
                    <a16:rowId xmlns:a16="http://schemas.microsoft.com/office/drawing/2014/main" val="10002"/>
                  </a:ext>
                </a:extLst>
              </a:tr>
              <a:tr h="822960">
                <a:tc>
                  <a:txBody>
                    <a:bodyPr/>
                    <a:lstStyle/>
                    <a:p>
                      <a:pPr marL="0" indent="0">
                        <a:buFont typeface="Arial" panose="020B0604020202020204" pitchFamily="34" charset="0"/>
                        <a:buNone/>
                      </a:pPr>
                      <a:r>
                        <a:rPr lang="zh-CN" altLang="en-US" sz="2400" dirty="0">
                          <a:solidFill>
                            <a:schemeClr val="bg1"/>
                          </a:solidFill>
                          <a:latin typeface="思源黑体 CN Light" panose="020B0300000000000000" charset="-122"/>
                          <a:ea typeface="思源黑体 CN Light" panose="020B0300000000000000" charset="-122"/>
                          <a:cs typeface="思源黑体 CN Light" panose="020B0300000000000000" charset="-122"/>
                        </a:rPr>
                        <a:t>持续收录且经过同行评审的无延迟全文期刊与杂志</a:t>
                      </a:r>
                      <a:endParaRPr lang="en-US" sz="24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a:txBody>
                  <a:tcPr anchor="ctr">
                    <a:solidFill>
                      <a:schemeClr val="accent1"/>
                    </a:solidFill>
                  </a:tcPr>
                </a:tc>
                <a:tc>
                  <a:txBody>
                    <a:bodyPr/>
                    <a:lstStyle/>
                    <a:p>
                      <a:pPr marL="0" indent="0" algn="ctr">
                        <a:buFont typeface="Arial" panose="020B0604020202020204" pitchFamily="34" charset="0"/>
                        <a:buNone/>
                      </a:pPr>
                      <a:r>
                        <a:rPr lang="en-US" sz="2800" b="1" dirty="0">
                          <a:solidFill>
                            <a:schemeClr val="tx2"/>
                          </a:solidFill>
                        </a:rPr>
                        <a:t>163</a:t>
                      </a:r>
                      <a:endParaRPr lang="en-US" sz="2000" b="1" dirty="0">
                        <a:solidFill>
                          <a:srgbClr val="FF0000"/>
                        </a:solidFill>
                      </a:endParaRPr>
                    </a:p>
                  </a:txBody>
                  <a:tcPr anchor="ctr">
                    <a:solidFill>
                      <a:schemeClr val="accent6">
                        <a:lumMod val="20000"/>
                        <a:lumOff val="80000"/>
                      </a:schemeClr>
                    </a:solidFill>
                  </a:tcPr>
                </a:tc>
                <a:extLst>
                  <a:ext uri="{0D108BD9-81ED-4DB2-BD59-A6C34878D82A}">
                    <a16:rowId xmlns:a16="http://schemas.microsoft.com/office/drawing/2014/main" val="10003"/>
                  </a:ext>
                </a:extLst>
              </a:tr>
              <a:tr h="914400">
                <a:tc>
                  <a:txBody>
                    <a:bodyPr/>
                    <a:lstStyle/>
                    <a:p>
                      <a:pPr marL="0" indent="0">
                        <a:buFont typeface="Arial" panose="020B0604020202020204" pitchFamily="34" charset="0"/>
                        <a:buNone/>
                      </a:pPr>
                      <a:r>
                        <a:rPr lang="zh-CN" altLang="en-US" sz="2400" dirty="0">
                          <a:solidFill>
                            <a:schemeClr val="bg1"/>
                          </a:solidFill>
                          <a:latin typeface="思源黑体 CN Light" panose="020B0300000000000000" charset="-122"/>
                          <a:ea typeface="思源黑体 CN Light" panose="020B0300000000000000" charset="-122"/>
                          <a:cs typeface="思源黑体 CN Light" panose="020B0300000000000000" charset="-122"/>
                        </a:rPr>
                        <a:t>在任何版本</a:t>
                      </a:r>
                      <a:r>
                        <a:rPr lang="zh-TW" altLang="en-US" sz="2400" dirty="0">
                          <a:solidFill>
                            <a:schemeClr val="bg1"/>
                          </a:solidFill>
                          <a:latin typeface="思源黑体 CN Light" panose="020B0300000000000000" charset="-122"/>
                          <a:ea typeface="思源黑体 CN Light" panose="020B0300000000000000" charset="-122"/>
                          <a:cs typeface="思源黑体 CN Light" panose="020B0300000000000000" charset="-122"/>
                        </a:rPr>
                        <a:t>的</a:t>
                      </a:r>
                      <a:r>
                        <a:rPr lang="en-US" altLang="zh-CN" sz="2400" dirty="0">
                          <a:solidFill>
                            <a:schemeClr val="bg1"/>
                          </a:solidFill>
                          <a:latin typeface="思源黑体 CN Light" panose="020B0300000000000000" charset="-122"/>
                          <a:ea typeface="思源黑体 CN Light" panose="020B0300000000000000" charset="-122"/>
                          <a:cs typeface="思源黑体 CN Light" panose="020B0300000000000000" charset="-122"/>
                        </a:rPr>
                        <a:t>Academic Search</a:t>
                      </a:r>
                      <a:r>
                        <a:rPr lang="zh-CN" altLang="en-US" sz="2400" dirty="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中皆无法获取的</a:t>
                      </a:r>
                      <a:r>
                        <a:rPr lang="zh-CN" altLang="en-US" sz="2400" dirty="0">
                          <a:solidFill>
                            <a:schemeClr val="bg1"/>
                          </a:solidFill>
                          <a:latin typeface="思源黑体 CN Light" panose="020B0300000000000000" charset="-122"/>
                          <a:ea typeface="思源黑体 CN Light" panose="020B0300000000000000" charset="-122"/>
                          <a:cs typeface="思源黑体 CN Light" panose="020B0300000000000000" charset="-122"/>
                        </a:rPr>
                        <a:t>持续收录全文期刊</a:t>
                      </a:r>
                      <a:endParaRPr lang="en-US" sz="24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a:txBody>
                  <a:tcPr anchor="ctr">
                    <a:solidFill>
                      <a:schemeClr val="accent1"/>
                    </a:solidFill>
                  </a:tcPr>
                </a:tc>
                <a:tc>
                  <a:txBody>
                    <a:bodyPr/>
                    <a:lstStyle/>
                    <a:p>
                      <a:pPr marL="0" indent="0" algn="ctr">
                        <a:buFont typeface="Arial" panose="020B0604020202020204" pitchFamily="34" charset="0"/>
                        <a:buNone/>
                      </a:pPr>
                      <a:r>
                        <a:rPr lang="en-US" sz="2800" b="1" dirty="0">
                          <a:solidFill>
                            <a:schemeClr val="tx2"/>
                          </a:solidFill>
                        </a:rPr>
                        <a:t>208</a:t>
                      </a:r>
                      <a:endParaRPr lang="en-US" sz="1200" b="1" dirty="0">
                        <a:solidFill>
                          <a:srgbClr val="FF0000"/>
                        </a:solidFill>
                      </a:endParaRPr>
                    </a:p>
                  </a:txBody>
                  <a:tcPr anchor="c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a:xfrm>
            <a:off x="838199" y="761670"/>
            <a:ext cx="10302363" cy="735376"/>
          </a:xfrm>
        </p:spPr>
        <p:txBody>
          <a:bodyPr/>
          <a:lstStyle/>
          <a:p>
            <a:r>
              <a:rPr kumimoji="0" lang="en-US" sz="3600" b="0" u="none" strike="noStrike" kern="1200" cap="none" spc="0" normalizeH="0" baseline="0" noProof="0" dirty="0">
                <a:ln>
                  <a:noFill/>
                </a:ln>
                <a:solidFill>
                  <a:srgbClr val="002F56"/>
                </a:solidFill>
                <a:effectLst/>
                <a:uLnTx/>
                <a:uFillTx/>
                <a:latin typeface="思源黑体 CN" panose="020B0500000000000000" charset="-122"/>
                <a:ea typeface="思源黑体 CN" panose="020B0500000000000000" charset="-122"/>
                <a:cs typeface="思源黑体 CN" panose="020B0500000000000000" charset="-122"/>
              </a:rPr>
              <a:t>FSTA with Full Text </a:t>
            </a:r>
            <a:r>
              <a:rPr lang="zh-CN" altLang="en-US" sz="3600" dirty="0">
                <a:solidFill>
                  <a:srgbClr val="002F56"/>
                </a:solidFill>
                <a:latin typeface="思源黑体 CN" panose="020B0500000000000000" charset="-122"/>
                <a:ea typeface="思源黑体 CN" panose="020B0500000000000000" charset="-122"/>
                <a:cs typeface="思源黑体 CN" panose="020B0500000000000000" charset="-122"/>
              </a:rPr>
              <a:t>编辑</a:t>
            </a:r>
            <a:r>
              <a:rPr kumimoji="0" lang="zh-CN" altLang="en-US" sz="3600" b="0" i="0" u="none" strike="noStrike" kern="1200" cap="none" spc="0" normalizeH="0" baseline="0" noProof="0" dirty="0">
                <a:ln>
                  <a:noFill/>
                </a:ln>
                <a:solidFill>
                  <a:srgbClr val="002F56"/>
                </a:solidFill>
                <a:effectLst/>
                <a:uLnTx/>
                <a:uFillTx/>
                <a:latin typeface="思源黑体 CN" panose="020B0500000000000000" charset="-122"/>
                <a:ea typeface="思源黑体 CN" panose="020B0500000000000000" charset="-122"/>
                <a:cs typeface="思源黑体 CN" panose="020B0500000000000000" charset="-122"/>
              </a:rPr>
              <a:t>并提供各种来源的全文</a:t>
            </a:r>
            <a:r>
              <a:rPr lang="zh-CN" altLang="en-US" sz="3600" dirty="0">
                <a:solidFill>
                  <a:srgbClr val="002F56"/>
                </a:solidFill>
                <a:latin typeface="思源黑体 CN" panose="020B0500000000000000" charset="-122"/>
                <a:ea typeface="思源黑体 CN" panose="020B0500000000000000" charset="-122"/>
                <a:cs typeface="思源黑体 CN" panose="020B0500000000000000" charset="-122"/>
              </a:rPr>
              <a:t>：</a:t>
            </a:r>
            <a:endParaRPr lang="en-US" sz="3600" dirty="0">
              <a:solidFill>
                <a:schemeClr val="accent2"/>
              </a:solidFill>
              <a:latin typeface="思源黑体 CN" panose="020B0500000000000000" charset="-122"/>
              <a:ea typeface="思源黑体 CN" panose="020B0500000000000000" charset="-122"/>
              <a:cs typeface="思源黑体 CN" panose="020B0500000000000000"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5630" y="4667066"/>
            <a:ext cx="11558016" cy="1915491"/>
            <a:chOff x="498613" y="4666388"/>
            <a:chExt cx="11192261" cy="1915491"/>
          </a:xfrm>
        </p:grpSpPr>
        <p:sp>
          <p:nvSpPr>
            <p:cNvPr id="4" name="Rectangle 3"/>
            <p:cNvSpPr/>
            <p:nvPr/>
          </p:nvSpPr>
          <p:spPr>
            <a:xfrm rot="16200000">
              <a:off x="5957583" y="-792582"/>
              <a:ext cx="274320" cy="11192260"/>
            </a:xfrm>
            <a:prstGeom prst="rect">
              <a:avLst/>
            </a:prstGeom>
            <a:solidFill>
              <a:srgbClr val="82B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p:cNvSpPr/>
            <p:nvPr/>
          </p:nvSpPr>
          <p:spPr>
            <a:xfrm rot="16200000">
              <a:off x="5302787" y="136540"/>
              <a:ext cx="1583918" cy="11192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p:cNvPicPr>
              <a:picLocks noChangeAspect="1"/>
            </p:cNvPicPr>
            <p:nvPr/>
          </p:nvPicPr>
          <p:blipFill rotWithShape="1">
            <a:blip r:embed="rId3" cstate="screen">
              <a:alphaModFix amt="20000"/>
            </a:blip>
            <a:srcRect l="1225" r="1861"/>
            <a:stretch>
              <a:fillRect/>
            </a:stretch>
          </p:blipFill>
          <p:spPr>
            <a:xfrm>
              <a:off x="672597" y="4997961"/>
              <a:ext cx="10846930" cy="1583918"/>
            </a:xfrm>
            <a:prstGeom prst="rect">
              <a:avLst/>
            </a:prstGeom>
          </p:spPr>
        </p:pic>
      </p:grpSp>
      <p:sp>
        <p:nvSpPr>
          <p:cNvPr id="7" name="TextBox 6"/>
          <p:cNvSpPr txBox="1"/>
          <p:nvPr/>
        </p:nvSpPr>
        <p:spPr>
          <a:xfrm>
            <a:off x="5432323" y="6553200"/>
            <a:ext cx="1327355" cy="27559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2024</a:t>
            </a:r>
            <a:r>
              <a:rPr kumimoji="0" lang="ja-JP" altLang="en-US"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年</a:t>
            </a:r>
            <a:r>
              <a:rPr kumimoji="0" lang="en-US" altLang="ja-JP"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4</a:t>
            </a:r>
            <a:r>
              <a:rPr kumimoji="0" lang="ja-JP" altLang="en-US"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月</a:t>
            </a: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endParaRPr>
          </a:p>
        </p:txBody>
      </p:sp>
      <p:sp>
        <p:nvSpPr>
          <p:cNvPr id="3" name="Title 2"/>
          <p:cNvSpPr>
            <a:spLocks noGrp="1"/>
          </p:cNvSpPr>
          <p:nvPr>
            <p:ph type="title"/>
          </p:nvPr>
        </p:nvSpPr>
        <p:spPr/>
        <p:txBody>
          <a:bodyPr/>
          <a:lstStyle/>
          <a:p>
            <a:r>
              <a:rPr kumimoji="0" lang="en-US" sz="3600" b="0" u="none" strike="noStrike" kern="1200" cap="none" spc="0" normalizeH="0" baseline="0" noProof="0" dirty="0">
                <a:ln>
                  <a:noFill/>
                </a:ln>
                <a:solidFill>
                  <a:srgbClr val="002F56"/>
                </a:solidFill>
                <a:effectLst/>
                <a:uLnTx/>
                <a:uFillTx/>
                <a:latin typeface="Arial" panose="020B0604020202020204"/>
                <a:ea typeface="+mj-ea"/>
                <a:cs typeface="+mj-cs"/>
              </a:rPr>
              <a:t>FSTA with Full Text</a:t>
            </a:r>
            <a:br>
              <a:rPr kumimoji="0" lang="en-US" sz="3600" b="0" u="none" strike="noStrike" kern="1200" cap="none" spc="0" normalizeH="0" baseline="0" noProof="0" dirty="0">
                <a:ln>
                  <a:noFill/>
                </a:ln>
                <a:solidFill>
                  <a:srgbClr val="002F56"/>
                </a:solidFill>
                <a:effectLst/>
                <a:uLnTx/>
                <a:uFillTx/>
                <a:latin typeface="Arial" panose="020B0604020202020204"/>
                <a:ea typeface="+mj-ea"/>
                <a:cs typeface="+mj-cs"/>
              </a:rPr>
            </a:br>
            <a:r>
              <a:rPr kumimoji="0" lang="zh-CN" altLang="en-US" sz="2800" b="0" u="none" strike="noStrike" kern="1200" cap="none" spc="0" normalizeH="0" baseline="0" noProof="0" dirty="0">
                <a:ln>
                  <a:noFill/>
                </a:ln>
                <a:solidFill>
                  <a:srgbClr val="3E75CF"/>
                </a:solidFill>
                <a:effectLst/>
                <a:uLnTx/>
                <a:uFillTx/>
                <a:latin typeface="思源黑体 CN Light" panose="020B0300000000000000" charset="-122"/>
                <a:ea typeface="思源黑体 CN Light" panose="020B0300000000000000" charset="-122"/>
                <a:cs typeface="+mj-cs"/>
              </a:rPr>
              <a:t>各地区持续收录全文期刊</a:t>
            </a:r>
            <a:endParaRPr lang="en-US" dirty="0">
              <a:solidFill>
                <a:schemeClr val="accent2"/>
              </a:solidFill>
              <a:latin typeface="思源黑体 CN Light" panose="020B0300000000000000" charset="-122"/>
              <a:ea typeface="思源黑体 CN Light" panose="020B0300000000000000" charset="-122"/>
            </a:endParaRPr>
          </a:p>
        </p:txBody>
      </p:sp>
      <p:graphicFrame>
        <p:nvGraphicFramePr>
          <p:cNvPr id="8" name="Table 14"/>
          <p:cNvGraphicFramePr/>
          <p:nvPr>
            <p:custDataLst>
              <p:tags r:id="rId1"/>
            </p:custDataLst>
          </p:nvPr>
        </p:nvGraphicFramePr>
        <p:xfrm>
          <a:off x="2162717" y="1844370"/>
          <a:ext cx="7863840" cy="4251960"/>
        </p:xfrm>
        <a:graphic>
          <a:graphicData uri="http://schemas.openxmlformats.org/drawingml/2006/table">
            <a:tbl>
              <a:tblPr firstRow="1" bandRow="1">
                <a:tableStyleId>{5C22544A-7EE6-4342-B048-85BDC9FD1C3A}</a:tableStyleId>
              </a:tblPr>
              <a:tblGrid>
                <a:gridCol w="539496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731520">
                <a:tc>
                  <a:txBody>
                    <a:bodyPr/>
                    <a:lstStyle/>
                    <a:p>
                      <a:endParaRPr lang="en-US" i="1"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zh-CN" altLang="en-US" sz="2000" b="1" i="0" dirty="0">
                          <a:latin typeface="思源黑体 CN" panose="020B0500000000000000" charset="-122"/>
                          <a:ea typeface="思源黑体 CN" panose="020B0500000000000000" charset="-122"/>
                        </a:rPr>
                        <a:t>共计</a:t>
                      </a:r>
                      <a:endParaRPr lang="en-US" sz="2000" b="1" i="0" dirty="0">
                        <a:latin typeface="思源黑体 CN" panose="020B0500000000000000" charset="-122"/>
                        <a:ea typeface="思源黑体 CN" panose="020B0500000000000000" charset="-122"/>
                      </a:endParaRPr>
                    </a:p>
                  </a:txBody>
                  <a:tcPr anchor="b">
                    <a:lnL w="12700" cmpd="sng">
                      <a:noFill/>
                    </a:lnL>
                    <a:solidFill>
                      <a:schemeClr val="tx2"/>
                    </a:solidFill>
                  </a:tcPr>
                </a:tc>
                <a:extLst>
                  <a:ext uri="{0D108BD9-81ED-4DB2-BD59-A6C34878D82A}">
                    <a16:rowId xmlns:a16="http://schemas.microsoft.com/office/drawing/2014/main" val="10000"/>
                  </a:ext>
                </a:extLst>
              </a:tr>
              <a:tr h="502920">
                <a:tc>
                  <a:txBody>
                    <a:bodyPr/>
                    <a:lstStyle/>
                    <a:p>
                      <a:pPr algn="l" fontAlgn="b"/>
                      <a:r>
                        <a:rPr lang="zh-CN" altLang="en-US" sz="2200" b="0" i="0" u="none" strike="noStrike" dirty="0">
                          <a:solidFill>
                            <a:schemeClr val="bg1"/>
                          </a:solidFill>
                          <a:effectLst/>
                          <a:latin typeface="思源黑体 CN Light" panose="020B0300000000000000" charset="-122"/>
                          <a:ea typeface="思源黑体 CN Light" panose="020B0300000000000000" charset="-122"/>
                        </a:rPr>
                        <a:t>美洲</a:t>
                      </a:r>
                    </a:p>
                  </a:txBody>
                  <a:tcPr marL="182880" marR="6350" marT="6350" marB="0" anchor="ctr">
                    <a:lnT w="38100" cmpd="sng">
                      <a:noFill/>
                    </a:lnT>
                    <a:solidFill>
                      <a:schemeClr val="accent1"/>
                    </a:solidFill>
                  </a:tcPr>
                </a:tc>
                <a:tc>
                  <a:txBody>
                    <a:bodyPr/>
                    <a:lstStyle/>
                    <a:p>
                      <a:pPr algn="ctr" fontAlgn="b"/>
                      <a:r>
                        <a:rPr lang="en-US" sz="2400" b="1" i="0" u="none" strike="noStrike" dirty="0">
                          <a:solidFill>
                            <a:schemeClr val="tx2"/>
                          </a:solidFill>
                          <a:effectLst/>
                          <a:latin typeface="+mj-lt"/>
                        </a:rPr>
                        <a:t>21</a:t>
                      </a:r>
                    </a:p>
                  </a:txBody>
                  <a:tcPr marL="6350" marR="6350" marT="6350" marB="0" anchor="ctr">
                    <a:solidFill>
                      <a:schemeClr val="accent6">
                        <a:lumMod val="20000"/>
                        <a:lumOff val="80000"/>
                      </a:schemeClr>
                    </a:solidFill>
                  </a:tcPr>
                </a:tc>
                <a:extLst>
                  <a:ext uri="{0D108BD9-81ED-4DB2-BD59-A6C34878D82A}">
                    <a16:rowId xmlns:a16="http://schemas.microsoft.com/office/drawing/2014/main" val="10001"/>
                  </a:ext>
                </a:extLst>
              </a:tr>
              <a:tr h="502920">
                <a:tc>
                  <a:txBody>
                    <a:bodyPr/>
                    <a:lstStyle/>
                    <a:p>
                      <a:pPr algn="l" fontAlgn="b"/>
                      <a:r>
                        <a:rPr lang="zh-CN" altLang="en-US"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rPr>
                        <a:t>澳大利亚 </a:t>
                      </a:r>
                      <a:r>
                        <a:rPr lang="en-US" altLang="zh-CN"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rPr>
                        <a:t>&amp; </a:t>
                      </a:r>
                      <a:r>
                        <a:rPr lang="zh-CN" altLang="en-US"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rPr>
                        <a:t>新西兰</a:t>
                      </a:r>
                      <a:endParaRPr lang="en-US"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endParaRPr>
                    </a:p>
                  </a:txBody>
                  <a:tcPr marL="182880" marR="6350" marT="6350" marB="0" anchor="ctr">
                    <a:solidFill>
                      <a:schemeClr val="accent1"/>
                    </a:solidFill>
                  </a:tcPr>
                </a:tc>
                <a:tc>
                  <a:txBody>
                    <a:bodyPr/>
                    <a:lstStyle/>
                    <a:p>
                      <a:pPr algn="ctr" fontAlgn="b"/>
                      <a:r>
                        <a:rPr lang="en-US" sz="2400" b="1" i="0" u="none" strike="noStrike" dirty="0">
                          <a:solidFill>
                            <a:schemeClr val="tx2"/>
                          </a:solidFill>
                          <a:effectLst/>
                          <a:latin typeface="+mj-lt"/>
                        </a:rPr>
                        <a:t>6</a:t>
                      </a:r>
                    </a:p>
                  </a:txBody>
                  <a:tcPr marL="6350" marR="6350" marT="6350" marB="0" anchor="ctr">
                    <a:solidFill>
                      <a:schemeClr val="accent6">
                        <a:lumMod val="20000"/>
                        <a:lumOff val="80000"/>
                      </a:schemeClr>
                    </a:solidFill>
                  </a:tcPr>
                </a:tc>
                <a:extLst>
                  <a:ext uri="{0D108BD9-81ED-4DB2-BD59-A6C34878D82A}">
                    <a16:rowId xmlns:a16="http://schemas.microsoft.com/office/drawing/2014/main" val="10002"/>
                  </a:ext>
                </a:extLst>
              </a:tr>
              <a:tr h="502920">
                <a:tc>
                  <a:txBody>
                    <a:bodyPr/>
                    <a:lstStyle/>
                    <a:p>
                      <a:pPr algn="l" fontAlgn="b"/>
                      <a:r>
                        <a:rPr lang="zh-CN" altLang="en-US"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rPr>
                        <a:t>中欧 </a:t>
                      </a:r>
                      <a:r>
                        <a:rPr lang="en-US" altLang="zh-CN"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rPr>
                        <a:t>&amp; </a:t>
                      </a:r>
                      <a:r>
                        <a:rPr lang="zh-CN" altLang="en-US"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rPr>
                        <a:t>东欧</a:t>
                      </a:r>
                      <a:endParaRPr lang="en-US"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endParaRPr>
                    </a:p>
                  </a:txBody>
                  <a:tcPr marL="202669" marR="7037" marT="7037" marB="0" anchor="ctr">
                    <a:solidFill>
                      <a:schemeClr val="accent1"/>
                    </a:solidFill>
                  </a:tcPr>
                </a:tc>
                <a:tc>
                  <a:txBody>
                    <a:bodyPr/>
                    <a:lstStyle/>
                    <a:p>
                      <a:pPr algn="ctr" fontAlgn="b"/>
                      <a:r>
                        <a:rPr lang="en-US" sz="2400" b="1" i="0" u="none" strike="noStrike" dirty="0">
                          <a:solidFill>
                            <a:schemeClr val="tx2"/>
                          </a:solidFill>
                          <a:effectLst/>
                          <a:latin typeface="+mj-lt"/>
                        </a:rPr>
                        <a:t>29</a:t>
                      </a:r>
                    </a:p>
                  </a:txBody>
                  <a:tcPr marL="7037" marR="7037" marT="7037" marB="0" anchor="ctr">
                    <a:solidFill>
                      <a:schemeClr val="accent6">
                        <a:lumMod val="20000"/>
                        <a:lumOff val="80000"/>
                      </a:schemeClr>
                    </a:solidFill>
                  </a:tcPr>
                </a:tc>
                <a:extLst>
                  <a:ext uri="{0D108BD9-81ED-4DB2-BD59-A6C34878D82A}">
                    <a16:rowId xmlns:a16="http://schemas.microsoft.com/office/drawing/2014/main" val="10003"/>
                  </a:ext>
                </a:extLst>
              </a:tr>
              <a:tr h="502920">
                <a:tc>
                  <a:txBody>
                    <a:bodyPr/>
                    <a:lstStyle/>
                    <a:p>
                      <a:pPr algn="l" fontAlgn="b"/>
                      <a:r>
                        <a:rPr lang="zh-CN" altLang="en-US" sz="2200" b="0" i="0" u="none" strike="noStrike" dirty="0">
                          <a:solidFill>
                            <a:schemeClr val="bg1"/>
                          </a:solidFill>
                          <a:effectLst/>
                          <a:latin typeface="思源黑体 CN Light" panose="020B0300000000000000" charset="-122"/>
                          <a:ea typeface="思源黑体 CN Light" panose="020B0300000000000000" charset="-122"/>
                        </a:rPr>
                        <a:t>远东</a:t>
                      </a:r>
                    </a:p>
                  </a:txBody>
                  <a:tcPr marL="202669" marR="7037" marT="7037" marB="0" anchor="ctr">
                    <a:solidFill>
                      <a:schemeClr val="accent1"/>
                    </a:solidFill>
                  </a:tcPr>
                </a:tc>
                <a:tc>
                  <a:txBody>
                    <a:bodyPr/>
                    <a:lstStyle/>
                    <a:p>
                      <a:pPr algn="ctr" fontAlgn="b"/>
                      <a:r>
                        <a:rPr lang="en-US" sz="2400" b="1" i="0" u="none" strike="noStrike" dirty="0">
                          <a:solidFill>
                            <a:schemeClr val="tx2"/>
                          </a:solidFill>
                          <a:effectLst/>
                          <a:latin typeface="+mj-lt"/>
                        </a:rPr>
                        <a:t>33</a:t>
                      </a:r>
                    </a:p>
                  </a:txBody>
                  <a:tcPr marL="7037" marR="7037" marT="7037" marB="0" anchor="ctr">
                    <a:solidFill>
                      <a:schemeClr val="accent6">
                        <a:lumMod val="20000"/>
                        <a:lumOff val="80000"/>
                      </a:schemeClr>
                    </a:solidFill>
                  </a:tcPr>
                </a:tc>
                <a:extLst>
                  <a:ext uri="{0D108BD9-81ED-4DB2-BD59-A6C34878D82A}">
                    <a16:rowId xmlns:a16="http://schemas.microsoft.com/office/drawing/2014/main" val="10004"/>
                  </a:ext>
                </a:extLst>
              </a:tr>
              <a:tr h="502920">
                <a:tc>
                  <a:txBody>
                    <a:bodyPr/>
                    <a:lstStyle/>
                    <a:p>
                      <a:pPr algn="l" fontAlgn="b"/>
                      <a:r>
                        <a:rPr lang="zh-CN" altLang="en-US"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rPr>
                        <a:t>中东 </a:t>
                      </a:r>
                      <a:r>
                        <a:rPr lang="en-US" altLang="zh-CN"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rPr>
                        <a:t>&amp; </a:t>
                      </a:r>
                      <a:r>
                        <a:rPr lang="zh-CN" altLang="en-US"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rPr>
                        <a:t>北非</a:t>
                      </a:r>
                      <a:endParaRPr lang="en-US" sz="2200" b="0" i="0" u="none" strike="noStrike" dirty="0">
                        <a:solidFill>
                          <a:schemeClr val="bg1"/>
                        </a:solidFill>
                        <a:effectLst/>
                        <a:latin typeface="思源黑体 CN Light" panose="020B0300000000000000" charset="-122"/>
                        <a:ea typeface="思源黑体 CN Light" panose="020B0300000000000000" charset="-122"/>
                        <a:cs typeface="思源黑体 CN Light" panose="020B0300000000000000" charset="-122"/>
                      </a:endParaRPr>
                    </a:p>
                  </a:txBody>
                  <a:tcPr marL="182880" marR="6350" marT="6350" marB="0" anchor="ctr">
                    <a:solidFill>
                      <a:schemeClr val="accent1"/>
                    </a:solidFill>
                  </a:tcPr>
                </a:tc>
                <a:tc>
                  <a:txBody>
                    <a:bodyPr/>
                    <a:lstStyle/>
                    <a:p>
                      <a:pPr algn="ctr" fontAlgn="b"/>
                      <a:r>
                        <a:rPr lang="en-US" sz="2400" b="1" i="0" u="none" strike="noStrike" dirty="0">
                          <a:solidFill>
                            <a:schemeClr val="tx2"/>
                          </a:solidFill>
                          <a:effectLst/>
                          <a:latin typeface="+mj-lt"/>
                          <a:cs typeface="Calibri" panose="020F0502020204030204" pitchFamily="34" charset="0"/>
                        </a:rPr>
                        <a:t>16</a:t>
                      </a:r>
                    </a:p>
                  </a:txBody>
                  <a:tcPr marL="6350" marR="6350" marT="6350" marB="0" anchor="ctr">
                    <a:solidFill>
                      <a:schemeClr val="accent6">
                        <a:lumMod val="20000"/>
                        <a:lumOff val="80000"/>
                      </a:schemeClr>
                    </a:solidFill>
                  </a:tcPr>
                </a:tc>
                <a:extLst>
                  <a:ext uri="{0D108BD9-81ED-4DB2-BD59-A6C34878D82A}">
                    <a16:rowId xmlns:a16="http://schemas.microsoft.com/office/drawing/2014/main" val="10005"/>
                  </a:ext>
                </a:extLst>
              </a:tr>
              <a:tr h="502920">
                <a:tc>
                  <a:txBody>
                    <a:bodyPr/>
                    <a:lstStyle/>
                    <a:p>
                      <a:pPr algn="l" fontAlgn="b"/>
                      <a:r>
                        <a:rPr lang="zh-CN" altLang="en-US" sz="2200" b="0" i="0" u="none" strike="noStrike" dirty="0">
                          <a:solidFill>
                            <a:schemeClr val="bg1"/>
                          </a:solidFill>
                          <a:effectLst/>
                          <a:latin typeface="思源黑体 CN Light" panose="020B0300000000000000" charset="-122"/>
                          <a:ea typeface="思源黑体 CN Light" panose="020B0300000000000000" charset="-122"/>
                        </a:rPr>
                        <a:t>撒哈拉以南非洲</a:t>
                      </a:r>
                    </a:p>
                  </a:txBody>
                  <a:tcPr marL="202669" marR="7037" marT="7037" marB="0" anchor="ctr">
                    <a:solidFill>
                      <a:schemeClr val="accent1"/>
                    </a:solidFill>
                  </a:tcPr>
                </a:tc>
                <a:tc>
                  <a:txBody>
                    <a:bodyPr/>
                    <a:lstStyle/>
                    <a:p>
                      <a:pPr algn="ctr" fontAlgn="b"/>
                      <a:r>
                        <a:rPr lang="en-US" sz="2400" b="1" i="0" u="none" strike="noStrike" dirty="0">
                          <a:solidFill>
                            <a:schemeClr val="tx2"/>
                          </a:solidFill>
                          <a:effectLst/>
                          <a:latin typeface="+mj-lt"/>
                        </a:rPr>
                        <a:t>7</a:t>
                      </a:r>
                    </a:p>
                  </a:txBody>
                  <a:tcPr marL="7037" marR="7037" marT="7037" marB="0" anchor="ctr">
                    <a:solidFill>
                      <a:schemeClr val="accent6">
                        <a:lumMod val="20000"/>
                        <a:lumOff val="80000"/>
                      </a:schemeClr>
                    </a:solidFill>
                  </a:tcPr>
                </a:tc>
                <a:extLst>
                  <a:ext uri="{0D108BD9-81ED-4DB2-BD59-A6C34878D82A}">
                    <a16:rowId xmlns:a16="http://schemas.microsoft.com/office/drawing/2014/main" val="10006"/>
                  </a:ext>
                </a:extLst>
              </a:tr>
              <a:tr h="502920">
                <a:tc>
                  <a:txBody>
                    <a:bodyPr/>
                    <a:lstStyle/>
                    <a:p>
                      <a:pPr algn="l" fontAlgn="b"/>
                      <a:r>
                        <a:rPr lang="zh-CN" altLang="en-US" sz="2200" b="0" i="0" u="none" strike="noStrike" dirty="0">
                          <a:solidFill>
                            <a:schemeClr val="bg1"/>
                          </a:solidFill>
                          <a:effectLst/>
                          <a:latin typeface="思源黑体 CN Light" panose="020B0300000000000000" charset="-122"/>
                          <a:ea typeface="思源黑体 CN Light" panose="020B0300000000000000" charset="-122"/>
                        </a:rPr>
                        <a:t>西欧</a:t>
                      </a:r>
                    </a:p>
                  </a:txBody>
                  <a:tcPr marL="202669" marR="7037" marT="7037" marB="0" anchor="ctr">
                    <a:solidFill>
                      <a:schemeClr val="accent1"/>
                    </a:solidFill>
                  </a:tcPr>
                </a:tc>
                <a:tc>
                  <a:txBody>
                    <a:bodyPr/>
                    <a:lstStyle/>
                    <a:p>
                      <a:pPr algn="ctr" fontAlgn="b"/>
                      <a:r>
                        <a:rPr lang="en-US" sz="2400" b="1" i="0" u="none" strike="noStrike" dirty="0">
                          <a:solidFill>
                            <a:schemeClr val="tx2"/>
                          </a:solidFill>
                          <a:effectLst/>
                          <a:latin typeface="+mj-lt"/>
                        </a:rPr>
                        <a:t>161</a:t>
                      </a:r>
                    </a:p>
                  </a:txBody>
                  <a:tcPr marL="7037" marR="7037" marT="7037" marB="0" anchor="c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667067"/>
            <a:ext cx="12191999" cy="1915490"/>
            <a:chOff x="315631" y="4667067"/>
            <a:chExt cx="11558015" cy="1915490"/>
          </a:xfrm>
        </p:grpSpPr>
        <p:sp>
          <p:nvSpPr>
            <p:cNvPr id="14" name="Rectangle 13"/>
            <p:cNvSpPr/>
            <p:nvPr/>
          </p:nvSpPr>
          <p:spPr>
            <a:xfrm rot="16200000">
              <a:off x="5302682" y="-45659"/>
              <a:ext cx="1583918" cy="1155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6" name="Picture 15"/>
            <p:cNvPicPr>
              <a:picLocks noChangeAspect="1"/>
            </p:cNvPicPr>
            <p:nvPr/>
          </p:nvPicPr>
          <p:blipFill rotWithShape="1">
            <a:blip r:embed="rId2" cstate="screen">
              <a:alphaModFix amt="5000"/>
            </a:blip>
            <a:srcRect/>
            <a:stretch>
              <a:fillRect/>
            </a:stretch>
          </p:blipFill>
          <p:spPr>
            <a:xfrm>
              <a:off x="315632" y="4998639"/>
              <a:ext cx="11558011" cy="1583918"/>
            </a:xfrm>
            <a:prstGeom prst="rect">
              <a:avLst/>
            </a:prstGeom>
          </p:spPr>
        </p:pic>
        <p:sp>
          <p:nvSpPr>
            <p:cNvPr id="17" name="Rectangle 16"/>
            <p:cNvSpPr/>
            <p:nvPr/>
          </p:nvSpPr>
          <p:spPr>
            <a:xfrm rot="16200000">
              <a:off x="5957477" y="-974779"/>
              <a:ext cx="274320" cy="11558011"/>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8" name="Title 2"/>
          <p:cNvSpPr>
            <a:spLocks noGrp="1"/>
          </p:cNvSpPr>
          <p:nvPr>
            <p:ph type="title"/>
          </p:nvPr>
        </p:nvSpPr>
        <p:spPr>
          <a:xfrm>
            <a:off x="838200" y="473336"/>
            <a:ext cx="10515600" cy="1717598"/>
          </a:xfrm>
        </p:spPr>
        <p:txBody>
          <a:bodyPr/>
          <a:lstStyle/>
          <a:p>
            <a:r>
              <a:rPr lang="en-US" sz="3600" dirty="0">
                <a:latin typeface="思源黑体 CN" panose="020B0500000000000000" charset="-122"/>
                <a:ea typeface="思源黑体 CN" panose="020B0500000000000000" charset="-122"/>
                <a:cs typeface="思源黑体 CN" panose="020B0500000000000000" charset="-122"/>
              </a:rPr>
              <a:t>FSTA with Full Text </a:t>
            </a:r>
            <a:r>
              <a:rPr lang="zh-CN" altLang="en-US" sz="3600" dirty="0">
                <a:latin typeface="思源黑体 CN" panose="020B0500000000000000" charset="-122"/>
                <a:ea typeface="思源黑体 CN" panose="020B0500000000000000" charset="-122"/>
                <a:cs typeface="思源黑体 CN" panose="020B0500000000000000" charset="-122"/>
              </a:rPr>
              <a:t>提供以下持续且无延迟收录的食品科学核心全文期刊</a:t>
            </a:r>
            <a:br>
              <a:rPr lang="en-US" altLang="zh-CN" sz="3600" dirty="0"/>
            </a:br>
            <a:endParaRPr lang="en-US" dirty="0">
              <a:solidFill>
                <a:schemeClr val="accent2"/>
              </a:solidFill>
              <a:latin typeface="思源黑体 CN Light" panose="020B0300000000000000" charset="-122"/>
              <a:ea typeface="思源黑体 CN Light" panose="020B0300000000000000" charset="-122"/>
              <a:cs typeface="思源黑体 CN Light" panose="020B0300000000000000" charset="-122"/>
            </a:endParaRPr>
          </a:p>
        </p:txBody>
      </p:sp>
      <p:sp>
        <p:nvSpPr>
          <p:cNvPr id="5" name="TextBox 4"/>
          <p:cNvSpPr txBox="1"/>
          <p:nvPr/>
        </p:nvSpPr>
        <p:spPr>
          <a:xfrm>
            <a:off x="440056" y="5546083"/>
            <a:ext cx="2103120" cy="645160"/>
          </a:xfrm>
          <a:prstGeom prst="rect">
            <a:avLst/>
          </a:prstGeom>
          <a:noFill/>
        </p:spPr>
        <p:txBody>
          <a:bodyPr wrap="square">
            <a:spAutoFit/>
          </a:body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a:ea typeface="+mn-ea"/>
                <a:cs typeface="+mn-cs"/>
              </a:rPr>
              <a:t>Food &amp; Nutrition Bulletin</a:t>
            </a:r>
          </a:p>
        </p:txBody>
      </p:sp>
      <p:sp>
        <p:nvSpPr>
          <p:cNvPr id="8" name="TextBox 7"/>
          <p:cNvSpPr txBox="1"/>
          <p:nvPr/>
        </p:nvSpPr>
        <p:spPr>
          <a:xfrm>
            <a:off x="2742247" y="5546083"/>
            <a:ext cx="2105055" cy="9220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a:ea typeface="+mn-ea"/>
                <a:cs typeface="+mn-cs"/>
              </a:rPr>
              <a:t>Food Science &amp; Technology International</a:t>
            </a:r>
          </a:p>
        </p:txBody>
      </p:sp>
      <p:sp>
        <p:nvSpPr>
          <p:cNvPr id="9" name="TextBox 8"/>
          <p:cNvSpPr txBox="1"/>
          <p:nvPr/>
        </p:nvSpPr>
        <p:spPr>
          <a:xfrm>
            <a:off x="5043465" y="5546083"/>
            <a:ext cx="2103120" cy="368300"/>
          </a:xfrm>
          <a:prstGeom prst="rect">
            <a:avLst/>
          </a:prstGeom>
          <a:noFill/>
        </p:spPr>
        <p:txBody>
          <a:bodyPr wrap="square">
            <a:spAutoFit/>
          </a:body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a:ea typeface="+mn-ea"/>
                <a:cs typeface="+mn-cs"/>
              </a:rPr>
              <a:t>Food Technology</a:t>
            </a:r>
          </a:p>
        </p:txBody>
      </p:sp>
      <p:sp>
        <p:nvSpPr>
          <p:cNvPr id="12" name="TextBox 11"/>
          <p:cNvSpPr txBox="1"/>
          <p:nvPr/>
        </p:nvSpPr>
        <p:spPr>
          <a:xfrm>
            <a:off x="7337555" y="5546083"/>
            <a:ext cx="2103120" cy="922020"/>
          </a:xfrm>
          <a:prstGeom prst="rect">
            <a:avLst/>
          </a:prstGeom>
          <a:noFill/>
        </p:spPr>
        <p:txBody>
          <a:bodyPr wrap="square">
            <a:spAutoFit/>
          </a:body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a:ea typeface="+mn-ea"/>
                <a:cs typeface="+mn-cs"/>
              </a:rPr>
              <a:t>International Journal of Food Engineering</a:t>
            </a:r>
          </a:p>
        </p:txBody>
      </p:sp>
      <p:sp>
        <p:nvSpPr>
          <p:cNvPr id="13" name="TextBox 12"/>
          <p:cNvSpPr txBox="1"/>
          <p:nvPr/>
        </p:nvSpPr>
        <p:spPr>
          <a:xfrm>
            <a:off x="9643110" y="5546083"/>
            <a:ext cx="2103120" cy="645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a:ea typeface="+mn-ea"/>
                <a:cs typeface="+mn-cs"/>
              </a:rPr>
              <a:t>Journal of Food Science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6" y="2470873"/>
            <a:ext cx="2103120" cy="292608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14" y="2470873"/>
            <a:ext cx="2103120" cy="292608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440" y="2470873"/>
            <a:ext cx="2103120" cy="292608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journal: International Journal of Food Engineer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5666" y="2470873"/>
            <a:ext cx="2103120" cy="292608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Journal of Food Science - Wiley Online Libra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3110" y="2470873"/>
            <a:ext cx="2103120" cy="292608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CB72832-D4BA-7AEB-28D4-76644B2E0E89}"/>
              </a:ext>
            </a:extLst>
          </p:cNvPr>
          <p:cNvSpPr>
            <a:spLocks noGrp="1"/>
          </p:cNvSpPr>
          <p:nvPr>
            <p:ph type="title"/>
          </p:nvPr>
        </p:nvSpPr>
        <p:spPr>
          <a:xfrm>
            <a:off x="1673226" y="669925"/>
            <a:ext cx="8994775" cy="522288"/>
          </a:xfrm>
        </p:spPr>
        <p:txBody>
          <a:bodyPr/>
          <a:lstStyle/>
          <a:p>
            <a:pPr algn="l"/>
            <a:r>
              <a:rPr lang="en-US" altLang="en-US" sz="2400" b="1" dirty="0">
                <a:solidFill>
                  <a:schemeClr val="tx2"/>
                </a:solidFill>
                <a:latin typeface="Microsoft YaHei UI" panose="020B0503020204020204" pitchFamily="34" charset="-122"/>
                <a:ea typeface="思源黑体 CN" panose="020B0500000000000000"/>
              </a:rPr>
              <a:t>Comprehensive Reviews in Food Science &amp; Food Safety</a:t>
            </a:r>
            <a:endParaRPr lang="en-US" altLang="en-US" sz="1400" b="1" dirty="0">
              <a:solidFill>
                <a:srgbClr val="F0BF0A"/>
              </a:solidFill>
              <a:latin typeface="Microsoft YaHei UI" panose="020B0503020204020204" pitchFamily="34" charset="-122"/>
              <a:ea typeface="思源黑体 CN" panose="020B0500000000000000"/>
            </a:endParaRPr>
          </a:p>
        </p:txBody>
      </p:sp>
      <p:sp>
        <p:nvSpPr>
          <p:cNvPr id="16387" name="AutoShape 6" descr="Image">
            <a:extLst>
              <a:ext uri="{FF2B5EF4-FFF2-40B4-BE49-F238E27FC236}">
                <a16:creationId xmlns:a16="http://schemas.microsoft.com/office/drawing/2014/main" id="{EF2C595E-798C-31AF-CD69-42FEC683682E}"/>
              </a:ext>
            </a:extLst>
          </p:cNvPr>
          <p:cNvSpPr>
            <a:spLocks noChangeAspect="1" noChangeArrowheads="1"/>
          </p:cNvSpPr>
          <p:nvPr/>
        </p:nvSpPr>
        <p:spPr bwMode="auto">
          <a:xfrm>
            <a:off x="5910263" y="3698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00" b="0" i="0" u="none" strike="noStrike" kern="1200" cap="none" spc="0" normalizeH="0" baseline="0" noProof="0" dirty="0">
              <a:ln>
                <a:noFill/>
              </a:ln>
              <a:solidFill>
                <a:srgbClr val="000000"/>
              </a:solidFill>
              <a:effectLst/>
              <a:uLnTx/>
              <a:uFillTx/>
              <a:ea typeface="+mn-ea"/>
              <a:cs typeface="+mn-cs"/>
            </a:endParaRPr>
          </a:p>
        </p:txBody>
      </p:sp>
      <p:pic>
        <p:nvPicPr>
          <p:cNvPr id="44040" name="Picture 8">
            <a:extLst>
              <a:ext uri="{FF2B5EF4-FFF2-40B4-BE49-F238E27FC236}">
                <a16:creationId xmlns:a16="http://schemas.microsoft.com/office/drawing/2014/main" id="{F261453D-D306-9FF0-1A2D-8D58A54361E9}"/>
              </a:ext>
            </a:extLst>
          </p:cNvPr>
          <p:cNvPicPr>
            <a:picLocks noChangeAspect="1" noChangeArrowheads="1"/>
          </p:cNvPicPr>
          <p:nvPr/>
        </p:nvPicPr>
        <p:blipFill>
          <a:blip r:embed="rId2"/>
          <a:srcRect/>
          <a:stretch/>
        </p:blipFill>
        <p:spPr bwMode="auto">
          <a:xfrm>
            <a:off x="1751013" y="1879601"/>
            <a:ext cx="2036762" cy="2709863"/>
          </a:xfrm>
          <a:prstGeom prst="rect">
            <a:avLst/>
          </a:prstGeom>
          <a:ln>
            <a:noFill/>
          </a:ln>
          <a:effectLst>
            <a:outerShdw blurRad="292100" dist="139700" dir="2700000" algn="tl" rotWithShape="0">
              <a:srgbClr val="333333">
                <a:alpha val="65000"/>
              </a:srgbClr>
            </a:outerShdw>
          </a:effectLst>
        </p:spPr>
      </p:pic>
      <p:sp>
        <p:nvSpPr>
          <p:cNvPr id="16389" name="TextBox 3">
            <a:extLst>
              <a:ext uri="{FF2B5EF4-FFF2-40B4-BE49-F238E27FC236}">
                <a16:creationId xmlns:a16="http://schemas.microsoft.com/office/drawing/2014/main" id="{BA6E6318-8374-3923-43B3-A56F7FB6F63A}"/>
              </a:ext>
            </a:extLst>
          </p:cNvPr>
          <p:cNvSpPr txBox="1">
            <a:spLocks noChangeArrowheads="1"/>
          </p:cNvSpPr>
          <p:nvPr/>
        </p:nvSpPr>
        <p:spPr bwMode="auto">
          <a:xfrm>
            <a:off x="1751014" y="5183188"/>
            <a:ext cx="95840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Arial" panose="020B0604020202020204" pitchFamily="34" charset="0"/>
              </a:rPr>
              <a:t>是食品技术学家研究所（</a:t>
            </a:r>
            <a:r>
              <a:rPr kumimoji="0" lang="en-US" altLang="zh-CN"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Arial" panose="020B0604020202020204" pitchFamily="34" charset="0"/>
              </a:rPr>
              <a:t>IFT</a:t>
            </a:r>
            <a:r>
              <a:rPr kumimoji="0" lang="zh-CN" alt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Arial" panose="020B0604020202020204" pitchFamily="34" charset="0"/>
              </a:rPr>
              <a:t>）的同行评审在线期刊之一。它自</a:t>
            </a:r>
            <a:r>
              <a:rPr kumimoji="0" lang="en-US" altLang="zh-CN"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Arial" panose="020B0604020202020204" pitchFamily="34" charset="0"/>
              </a:rPr>
              <a:t>2002</a:t>
            </a:r>
            <a:r>
              <a:rPr kumimoji="0" lang="zh-CN" alt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Arial" panose="020B0604020202020204" pitchFamily="34" charset="0"/>
              </a:rPr>
              <a:t>年出版（</a:t>
            </a:r>
            <a:r>
              <a:rPr kumimoji="0" lang="en-US" altLang="zh-CN"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Arial" panose="020B0604020202020204" pitchFamily="34" charset="0"/>
              </a:rPr>
              <a:t>www.ift.org</a:t>
            </a:r>
            <a:r>
              <a:rPr kumimoji="0" lang="zh-CN" alt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Arial" panose="020B0604020202020204" pitchFamily="34" charset="0"/>
              </a:rPr>
              <a:t>），出版食品科学或食品安全方面的综述论文，</a:t>
            </a:r>
            <a:r>
              <a:rPr kumimoji="0" lang="zh-CN" altLang="en-US" sz="1800" b="1" i="0" u="none" strike="noStrike" kern="1200" cap="none" spc="0" normalizeH="0" baseline="0" noProof="0" dirty="0">
                <a:ln>
                  <a:noFill/>
                </a:ln>
                <a:solidFill>
                  <a:srgbClr val="1F497D"/>
                </a:solidFill>
                <a:effectLst/>
                <a:uLnTx/>
                <a:uFillTx/>
                <a:latin typeface="宋体" panose="02010600030101010101" pitchFamily="2" charset="-122"/>
                <a:ea typeface="思源黑体 CN" panose="020B0500000000000000"/>
                <a:cs typeface="Arial" panose="020B0604020202020204" pitchFamily="34" charset="0"/>
              </a:rPr>
              <a:t>涉及食品的化学、微生物、物理、感官和营养特性、食品加工和工程、食品分析方法和食品包装等方面。</a:t>
            </a:r>
            <a:endParaRPr kumimoji="0" lang="en-US" alt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Arial" panose="020B0604020202020204" pitchFamily="34" charset="0"/>
            </a:endParaRPr>
          </a:p>
        </p:txBody>
      </p:sp>
      <p:sp>
        <p:nvSpPr>
          <p:cNvPr id="16390" name="TextBox 7">
            <a:extLst>
              <a:ext uri="{FF2B5EF4-FFF2-40B4-BE49-F238E27FC236}">
                <a16:creationId xmlns:a16="http://schemas.microsoft.com/office/drawing/2014/main" id="{8A48BA03-23C4-346E-34F7-4EC2468DF363}"/>
              </a:ext>
            </a:extLst>
          </p:cNvPr>
          <p:cNvSpPr txBox="1">
            <a:spLocks noChangeArrowheads="1"/>
          </p:cNvSpPr>
          <p:nvPr/>
        </p:nvSpPr>
        <p:spPr bwMode="auto">
          <a:xfrm>
            <a:off x="4200526" y="1879600"/>
            <a:ext cx="659447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ISSN: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1541-4337</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数据库收录全文</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2008</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年至今（有</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12</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个月延迟）</a:t>
            </a:r>
            <a:endParaRPr kumimoji="0" lang="en-US"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出版商</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Wiley-Blackwell</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出版国家</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英国</a:t>
            </a:r>
            <a:endParaRPr kumimoji="0" lang="en-US"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出版频率</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一年</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6</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次</a:t>
            </a: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影响因子</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14.8</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JIF</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排名</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FOOD SCIENCE &amp; TECHNOLOGY :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4 /142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同行评议期刊：</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是</a:t>
            </a: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出版商链接</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https://www.wiley.com/en-us</a:t>
            </a:r>
          </a:p>
        </p:txBody>
      </p:sp>
      <p:sp>
        <p:nvSpPr>
          <p:cNvPr id="14" name="TextBox 13">
            <a:extLst>
              <a:ext uri="{FF2B5EF4-FFF2-40B4-BE49-F238E27FC236}">
                <a16:creationId xmlns:a16="http://schemas.microsoft.com/office/drawing/2014/main" id="{D168E6AD-67A3-D2E6-554C-00806C2CE132}"/>
              </a:ext>
            </a:extLst>
          </p:cNvPr>
          <p:cNvSpPr txBox="1"/>
          <p:nvPr/>
        </p:nvSpPr>
        <p:spPr>
          <a:xfrm>
            <a:off x="1524000" y="1323975"/>
            <a:ext cx="5824538" cy="369888"/>
          </a:xfrm>
          <a:prstGeom prst="rect">
            <a:avLst/>
          </a:prstGeom>
          <a:noFill/>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JIF2022: </a:t>
            </a:r>
            <a:r>
              <a:rPr kumimoji="0" lang="en-US" altLang="zh-CN" sz="1800" b="1" i="0" u="none" strike="noStrike" kern="1200" cap="none" spc="0" normalizeH="0" baseline="0" noProof="0" dirty="0">
                <a:ln>
                  <a:noFill/>
                </a:ln>
                <a:solidFill>
                  <a:srgbClr val="00B0F0"/>
                </a:solidFill>
                <a:effectLst/>
                <a:uLnTx/>
                <a:uFillTx/>
                <a:latin typeface="等线" panose="02010600030101010101" pitchFamily="2" charset="-122"/>
                <a:ea typeface="等线" panose="02010600030101010101" pitchFamily="2" charset="-122"/>
                <a:cs typeface="Times New Roman" panose="02020603050405020304" pitchFamily="18" charset="0"/>
              </a:rPr>
              <a:t>14.8</a:t>
            </a:r>
            <a:r>
              <a:rPr kumimoji="0" lang="en-US" altLang="en-US" sz="1800" b="1" i="0" u="none" strike="noStrike" kern="1200" cap="none" spc="0" normalizeH="0" baseline="0" noProof="0" dirty="0">
                <a:ln>
                  <a:noFill/>
                </a:ln>
                <a:solidFill>
                  <a:srgbClr val="00B050"/>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en-US" altLang="en-US" sz="1800" b="1" i="0" u="none" strike="noStrike" kern="1200" cap="none" spc="0" normalizeH="0" baseline="30000" noProof="0" dirty="0">
                <a:ln>
                  <a:noFill/>
                </a:ln>
                <a:solidFill>
                  <a:srgbClr val="00B050"/>
                </a:solidFill>
                <a:effectLst/>
                <a:uLnTx/>
                <a:uFillTx/>
                <a:latin typeface="等线" panose="02010600030101010101" pitchFamily="2" charset="-122"/>
                <a:ea typeface="等线" panose="02010600030101010101" pitchFamily="2" charset="-122"/>
                <a:cs typeface="Times New Roman" panose="02020603050405020304" pitchFamily="18" charset="0"/>
              </a:rPr>
              <a:t>0.986  </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 ； </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JCR Q1 </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SCI Q1</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a:t>
            </a:r>
            <a:endParaRPr kumimoji="0" lang="en-US" altLang="en-US" sz="1800" b="1" i="0" u="none" strike="noStrike" kern="1200" cap="none" spc="0" normalizeH="0" baseline="0" noProof="0" dirty="0">
              <a:ln>
                <a:noFill/>
              </a:ln>
              <a:solidFill>
                <a:srgbClr val="000000"/>
              </a:solidFill>
              <a:effectLst/>
              <a:uLnTx/>
              <a:uFillTx/>
              <a:ea typeface="+mn-ea"/>
              <a:cs typeface="+mn-cs"/>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EC39499F-5DD9-B216-D8BE-10C184F3EFA6}"/>
              </a:ext>
            </a:extLst>
          </p:cNvPr>
          <p:cNvSpPr>
            <a:spLocks noGrp="1"/>
          </p:cNvSpPr>
          <p:nvPr>
            <p:ph type="title"/>
          </p:nvPr>
        </p:nvSpPr>
        <p:spPr>
          <a:xfrm>
            <a:off x="1673226" y="669925"/>
            <a:ext cx="9420225" cy="522288"/>
          </a:xfrm>
        </p:spPr>
        <p:txBody>
          <a:bodyPr/>
          <a:lstStyle/>
          <a:p>
            <a:pPr algn="l"/>
            <a:r>
              <a:rPr lang="en-US" altLang="en-US" sz="2800" b="1" dirty="0">
                <a:solidFill>
                  <a:schemeClr val="tx2"/>
                </a:solidFill>
                <a:latin typeface="Microsoft YaHei UI" panose="020B0503020204020204" pitchFamily="34" charset="-122"/>
                <a:ea typeface="思源黑体 CN" panose="020B0500000000000000"/>
              </a:rPr>
              <a:t>Antioxidants</a:t>
            </a:r>
            <a:endParaRPr lang="en-US" altLang="en-US" sz="1600" b="1" dirty="0">
              <a:solidFill>
                <a:srgbClr val="F0BF0A"/>
              </a:solidFill>
              <a:latin typeface="Microsoft YaHei UI" panose="020B0503020204020204" pitchFamily="34" charset="-122"/>
              <a:ea typeface="思源黑体 CN" panose="020B0500000000000000"/>
            </a:endParaRPr>
          </a:p>
        </p:txBody>
      </p:sp>
      <p:sp>
        <p:nvSpPr>
          <p:cNvPr id="17411" name="AutoShape 6" descr="Image">
            <a:extLst>
              <a:ext uri="{FF2B5EF4-FFF2-40B4-BE49-F238E27FC236}">
                <a16:creationId xmlns:a16="http://schemas.microsoft.com/office/drawing/2014/main" id="{69F5E256-3C1F-C4FC-0DB9-C1BF35357133}"/>
              </a:ext>
            </a:extLst>
          </p:cNvPr>
          <p:cNvSpPr>
            <a:spLocks noChangeAspect="1" noChangeArrowheads="1"/>
          </p:cNvSpPr>
          <p:nvPr/>
        </p:nvSpPr>
        <p:spPr bwMode="auto">
          <a:xfrm>
            <a:off x="5910263" y="3775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00" b="0" i="0" u="none" strike="noStrike" kern="1200" cap="none" spc="0" normalizeH="0" baseline="0" noProof="0" dirty="0">
              <a:ln>
                <a:noFill/>
              </a:ln>
              <a:solidFill>
                <a:srgbClr val="000000"/>
              </a:solidFill>
              <a:effectLst/>
              <a:uLnTx/>
              <a:uFillTx/>
              <a:ea typeface="+mn-ea"/>
              <a:cs typeface="+mn-cs"/>
            </a:endParaRPr>
          </a:p>
        </p:txBody>
      </p:sp>
      <p:sp>
        <p:nvSpPr>
          <p:cNvPr id="4" name="TextBox 3">
            <a:extLst>
              <a:ext uri="{FF2B5EF4-FFF2-40B4-BE49-F238E27FC236}">
                <a16:creationId xmlns:a16="http://schemas.microsoft.com/office/drawing/2014/main" id="{887F77A5-0362-CB27-E15B-94AA24AE88B3}"/>
              </a:ext>
            </a:extLst>
          </p:cNvPr>
          <p:cNvSpPr txBox="1"/>
          <p:nvPr/>
        </p:nvSpPr>
        <p:spPr>
          <a:xfrm>
            <a:off x="1708838" y="5058398"/>
            <a:ext cx="8774325" cy="923330"/>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Antioxidants</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是一本国际性、</a:t>
            </a:r>
            <a:r>
              <a:rPr kumimoji="0" lang="zh-CN" altLang="en-US" sz="1800" b="1" i="0" u="none" strike="noStrike" kern="1200" cap="none" spc="0" normalizeH="0" baseline="0" noProof="0" dirty="0">
                <a:ln>
                  <a:noFill/>
                </a:ln>
                <a:solidFill>
                  <a:srgbClr val="1F497D"/>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同行评审、开放获取</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期刊，每月由 </a:t>
            </a:r>
            <a:r>
              <a:rPr kumimoji="0" lang="en-US" altLang="zh-CN"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MDPI </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在线出版。本刊为有关抗氧化剂科学和技术的研究提供了一个高级论坛，重点关注</a:t>
            </a:r>
            <a:r>
              <a:rPr kumimoji="0" lang="zh-CN" altLang="en-US" sz="1800" b="1" i="0" u="none" strike="noStrike" kern="1200" cap="none" spc="0" normalizeH="0" baseline="0" noProof="0" dirty="0">
                <a:ln>
                  <a:noFill/>
                </a:ln>
                <a:solidFill>
                  <a:srgbClr val="1F497D"/>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与生物相关的活性物种和过程、天然产品、作用机制、应用和用途</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方面的新见解和新观点。</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9AE503D-5A52-0507-CA1E-204078770741}"/>
              </a:ext>
            </a:extLst>
          </p:cNvPr>
          <p:cNvSpPr txBox="1"/>
          <p:nvPr/>
        </p:nvSpPr>
        <p:spPr>
          <a:xfrm>
            <a:off x="1524000" y="1312864"/>
            <a:ext cx="6838950" cy="369887"/>
          </a:xfrm>
          <a:prstGeom prst="rect">
            <a:avLst/>
          </a:prstGeom>
          <a:noFill/>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JIF2022: </a:t>
            </a:r>
            <a:r>
              <a:rPr kumimoji="0" lang="en-US" altLang="zh-CN" sz="1800" b="1" i="0" u="none" strike="noStrike" kern="1200" cap="none" spc="0" normalizeH="0" baseline="0" noProof="0" dirty="0">
                <a:ln>
                  <a:noFill/>
                </a:ln>
                <a:solidFill>
                  <a:srgbClr val="00B0F0"/>
                </a:solidFill>
                <a:effectLst/>
                <a:uLnTx/>
                <a:uFillTx/>
                <a:latin typeface="等线" panose="02010600030101010101" pitchFamily="2" charset="-122"/>
                <a:ea typeface="等线" panose="02010600030101010101" pitchFamily="2" charset="-122"/>
                <a:cs typeface="Times New Roman" panose="02020603050405020304" pitchFamily="18" charset="0"/>
              </a:rPr>
              <a:t>7</a:t>
            </a:r>
            <a:r>
              <a:rPr kumimoji="0" lang="en-US" altLang="en-US" sz="1800" b="1" i="0" u="none" strike="noStrike" kern="1200" cap="none" spc="0" normalizeH="0" baseline="0" noProof="0" dirty="0">
                <a:ln>
                  <a:noFill/>
                </a:ln>
                <a:solidFill>
                  <a:srgbClr val="00B050"/>
                </a:solidFill>
                <a:effectLst/>
                <a:uLnTx/>
                <a:uFillTx/>
                <a:latin typeface="等线" panose="02010600030101010101" pitchFamily="2" charset="-122"/>
                <a:ea typeface="等线" panose="02010600030101010101" pitchFamily="2" charset="-122"/>
                <a:cs typeface="Times New Roman" panose="02020603050405020304" pitchFamily="18" charset="0"/>
              </a:rPr>
              <a:t> ↓ </a:t>
            </a:r>
            <a:r>
              <a:rPr kumimoji="0" lang="en-US" altLang="en-US" sz="1800" b="1" i="0" u="none" strike="noStrike" kern="1200" cap="none" spc="0" normalizeH="0" baseline="30000" noProof="0" dirty="0">
                <a:ln>
                  <a:noFill/>
                </a:ln>
                <a:solidFill>
                  <a:srgbClr val="00B050"/>
                </a:solidFill>
                <a:effectLst/>
                <a:uLnTx/>
                <a:uFillTx/>
                <a:latin typeface="等线" panose="02010600030101010101" pitchFamily="2" charset="-122"/>
                <a:ea typeface="等线" panose="02010600030101010101" pitchFamily="2" charset="-122"/>
                <a:cs typeface="Times New Roman" panose="02020603050405020304" pitchFamily="18" charset="0"/>
              </a:rPr>
              <a:t>0.675 </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 </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JCR Q1 </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SCI </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大类</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Q1</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、小类</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Q2</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a:t>
            </a:r>
            <a:endParaRPr kumimoji="0" lang="en-US" altLang="en-US" sz="1800" b="1" i="0" u="none" strike="noStrike" kern="1200" cap="none" spc="0" normalizeH="0" baseline="0" noProof="0" dirty="0">
              <a:ln>
                <a:noFill/>
              </a:ln>
              <a:solidFill>
                <a:srgbClr val="000000"/>
              </a:solidFill>
              <a:effectLst/>
              <a:uLnTx/>
              <a:uFillTx/>
              <a:ea typeface="+mn-ea"/>
              <a:cs typeface="+mn-cs"/>
            </a:endParaRPr>
          </a:p>
        </p:txBody>
      </p:sp>
      <p:sp>
        <p:nvSpPr>
          <p:cNvPr id="17414" name="TextBox 1">
            <a:extLst>
              <a:ext uri="{FF2B5EF4-FFF2-40B4-BE49-F238E27FC236}">
                <a16:creationId xmlns:a16="http://schemas.microsoft.com/office/drawing/2014/main" id="{7FCFE8F1-EF86-4398-3E8E-89883AC92ED6}"/>
              </a:ext>
            </a:extLst>
          </p:cNvPr>
          <p:cNvSpPr txBox="1">
            <a:spLocks noChangeArrowheads="1"/>
          </p:cNvSpPr>
          <p:nvPr/>
        </p:nvSpPr>
        <p:spPr bwMode="auto">
          <a:xfrm>
            <a:off x="4225926" y="1825625"/>
            <a:ext cx="65944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ISSN: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2076-3921</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数据库收录全文</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2017</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年至今</a:t>
            </a: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出版商</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MDPI (Basel, Switzerland)</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出版国家</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瑞士</a:t>
            </a:r>
            <a:endParaRPr kumimoji="0" lang="en-US"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出版频率</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一年</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12</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次</a:t>
            </a: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影响因子</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7</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5</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年影响因子</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7.3</a:t>
            </a:r>
            <a:endPar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JIF</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排名</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FOOD SCIENCE &amp; TECHNOLOGY :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13 /142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同行评议期刊：</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是</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出版商链接</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https://www.mdpi.com/</a:t>
            </a:r>
          </a:p>
        </p:txBody>
      </p:sp>
      <p:pic>
        <p:nvPicPr>
          <p:cNvPr id="7" name="Picture 8">
            <a:extLst>
              <a:ext uri="{FF2B5EF4-FFF2-40B4-BE49-F238E27FC236}">
                <a16:creationId xmlns:a16="http://schemas.microsoft.com/office/drawing/2014/main" id="{EC582411-441C-F617-2A20-1A988C91B725}"/>
              </a:ext>
            </a:extLst>
          </p:cNvPr>
          <p:cNvPicPr>
            <a:picLocks noChangeAspect="1" noChangeArrowheads="1"/>
          </p:cNvPicPr>
          <p:nvPr/>
        </p:nvPicPr>
        <p:blipFill>
          <a:blip r:embed="rId2"/>
          <a:srcRect/>
          <a:stretch/>
        </p:blipFill>
        <p:spPr bwMode="auto">
          <a:xfrm>
            <a:off x="1843088" y="1879601"/>
            <a:ext cx="1985962" cy="27098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F6D50FF-63C1-CB12-0802-86488A991BB6}"/>
              </a:ext>
            </a:extLst>
          </p:cNvPr>
          <p:cNvSpPr>
            <a:spLocks noGrp="1"/>
          </p:cNvSpPr>
          <p:nvPr>
            <p:ph type="title"/>
          </p:nvPr>
        </p:nvSpPr>
        <p:spPr>
          <a:xfrm>
            <a:off x="1673226" y="669925"/>
            <a:ext cx="9420225" cy="522288"/>
          </a:xfrm>
        </p:spPr>
        <p:txBody>
          <a:bodyPr/>
          <a:lstStyle/>
          <a:p>
            <a:pPr algn="l"/>
            <a:r>
              <a:rPr lang="en-US" altLang="en-US" sz="2800" b="1" dirty="0">
                <a:solidFill>
                  <a:schemeClr val="tx2"/>
                </a:solidFill>
                <a:latin typeface="Microsoft YaHei UI" panose="020B0503020204020204" pitchFamily="34" charset="-122"/>
                <a:ea typeface="思源黑体 CN" panose="020B0500000000000000"/>
              </a:rPr>
              <a:t>Food Security</a:t>
            </a:r>
            <a:endParaRPr lang="en-US" altLang="en-US" sz="1600" b="1" dirty="0">
              <a:solidFill>
                <a:srgbClr val="F0BF0A"/>
              </a:solidFill>
              <a:latin typeface="Microsoft YaHei UI" panose="020B0503020204020204" pitchFamily="34" charset="-122"/>
              <a:ea typeface="思源黑体 CN" panose="020B0500000000000000"/>
            </a:endParaRPr>
          </a:p>
        </p:txBody>
      </p:sp>
      <p:sp>
        <p:nvSpPr>
          <p:cNvPr id="18435" name="AutoShape 6" descr="Image">
            <a:extLst>
              <a:ext uri="{FF2B5EF4-FFF2-40B4-BE49-F238E27FC236}">
                <a16:creationId xmlns:a16="http://schemas.microsoft.com/office/drawing/2014/main" id="{94451F5E-018D-43EC-D284-6F8D9B2A78EF}"/>
              </a:ext>
            </a:extLst>
          </p:cNvPr>
          <p:cNvSpPr>
            <a:spLocks noChangeAspect="1" noChangeArrowheads="1"/>
          </p:cNvSpPr>
          <p:nvPr/>
        </p:nvSpPr>
        <p:spPr bwMode="auto">
          <a:xfrm>
            <a:off x="5910263" y="3775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00" b="0" i="0" u="none" strike="noStrike" kern="1200" cap="none" spc="0" normalizeH="0" baseline="0" noProof="0" dirty="0">
              <a:ln>
                <a:noFill/>
              </a:ln>
              <a:solidFill>
                <a:srgbClr val="000000"/>
              </a:solidFill>
              <a:effectLst/>
              <a:uLnTx/>
              <a:uFillTx/>
              <a:ea typeface="+mn-ea"/>
              <a:cs typeface="+mn-cs"/>
            </a:endParaRPr>
          </a:p>
        </p:txBody>
      </p:sp>
      <p:sp>
        <p:nvSpPr>
          <p:cNvPr id="4" name="TextBox 3">
            <a:extLst>
              <a:ext uri="{FF2B5EF4-FFF2-40B4-BE49-F238E27FC236}">
                <a16:creationId xmlns:a16="http://schemas.microsoft.com/office/drawing/2014/main" id="{F99A1BF2-DC10-2E13-2B25-B93FE2F2152D}"/>
              </a:ext>
            </a:extLst>
          </p:cNvPr>
          <p:cNvSpPr txBox="1"/>
          <p:nvPr/>
        </p:nvSpPr>
        <p:spPr>
          <a:xfrm>
            <a:off x="1675501" y="4944973"/>
            <a:ext cx="9650982"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由国际植物病理学会（</a:t>
            </a:r>
            <a:r>
              <a:rPr kumimoji="0" lang="en-US" altLang="zh-CN"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ISPP</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）创立，是</a:t>
            </a:r>
            <a:r>
              <a:rPr kumimoji="0" lang="en-US" altLang="zh-CN"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ISPP</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的官方出版物。是一本跨学科期刊，旨在应对实现粮食安全的全球挑战和制约因素。该刊有助于</a:t>
            </a:r>
            <a:r>
              <a:rPr kumimoji="0" lang="zh-CN" altLang="en-US" sz="1800" b="1" i="0" u="none" strike="noStrike" kern="1200" cap="none" spc="0" normalizeH="0" baseline="0" noProof="0" dirty="0">
                <a:ln>
                  <a:noFill/>
                </a:ln>
                <a:solidFill>
                  <a:srgbClr val="1F497D"/>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全面了解</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包括生产、稳定、获取、库存、市场、贸易和营养价值等内容的</a:t>
            </a:r>
            <a:r>
              <a:rPr kumimoji="0" lang="zh-CN" altLang="en-US" sz="1800" b="1" i="0" u="none" strike="noStrike" kern="1200" cap="none" spc="0" normalizeH="0" baseline="0" noProof="0" dirty="0">
                <a:ln>
                  <a:noFill/>
                </a:ln>
                <a:solidFill>
                  <a:srgbClr val="1F497D"/>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食品安全问题</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，以及</a:t>
            </a:r>
            <a:r>
              <a:rPr kumimoji="0" lang="zh-CN" altLang="en-US" sz="1800" b="1" i="0" u="none" strike="noStrike" kern="1200" cap="none" spc="0" normalizeH="0" baseline="0" noProof="0" dirty="0">
                <a:ln>
                  <a:noFill/>
                </a:ln>
                <a:solidFill>
                  <a:srgbClr val="1F497D"/>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解决限制食品生产和人们获得健康饮食能力</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的物理、生物和社会经济</a:t>
            </a:r>
            <a:r>
              <a:rPr kumimoji="0" lang="zh-CN" altLang="en-US" sz="1800" b="1" i="0" u="none" strike="noStrike" kern="1200" cap="none" spc="0" normalizeH="0" baseline="0" noProof="0" dirty="0">
                <a:ln>
                  <a:noFill/>
                </a:ln>
                <a:solidFill>
                  <a:srgbClr val="1F497D"/>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制约因素</a:t>
            </a:r>
            <a:r>
              <a:rPr kumimoji="0" lang="zh-CN" alt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思源黑体 CN" panose="020B0500000000000000"/>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Arial" panose="020B0604020202020204" pitchFamily="34" charset="0"/>
            </a:endParaRPr>
          </a:p>
        </p:txBody>
      </p:sp>
      <p:sp>
        <p:nvSpPr>
          <p:cNvPr id="14" name="TextBox 13">
            <a:extLst>
              <a:ext uri="{FF2B5EF4-FFF2-40B4-BE49-F238E27FC236}">
                <a16:creationId xmlns:a16="http://schemas.microsoft.com/office/drawing/2014/main" id="{F9EECD13-FB32-2C11-D6FE-91870D176526}"/>
              </a:ext>
            </a:extLst>
          </p:cNvPr>
          <p:cNvSpPr txBox="1"/>
          <p:nvPr/>
        </p:nvSpPr>
        <p:spPr>
          <a:xfrm>
            <a:off x="1524000" y="1312864"/>
            <a:ext cx="6751638" cy="369887"/>
          </a:xfrm>
          <a:prstGeom prst="rect">
            <a:avLst/>
          </a:prstGeom>
          <a:noFill/>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JIF2022: </a:t>
            </a:r>
            <a:r>
              <a:rPr kumimoji="0" lang="en-US" altLang="zh-CN" sz="1800" b="1" i="0" u="none" strike="noStrike" kern="1200" cap="none" spc="0" normalizeH="0" baseline="0" noProof="0" dirty="0">
                <a:ln>
                  <a:noFill/>
                </a:ln>
                <a:solidFill>
                  <a:srgbClr val="00B0F0"/>
                </a:solidFill>
                <a:effectLst/>
                <a:uLnTx/>
                <a:uFillTx/>
                <a:latin typeface="等线" panose="02010600030101010101" pitchFamily="2" charset="-122"/>
                <a:ea typeface="等线" panose="02010600030101010101" pitchFamily="2" charset="-122"/>
                <a:cs typeface="Times New Roman" panose="02020603050405020304" pitchFamily="18" charset="0"/>
              </a:rPr>
              <a:t>6</a:t>
            </a:r>
            <a:r>
              <a:rPr kumimoji="0" lang="en-US" altLang="en-US" sz="1800" b="1" i="0" u="none" strike="noStrike" kern="1200" cap="none" spc="0" normalizeH="0" baseline="0" noProof="0" dirty="0">
                <a:ln>
                  <a:noFill/>
                </a:ln>
                <a:solidFill>
                  <a:srgbClr val="00B0F0"/>
                </a:solidFill>
                <a:effectLst/>
                <a:uLnTx/>
                <a:uFillTx/>
                <a:latin typeface="等线" panose="02010600030101010101" pitchFamily="2" charset="-122"/>
                <a:ea typeface="等线" panose="02010600030101010101" pitchFamily="2" charset="-122"/>
                <a:cs typeface="Times New Roman" panose="02020603050405020304" pitchFamily="18" charset="0"/>
              </a:rPr>
              <a:t>.7 </a:t>
            </a:r>
            <a:r>
              <a:rPr kumimoji="0" lang="en-US" altLang="en-US" sz="1800" b="1" i="0" u="none" strike="noStrike" kern="1200" cap="none" spc="0" normalizeH="0" baseline="0" noProof="0" dirty="0">
                <a:ln>
                  <a:noFill/>
                </a:ln>
                <a:solidFill>
                  <a:srgbClr val="00B050"/>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en-US" altLang="en-US" sz="1800" b="1" i="0" u="none" strike="noStrike" kern="1200" cap="none" spc="0" normalizeH="0" baseline="30000" noProof="0" dirty="0">
                <a:ln>
                  <a:noFill/>
                </a:ln>
                <a:solidFill>
                  <a:srgbClr val="00B050"/>
                </a:solidFill>
                <a:effectLst/>
                <a:uLnTx/>
                <a:uFillTx/>
                <a:latin typeface="等线" panose="02010600030101010101" pitchFamily="2" charset="-122"/>
                <a:ea typeface="等线" panose="02010600030101010101" pitchFamily="2" charset="-122"/>
                <a:cs typeface="Times New Roman" panose="02020603050405020304" pitchFamily="18" charset="0"/>
              </a:rPr>
              <a:t>0.441 </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 </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JCR Q1 </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 SCI </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大类</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Q1</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、小类</a:t>
            </a:r>
            <a:r>
              <a:rPr kumimoji="0" lang="en-US" altLang="zh-CN"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Q2</a:t>
            </a:r>
            <a:r>
              <a:rPr kumimoji="0" lang="zh-CN" altLang="en-US" sz="1800" b="1" i="0" u="none" strike="noStrike" kern="1200" cap="none" spc="0" normalizeH="0" baseline="0" noProof="0" dirty="0">
                <a:ln>
                  <a:noFill/>
                </a:ln>
                <a:solidFill>
                  <a:srgbClr val="F0BF0A"/>
                </a:solidFill>
                <a:effectLst/>
                <a:uLnTx/>
                <a:uFillTx/>
                <a:latin typeface="Microsoft YaHei UI" panose="020B0503020204020204" pitchFamily="34" charset="-122"/>
                <a:ea typeface="思源黑体 CN" panose="020B0500000000000000"/>
                <a:cs typeface="+mn-cs"/>
              </a:rPr>
              <a:t>）</a:t>
            </a:r>
            <a:endParaRPr kumimoji="0" lang="en-US" altLang="en-US" sz="1800" b="1" i="0" u="none" strike="noStrike" kern="1200" cap="none" spc="0" normalizeH="0" baseline="0" noProof="0" dirty="0">
              <a:ln>
                <a:noFill/>
              </a:ln>
              <a:solidFill>
                <a:srgbClr val="000000"/>
              </a:solidFill>
              <a:effectLst/>
              <a:uLnTx/>
              <a:uFillTx/>
              <a:ea typeface="+mn-ea"/>
              <a:cs typeface="+mn-cs"/>
            </a:endParaRPr>
          </a:p>
        </p:txBody>
      </p:sp>
      <p:sp>
        <p:nvSpPr>
          <p:cNvPr id="18438" name="TextBox 1">
            <a:extLst>
              <a:ext uri="{FF2B5EF4-FFF2-40B4-BE49-F238E27FC236}">
                <a16:creationId xmlns:a16="http://schemas.microsoft.com/office/drawing/2014/main" id="{FE486514-1ACE-229F-6C9E-112AF03315E6}"/>
              </a:ext>
            </a:extLst>
          </p:cNvPr>
          <p:cNvSpPr txBox="1">
            <a:spLocks noChangeArrowheads="1"/>
          </p:cNvSpPr>
          <p:nvPr/>
        </p:nvSpPr>
        <p:spPr bwMode="auto">
          <a:xfrm>
            <a:off x="4225926" y="1825625"/>
            <a:ext cx="65944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ISSN: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1876-4517</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数据库收录全文</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2009</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年至今（有</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12</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个月延迟）</a:t>
            </a:r>
            <a:endParaRPr kumimoji="0" lang="en-US"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出版商</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Springer Nature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出版国家</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荷兰</a:t>
            </a:r>
            <a:endParaRPr kumimoji="0" lang="en-US"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出版频率</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一年</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6</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次</a:t>
            </a: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影响因子</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6.7     </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5</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年影响因子</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5.5</a:t>
            </a:r>
            <a:endPar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JIF</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排名</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FOOD SCIENCE &amp; TECHNOLOGY :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16 /142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同行评议期刊：</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是</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出版商链接</a:t>
            </a:r>
            <a:r>
              <a:rPr kumimoji="0" lang="en-US"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 </a:t>
            </a:r>
            <a:r>
              <a:rPr kumimoji="0" lang="en-US"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panose="020B0500000000000000"/>
                <a:cs typeface="+mn-cs"/>
              </a:rPr>
              <a:t>http://www.springer.com/</a:t>
            </a:r>
          </a:p>
        </p:txBody>
      </p:sp>
      <p:pic>
        <p:nvPicPr>
          <p:cNvPr id="7" name="Picture 8">
            <a:extLst>
              <a:ext uri="{FF2B5EF4-FFF2-40B4-BE49-F238E27FC236}">
                <a16:creationId xmlns:a16="http://schemas.microsoft.com/office/drawing/2014/main" id="{4680B90C-E21C-E987-9F15-4C8B3326F1CA}"/>
              </a:ext>
            </a:extLst>
          </p:cNvPr>
          <p:cNvPicPr>
            <a:picLocks noChangeAspect="1" noChangeArrowheads="1"/>
          </p:cNvPicPr>
          <p:nvPr/>
        </p:nvPicPr>
        <p:blipFill>
          <a:blip r:embed="rId2"/>
          <a:srcRect/>
          <a:stretch/>
        </p:blipFill>
        <p:spPr bwMode="auto">
          <a:xfrm>
            <a:off x="1754188" y="1887539"/>
            <a:ext cx="2032000" cy="26939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95AA28-18EF-D2F3-4465-FF6A397B6BD6}"/>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79973CA3-95FB-9DF9-2402-92026CFAB505}"/>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访问途径</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6" name="TextBox 5">
            <a:extLst>
              <a:ext uri="{FF2B5EF4-FFF2-40B4-BE49-F238E27FC236}">
                <a16:creationId xmlns:a16="http://schemas.microsoft.com/office/drawing/2014/main" id="{31E1F77F-0140-E63F-8C25-C4131777404A}"/>
              </a:ext>
            </a:extLst>
          </p:cNvPr>
          <p:cNvSpPr txBox="1"/>
          <p:nvPr/>
        </p:nvSpPr>
        <p:spPr>
          <a:xfrm>
            <a:off x="603094" y="1142566"/>
            <a:ext cx="3807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New UI Improved over Classic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HTML </a:t>
            </a:r>
            <a:r>
              <a:rPr kumimoji="0" lang="en-US" sz="1800" b="1" i="0" u="none" strike="noStrike" kern="1200" cap="none" spc="0" normalizeH="0" baseline="0" noProof="0" dirty="0">
                <a:ln>
                  <a:noFill/>
                </a:ln>
                <a:solidFill>
                  <a:srgbClr val="FFFFFF"/>
                </a:solidFill>
                <a:effectLst/>
                <a:uLnTx/>
                <a:uFillTx/>
                <a:latin typeface="Arial"/>
                <a:ea typeface="+mn-ea"/>
                <a:cs typeface="+mn-cs"/>
              </a:rPr>
              <a:t>and</a:t>
            </a:r>
            <a:r>
              <a:rPr kumimoji="0" lang="en-US" sz="1800" b="0" i="0" u="none" strike="noStrike" kern="1200" cap="none" spc="0" normalizeH="0" baseline="0" noProof="0" dirty="0">
                <a:ln>
                  <a:noFill/>
                </a:ln>
                <a:solidFill>
                  <a:srgbClr val="FFFFFF"/>
                </a:solidFill>
                <a:effectLst/>
                <a:uLnTx/>
                <a:uFillTx/>
                <a:latin typeface="Arial"/>
                <a:ea typeface="+mn-ea"/>
                <a:cs typeface="+mn-cs"/>
              </a:rPr>
              <a:t> PDF Full Text </a:t>
            </a:r>
          </a:p>
        </p:txBody>
      </p:sp>
      <p:sp>
        <p:nvSpPr>
          <p:cNvPr id="7" name="Content Placeholder 2">
            <a:extLst>
              <a:ext uri="{FF2B5EF4-FFF2-40B4-BE49-F238E27FC236}">
                <a16:creationId xmlns:a16="http://schemas.microsoft.com/office/drawing/2014/main" id="{92F64287-CD21-9542-F3DF-0D33B4D1E4CB}"/>
              </a:ext>
            </a:extLst>
          </p:cNvPr>
          <p:cNvSpPr txBox="1">
            <a:spLocks/>
          </p:cNvSpPr>
          <p:nvPr/>
        </p:nvSpPr>
        <p:spPr>
          <a:xfrm>
            <a:off x="790661" y="1327597"/>
            <a:ext cx="10462886" cy="814481"/>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b="1" dirty="0"/>
              <a:t>EBSCOhost</a:t>
            </a:r>
            <a:r>
              <a:rPr lang="zh-CN" altLang="en-US" b="1" dirty="0"/>
              <a:t>用户界面提供个性化控制面板、新式结果列表、增强的显示、更多的引用和共享选项，以及增强的详细记录和用户体验。</a:t>
            </a:r>
            <a:endParaRPr lang="en-US" altLang="zh-CN" b="1" dirty="0"/>
          </a:p>
        </p:txBody>
      </p:sp>
      <p:grpSp>
        <p:nvGrpSpPr>
          <p:cNvPr id="3" name="组合 2">
            <a:extLst>
              <a:ext uri="{FF2B5EF4-FFF2-40B4-BE49-F238E27FC236}">
                <a16:creationId xmlns:a16="http://schemas.microsoft.com/office/drawing/2014/main" id="{1FA22EF7-0E2B-E0B5-2F5E-24344C112094}"/>
              </a:ext>
            </a:extLst>
          </p:cNvPr>
          <p:cNvGrpSpPr/>
          <p:nvPr/>
        </p:nvGrpSpPr>
        <p:grpSpPr>
          <a:xfrm>
            <a:off x="6409113" y="2595749"/>
            <a:ext cx="4089812" cy="3539044"/>
            <a:chOff x="6604002" y="1651820"/>
            <a:chExt cx="3886610" cy="4208206"/>
          </a:xfrm>
        </p:grpSpPr>
        <p:sp>
          <p:nvSpPr>
            <p:cNvPr id="5" name="TextBox 8">
              <a:extLst>
                <a:ext uri="{FF2B5EF4-FFF2-40B4-BE49-F238E27FC236}">
                  <a16:creationId xmlns:a16="http://schemas.microsoft.com/office/drawing/2014/main" id="{900DC7CC-0CD5-802D-B625-83686E16CD0A}"/>
                </a:ext>
              </a:extLst>
            </p:cNvPr>
            <p:cNvSpPr txBox="1"/>
            <p:nvPr/>
          </p:nvSpPr>
          <p:spPr>
            <a:xfrm>
              <a:off x="7037697" y="2017342"/>
              <a:ext cx="3019218" cy="2671588"/>
            </a:xfrm>
            <a:prstGeom prst="rect">
              <a:avLst/>
            </a:prstGeom>
            <a:noFill/>
          </p:spPr>
          <p:txBody>
            <a:bodyPr wrap="square">
              <a:spAutoFit/>
            </a:bodyPr>
            <a:lstStyle/>
            <a:p>
              <a:pPr algn="ctr"/>
              <a:r>
                <a:rPr lang="zh-CN" altLang="en-US" sz="2000" b="1" dirty="0">
                  <a:solidFill>
                    <a:schemeClr val="tx1"/>
                  </a:solidFill>
                  <a:latin typeface="思源黑体" panose="020B0500000000000000" pitchFamily="34" charset="-122"/>
                  <a:ea typeface="思源黑体" panose="020B0500000000000000" pitchFamily="34" charset="-122"/>
                  <a:cs typeface="Noto Sans" panose="020B0502040504020204" pitchFamily="34" charset="0"/>
                </a:rPr>
                <a:t>图书馆主页查找链接</a:t>
              </a:r>
              <a:endParaRPr lang="en-US" altLang="zh-CN" sz="2000" b="1" dirty="0">
                <a:solidFill>
                  <a:schemeClr val="tx1"/>
                </a:solidFill>
                <a:latin typeface="思源黑体" panose="020B0500000000000000" pitchFamily="34" charset="-122"/>
                <a:ea typeface="思源黑体" panose="020B0500000000000000" pitchFamily="34" charset="-122"/>
                <a:cs typeface="Noto Sans" panose="020B0502040504020204" pitchFamily="34" charset="0"/>
              </a:endParaRPr>
            </a:p>
            <a:p>
              <a:pPr algn="ctr"/>
              <a:endParaRPr lang="en-US" sz="2000" dirty="0">
                <a:solidFill>
                  <a:schemeClr val="tx1"/>
                </a:solidFill>
                <a:latin typeface="思源黑体" panose="020B0500000000000000" pitchFamily="34" charset="-122"/>
                <a:ea typeface="思源黑体" panose="020B0500000000000000" pitchFamily="34" charset="-122"/>
                <a:cs typeface="Noto Sans" panose="020B0502040504020204" pitchFamily="34" charset="0"/>
              </a:endParaRPr>
            </a:p>
            <a:p>
              <a:pPr algn="ctr"/>
              <a:r>
                <a:rPr lang="zh-CN" altLang="en-US" sz="2000" dirty="0">
                  <a:solidFill>
                    <a:schemeClr val="tx2"/>
                  </a:solidFill>
                  <a:latin typeface="思源黑体" panose="020B0500000000000000" pitchFamily="34" charset="-122"/>
                  <a:ea typeface="思源黑体" panose="020B0500000000000000" pitchFamily="34" charset="-122"/>
                  <a:cs typeface="Noto Sans" panose="020B0502040504020204" pitchFamily="34" charset="0"/>
                </a:rPr>
                <a:t>图书馆主页中点击“数字资源”，找到</a:t>
              </a:r>
              <a:r>
                <a:rPr lang="en-US" altLang="zh-CN" sz="2000" dirty="0">
                  <a:solidFill>
                    <a:schemeClr val="tx2"/>
                  </a:solidFill>
                  <a:latin typeface="思源黑体" panose="020B0500000000000000" pitchFamily="34" charset="-122"/>
                  <a:ea typeface="思源黑体" panose="020B0500000000000000" pitchFamily="34" charset="-122"/>
                  <a:cs typeface="Noto Sans" panose="020B0502040504020204" pitchFamily="34" charset="0"/>
                </a:rPr>
                <a:t>EBSCO</a:t>
              </a:r>
              <a:r>
                <a:rPr lang="zh-CN" altLang="en-US" sz="2000" dirty="0">
                  <a:solidFill>
                    <a:schemeClr val="tx2"/>
                  </a:solidFill>
                  <a:latin typeface="思源黑体" panose="020B0500000000000000" pitchFamily="34" charset="-122"/>
                  <a:ea typeface="思源黑体" panose="020B0500000000000000" pitchFamily="34" charset="-122"/>
                  <a:cs typeface="Noto Sans" panose="020B0502040504020204" pitchFamily="34" charset="0"/>
                </a:rPr>
                <a:t>，点击链接即可进入选择数据页面，或者直接进入检索页面</a:t>
              </a:r>
              <a:endParaRPr lang="en-AU" sz="2000" u="sng" dirty="0">
                <a:solidFill>
                  <a:schemeClr val="tx2"/>
                </a:solidFill>
                <a:latin typeface="思源黑体" panose="020B0500000000000000" pitchFamily="34" charset="-122"/>
                <a:ea typeface="思源黑体" panose="020B0500000000000000" pitchFamily="34" charset="-122"/>
                <a:cs typeface="Noto Sans" panose="020B0502040504020204" pitchFamily="34" charset="0"/>
              </a:endParaRPr>
            </a:p>
          </p:txBody>
        </p:sp>
        <p:sp>
          <p:nvSpPr>
            <p:cNvPr id="9" name="Flowchart: Off-page Connector 5">
              <a:extLst>
                <a:ext uri="{FF2B5EF4-FFF2-40B4-BE49-F238E27FC236}">
                  <a16:creationId xmlns:a16="http://schemas.microsoft.com/office/drawing/2014/main" id="{270B3AA9-0A8D-9521-345F-6F719E6DBFF2}"/>
                </a:ext>
              </a:extLst>
            </p:cNvPr>
            <p:cNvSpPr/>
            <p:nvPr/>
          </p:nvSpPr>
          <p:spPr>
            <a:xfrm>
              <a:off x="6604002" y="1651820"/>
              <a:ext cx="3886610" cy="420820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33 w 10000"/>
                <a:gd name="connsiteY3" fmla="*/ 5649 h 8000"/>
                <a:gd name="connsiteX4" fmla="*/ 0 w 10000"/>
                <a:gd name="connsiteY4" fmla="*/ 8000 h 8000"/>
                <a:gd name="connsiteX5" fmla="*/ 0 w 10000"/>
                <a:gd name="connsiteY5" fmla="*/ 0 h 8000"/>
                <a:gd name="connsiteX0" fmla="*/ 0 w 10000"/>
                <a:gd name="connsiteY0" fmla="*/ 0 h 10000"/>
                <a:gd name="connsiteX1" fmla="*/ 10000 w 10000"/>
                <a:gd name="connsiteY1" fmla="*/ 0 h 10000"/>
                <a:gd name="connsiteX2" fmla="*/ 10000 w 10000"/>
                <a:gd name="connsiteY2" fmla="*/ 10000 h 10000"/>
                <a:gd name="connsiteX3" fmla="*/ 5164 w 10000"/>
                <a:gd name="connsiteY3" fmla="*/ 811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4903 w 10000"/>
                <a:gd name="connsiteY3" fmla="*/ 8117 h 10000"/>
                <a:gd name="connsiteX4" fmla="*/ 0 w 10000"/>
                <a:gd name="connsiteY4" fmla="*/ 10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10000"/>
                  </a:lnTo>
                  <a:lnTo>
                    <a:pt x="4903" y="8117"/>
                  </a:lnTo>
                  <a:lnTo>
                    <a:pt x="0" y="10000"/>
                  </a:lnTo>
                  <a:lnTo>
                    <a:pt x="0" y="0"/>
                  </a:lnTo>
                  <a:close/>
                </a:path>
              </a:pathLst>
            </a:custGeom>
            <a:no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nchorCtr="0"/>
            <a:lstStyle/>
            <a:p>
              <a:pPr algn="ctr"/>
              <a:endParaRPr lang="en-AU" sz="2000" u="sng" dirty="0">
                <a:solidFill>
                  <a:schemeClr val="tx1"/>
                </a:solidFill>
                <a:latin typeface="思源黑体" panose="020B0500000000000000" pitchFamily="34" charset="-122"/>
                <a:ea typeface="思源黑体" panose="020B0500000000000000" pitchFamily="34" charset="-122"/>
                <a:cs typeface="Noto Sans" panose="020B0502040504020204" pitchFamily="34" charset="0"/>
              </a:endParaRPr>
            </a:p>
          </p:txBody>
        </p:sp>
      </p:grpSp>
      <p:grpSp>
        <p:nvGrpSpPr>
          <p:cNvPr id="10" name="组合 9">
            <a:extLst>
              <a:ext uri="{FF2B5EF4-FFF2-40B4-BE49-F238E27FC236}">
                <a16:creationId xmlns:a16="http://schemas.microsoft.com/office/drawing/2014/main" id="{6A7E7A35-3ADB-D07F-8875-51F6D96182AF}"/>
              </a:ext>
            </a:extLst>
          </p:cNvPr>
          <p:cNvGrpSpPr/>
          <p:nvPr/>
        </p:nvGrpSpPr>
        <p:grpSpPr>
          <a:xfrm>
            <a:off x="845288" y="2595749"/>
            <a:ext cx="4147498" cy="3539044"/>
            <a:chOff x="1622695" y="1651820"/>
            <a:chExt cx="4044000" cy="4208206"/>
          </a:xfrm>
        </p:grpSpPr>
        <p:sp>
          <p:nvSpPr>
            <p:cNvPr id="12" name="Flowchart: Off-page Connector 5">
              <a:extLst>
                <a:ext uri="{FF2B5EF4-FFF2-40B4-BE49-F238E27FC236}">
                  <a16:creationId xmlns:a16="http://schemas.microsoft.com/office/drawing/2014/main" id="{01D4092B-EB69-8CF9-1372-92D5D71DFB51}"/>
                </a:ext>
              </a:extLst>
            </p:cNvPr>
            <p:cNvSpPr/>
            <p:nvPr/>
          </p:nvSpPr>
          <p:spPr>
            <a:xfrm>
              <a:off x="1701390" y="1651820"/>
              <a:ext cx="3886610" cy="420820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33 w 10000"/>
                <a:gd name="connsiteY3" fmla="*/ 5649 h 8000"/>
                <a:gd name="connsiteX4" fmla="*/ 0 w 10000"/>
                <a:gd name="connsiteY4" fmla="*/ 8000 h 8000"/>
                <a:gd name="connsiteX5" fmla="*/ 0 w 10000"/>
                <a:gd name="connsiteY5" fmla="*/ 0 h 8000"/>
                <a:gd name="connsiteX0" fmla="*/ 0 w 10000"/>
                <a:gd name="connsiteY0" fmla="*/ 0 h 10000"/>
                <a:gd name="connsiteX1" fmla="*/ 10000 w 10000"/>
                <a:gd name="connsiteY1" fmla="*/ 0 h 10000"/>
                <a:gd name="connsiteX2" fmla="*/ 10000 w 10000"/>
                <a:gd name="connsiteY2" fmla="*/ 10000 h 10000"/>
                <a:gd name="connsiteX3" fmla="*/ 5164 w 10000"/>
                <a:gd name="connsiteY3" fmla="*/ 811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4903 w 10000"/>
                <a:gd name="connsiteY3" fmla="*/ 8117 h 10000"/>
                <a:gd name="connsiteX4" fmla="*/ 0 w 10000"/>
                <a:gd name="connsiteY4" fmla="*/ 10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10000"/>
                  </a:lnTo>
                  <a:lnTo>
                    <a:pt x="4903" y="8117"/>
                  </a:lnTo>
                  <a:lnTo>
                    <a:pt x="0" y="10000"/>
                  </a:lnTo>
                  <a:lnTo>
                    <a:pt x="0" y="0"/>
                  </a:lnTo>
                  <a:close/>
                </a:path>
              </a:pathLst>
            </a:custGeom>
            <a:noFill/>
            <a:ln w="762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nchorCtr="0"/>
            <a:lstStyle/>
            <a:p>
              <a:pPr algn="ctr"/>
              <a:endParaRPr lang="en-AU" sz="2000" u="sng" dirty="0">
                <a:solidFill>
                  <a:schemeClr val="tx1"/>
                </a:solidFill>
                <a:latin typeface="思源黑体" panose="020B0500000000000000" pitchFamily="34" charset="-122"/>
                <a:ea typeface="思源黑体" panose="020B0500000000000000" pitchFamily="34" charset="-122"/>
                <a:cs typeface="Noto Sans" panose="020B0502040504020204" pitchFamily="34" charset="0"/>
              </a:endParaRPr>
            </a:p>
          </p:txBody>
        </p:sp>
        <p:sp>
          <p:nvSpPr>
            <p:cNvPr id="13" name="TextBox 11">
              <a:extLst>
                <a:ext uri="{FF2B5EF4-FFF2-40B4-BE49-F238E27FC236}">
                  <a16:creationId xmlns:a16="http://schemas.microsoft.com/office/drawing/2014/main" id="{D1153B13-548D-479B-2D90-33034F7FD883}"/>
                </a:ext>
              </a:extLst>
            </p:cNvPr>
            <p:cNvSpPr txBox="1"/>
            <p:nvPr/>
          </p:nvSpPr>
          <p:spPr>
            <a:xfrm>
              <a:off x="1622695" y="2465871"/>
              <a:ext cx="4044000" cy="1207704"/>
            </a:xfrm>
            <a:prstGeom prst="rect">
              <a:avLst/>
            </a:prstGeom>
            <a:noFill/>
          </p:spPr>
          <p:txBody>
            <a:bodyPr wrap="square" lIns="91440" tIns="45720" rIns="91440" bIns="45720" anchor="t">
              <a:spAutoFit/>
            </a:bodyPr>
            <a:lstStyle/>
            <a:p>
              <a:pPr algn="ctr"/>
              <a:r>
                <a:rPr lang="en-US" sz="2000" b="1" dirty="0">
                  <a:latin typeface="思源黑体" panose="020B0500000000000000" pitchFamily="34" charset="-122"/>
                  <a:ea typeface="思源黑体"/>
                  <a:cs typeface="Noto Sans"/>
                </a:rPr>
                <a:t>IP</a:t>
              </a:r>
              <a:r>
                <a:rPr lang="zh-CN" altLang="en-US" sz="2000" b="1">
                  <a:latin typeface="思源黑体" panose="020B0500000000000000" pitchFamily="34" charset="-122"/>
                  <a:ea typeface="思源黑体"/>
                  <a:cs typeface="Noto Sans"/>
                </a:rPr>
                <a:t>识别</a:t>
              </a:r>
              <a:endParaRPr lang="en-US" altLang="zh-CN" sz="2000" b="1">
                <a:latin typeface="思源黑体" panose="020B0500000000000000" pitchFamily="34" charset="-122"/>
                <a:ea typeface="思源黑体"/>
                <a:cs typeface="Noto Sans"/>
              </a:endParaRPr>
            </a:p>
            <a:p>
              <a:pPr algn="ctr"/>
              <a:endParaRPr lang="en-US" sz="2000" dirty="0">
                <a:solidFill>
                  <a:schemeClr val="tx1"/>
                </a:solidFill>
                <a:latin typeface="思源黑体" panose="020B0500000000000000" pitchFamily="34" charset="-122"/>
                <a:ea typeface="思源黑体" panose="020B0500000000000000" pitchFamily="34" charset="-122"/>
                <a:cs typeface="Noto Sans" panose="020B0502040504020204" pitchFamily="34" charset="0"/>
              </a:endParaRPr>
            </a:p>
            <a:p>
              <a:pPr algn="ctr"/>
              <a:r>
                <a:rPr lang="en-US" sz="2000" dirty="0">
                  <a:solidFill>
                    <a:schemeClr val="tx2"/>
                  </a:solidFill>
                  <a:latin typeface="思源黑体" panose="020B0500000000000000" pitchFamily="34" charset="-122"/>
                  <a:ea typeface="思源黑体"/>
                  <a:cs typeface="Noto Sans"/>
                </a:rPr>
                <a:t>http://</a:t>
              </a:r>
              <a:r>
                <a:rPr lang="en-US" altLang="zh-CN" sz="2000" dirty="0">
                  <a:solidFill>
                    <a:schemeClr val="tx2"/>
                  </a:solidFill>
                  <a:latin typeface="思源黑体" panose="020B0500000000000000" pitchFamily="34" charset="-122"/>
                  <a:ea typeface="思源黑体"/>
                  <a:cs typeface="Noto Sans"/>
                </a:rPr>
                <a:t>re</a:t>
              </a:r>
              <a:r>
                <a:rPr lang="en-US" sz="2000" dirty="0">
                  <a:solidFill>
                    <a:schemeClr val="tx2"/>
                  </a:solidFill>
                  <a:latin typeface="思源黑体" panose="020B0500000000000000" pitchFamily="34" charset="-122"/>
                  <a:ea typeface="思源黑体"/>
                  <a:cs typeface="Noto Sans"/>
                </a:rPr>
                <a:t>search.ebsco.com/</a:t>
              </a:r>
            </a:p>
          </p:txBody>
        </p:sp>
      </p:grpSp>
    </p:spTree>
    <p:extLst>
      <p:ext uri="{BB962C8B-B14F-4D97-AF65-F5344CB8AC3E}">
        <p14:creationId xmlns:p14="http://schemas.microsoft.com/office/powerpoint/2010/main" val="12679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22205-54C1-2A55-D436-E2FCD6AB73C6}"/>
            </a:ext>
          </a:extLst>
        </p:cNvPr>
        <p:cNvGrpSpPr/>
        <p:nvPr/>
      </p:nvGrpSpPr>
      <p:grpSpPr>
        <a:xfrm>
          <a:off x="0" y="0"/>
          <a:ext cx="0" cy="0"/>
          <a:chOff x="0" y="0"/>
          <a:chExt cx="0" cy="0"/>
        </a:xfrm>
      </p:grpSpPr>
      <p:pic>
        <p:nvPicPr>
          <p:cNvPr id="32" name="图片 31">
            <a:extLst>
              <a:ext uri="{FF2B5EF4-FFF2-40B4-BE49-F238E27FC236}">
                <a16:creationId xmlns:a16="http://schemas.microsoft.com/office/drawing/2014/main" id="{F2CDD4D2-648B-1633-B094-D9514B495095}"/>
              </a:ext>
            </a:extLst>
          </p:cNvPr>
          <p:cNvPicPr>
            <a:picLocks noChangeAspect="1"/>
          </p:cNvPicPr>
          <p:nvPr/>
        </p:nvPicPr>
        <p:blipFill>
          <a:blip r:embed="rId3"/>
          <a:stretch>
            <a:fillRect/>
          </a:stretch>
        </p:blipFill>
        <p:spPr>
          <a:xfrm>
            <a:off x="671111" y="1436424"/>
            <a:ext cx="6668335" cy="4757260"/>
          </a:xfrm>
          <a:prstGeom prst="rect">
            <a:avLst/>
          </a:prstGeom>
          <a:ln>
            <a:noFill/>
          </a:ln>
          <a:effectLst>
            <a:outerShdw blurRad="292100" dist="139700" dir="2700000" algn="tl" rotWithShape="0">
              <a:srgbClr val="333333">
                <a:alpha val="65000"/>
              </a:srgbClr>
            </a:outerShdw>
          </a:effectLst>
        </p:spPr>
      </p:pic>
      <p:pic>
        <p:nvPicPr>
          <p:cNvPr id="30" name="图片 29">
            <a:extLst>
              <a:ext uri="{FF2B5EF4-FFF2-40B4-BE49-F238E27FC236}">
                <a16:creationId xmlns:a16="http://schemas.microsoft.com/office/drawing/2014/main" id="{A9C15AEB-3D34-3862-7941-24673F28181E}"/>
              </a:ext>
            </a:extLst>
          </p:cNvPr>
          <p:cNvPicPr>
            <a:picLocks noChangeAspect="1"/>
          </p:cNvPicPr>
          <p:nvPr/>
        </p:nvPicPr>
        <p:blipFill>
          <a:blip r:embed="rId4"/>
          <a:stretch>
            <a:fillRect/>
          </a:stretch>
        </p:blipFill>
        <p:spPr>
          <a:xfrm>
            <a:off x="2181730" y="3559121"/>
            <a:ext cx="3576258" cy="290795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5AED04F-1214-A26B-0633-9378F2056F5C}"/>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920FB002-C685-FEF9-F926-77ADFACD1961}"/>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选择数据库</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A7D6C4BD-5B07-37DB-4273-DA801BE887A0}"/>
              </a:ext>
            </a:extLst>
          </p:cNvPr>
          <p:cNvSpPr txBox="1">
            <a:spLocks/>
          </p:cNvSpPr>
          <p:nvPr/>
        </p:nvSpPr>
        <p:spPr>
          <a:xfrm>
            <a:off x="8153702" y="2575490"/>
            <a:ext cx="3744299" cy="1707019"/>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左上角可确认您的机构名称</a:t>
            </a:r>
            <a:endParaRPr lang="en-US" altLang="zh-CN" sz="2000" dirty="0"/>
          </a:p>
          <a:p>
            <a:pPr algn="just"/>
            <a:r>
              <a:rPr lang="zh-CN" altLang="en-US" sz="2000" dirty="0"/>
              <a:t>点击检索框上方的</a:t>
            </a:r>
            <a:r>
              <a:rPr lang="zh-CN" altLang="en-US" sz="2000" dirty="0">
                <a:solidFill>
                  <a:schemeClr val="accent2"/>
                </a:solidFill>
              </a:rPr>
              <a:t>所有数据库</a:t>
            </a:r>
            <a:r>
              <a:rPr lang="zh-CN" altLang="en-US" sz="2000" dirty="0"/>
              <a:t>，查看您机构所有可用数据库列表。</a:t>
            </a:r>
            <a:endParaRPr lang="en-US" altLang="zh-CN" sz="2000" dirty="0"/>
          </a:p>
          <a:p>
            <a:pPr algn="just"/>
            <a:r>
              <a:rPr lang="zh-CN" altLang="en-US" sz="2000" dirty="0"/>
              <a:t>选定数据库后，点击</a:t>
            </a:r>
            <a:r>
              <a:rPr lang="zh-CN" altLang="en-US" sz="2000" dirty="0">
                <a:solidFill>
                  <a:schemeClr val="accent2"/>
                </a:solidFill>
              </a:rPr>
              <a:t>选择</a:t>
            </a:r>
            <a:r>
              <a:rPr lang="zh-CN" altLang="en-US" sz="2000" dirty="0"/>
              <a:t>回到检索界面</a:t>
            </a:r>
          </a:p>
          <a:p>
            <a:pPr algn="just"/>
            <a:r>
              <a:rPr lang="zh-CN" altLang="en-US" sz="2000" dirty="0"/>
              <a:t>点击</a:t>
            </a:r>
            <a:r>
              <a:rPr lang="zh-CN" altLang="en-US" sz="2000" dirty="0">
                <a:solidFill>
                  <a:schemeClr val="accent2"/>
                </a:solidFill>
              </a:rPr>
              <a:t>帮助</a:t>
            </a:r>
            <a:r>
              <a:rPr lang="zh-CN" altLang="en-US" sz="2000" dirty="0"/>
              <a:t>按钮获取在线帮助</a:t>
            </a:r>
            <a:endParaRPr lang="en-US" altLang="zh-CN" sz="2000" dirty="0"/>
          </a:p>
        </p:txBody>
      </p:sp>
      <p:sp>
        <p:nvSpPr>
          <p:cNvPr id="16" name="Rectangle 12">
            <a:extLst>
              <a:ext uri="{FF2B5EF4-FFF2-40B4-BE49-F238E27FC236}">
                <a16:creationId xmlns:a16="http://schemas.microsoft.com/office/drawing/2014/main" id="{871DD737-513F-69C9-4769-252CCDE05F38}"/>
              </a:ext>
            </a:extLst>
          </p:cNvPr>
          <p:cNvSpPr/>
          <p:nvPr/>
        </p:nvSpPr>
        <p:spPr>
          <a:xfrm>
            <a:off x="5225182" y="6193684"/>
            <a:ext cx="365599" cy="273391"/>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CA448845-DE92-21E3-D5FD-35F3B083E0C2}"/>
              </a:ext>
            </a:extLst>
          </p:cNvPr>
          <p:cNvSpPr/>
          <p:nvPr/>
        </p:nvSpPr>
        <p:spPr>
          <a:xfrm>
            <a:off x="2722122" y="3215266"/>
            <a:ext cx="2662644" cy="2627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图形 7" descr="徽章 1 纯色填充">
            <a:extLst>
              <a:ext uri="{FF2B5EF4-FFF2-40B4-BE49-F238E27FC236}">
                <a16:creationId xmlns:a16="http://schemas.microsoft.com/office/drawing/2014/main" id="{AAA3B56D-00FF-F543-D930-E8DA3E5B6D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539" y="1588292"/>
            <a:ext cx="343857" cy="343857"/>
          </a:xfrm>
          <a:prstGeom prst="rect">
            <a:avLst/>
          </a:prstGeom>
        </p:spPr>
      </p:pic>
      <p:pic>
        <p:nvPicPr>
          <p:cNvPr id="10" name="图形 9" descr="徽章 纯色填充">
            <a:extLst>
              <a:ext uri="{FF2B5EF4-FFF2-40B4-BE49-F238E27FC236}">
                <a16:creationId xmlns:a16="http://schemas.microsoft.com/office/drawing/2014/main" id="{EA279C2D-720B-6558-7D3C-A1F8448C45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38817" y="2871408"/>
            <a:ext cx="343857" cy="343857"/>
          </a:xfrm>
          <a:prstGeom prst="rect">
            <a:avLst/>
          </a:prstGeom>
        </p:spPr>
      </p:pic>
      <p:pic>
        <p:nvPicPr>
          <p:cNvPr id="14" name="图形 13" descr="徽章 3 纯色填充">
            <a:extLst>
              <a:ext uri="{FF2B5EF4-FFF2-40B4-BE49-F238E27FC236}">
                <a16:creationId xmlns:a16="http://schemas.microsoft.com/office/drawing/2014/main" id="{BB1DD807-52CB-5FE1-847C-B114B21176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4766" y="5849827"/>
            <a:ext cx="343857" cy="343857"/>
          </a:xfrm>
          <a:prstGeom prst="rect">
            <a:avLst/>
          </a:prstGeom>
        </p:spPr>
      </p:pic>
      <p:pic>
        <p:nvPicPr>
          <p:cNvPr id="21" name="图形 20" descr="徽章 1 纯色填充">
            <a:extLst>
              <a:ext uri="{FF2B5EF4-FFF2-40B4-BE49-F238E27FC236}">
                <a16:creationId xmlns:a16="http://schemas.microsoft.com/office/drawing/2014/main" id="{99FC3A54-C489-55D2-3229-F1740CBE69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9845" y="2619300"/>
            <a:ext cx="343857" cy="343857"/>
          </a:xfrm>
          <a:prstGeom prst="rect">
            <a:avLst/>
          </a:prstGeom>
        </p:spPr>
      </p:pic>
      <p:pic>
        <p:nvPicPr>
          <p:cNvPr id="22" name="图形 21" descr="徽章 纯色填充">
            <a:extLst>
              <a:ext uri="{FF2B5EF4-FFF2-40B4-BE49-F238E27FC236}">
                <a16:creationId xmlns:a16="http://schemas.microsoft.com/office/drawing/2014/main" id="{05553221-54E0-211A-F9E8-03BC89E839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08002" y="3072505"/>
            <a:ext cx="343857" cy="343857"/>
          </a:xfrm>
          <a:prstGeom prst="rect">
            <a:avLst/>
          </a:prstGeom>
        </p:spPr>
      </p:pic>
      <p:pic>
        <p:nvPicPr>
          <p:cNvPr id="28" name="图形 27" descr="徽章 3 纯色填充">
            <a:extLst>
              <a:ext uri="{FF2B5EF4-FFF2-40B4-BE49-F238E27FC236}">
                <a16:creationId xmlns:a16="http://schemas.microsoft.com/office/drawing/2014/main" id="{F3663DA0-3327-CBF0-A705-0E087289F5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3578" y="3821398"/>
            <a:ext cx="343857" cy="343857"/>
          </a:xfrm>
          <a:prstGeom prst="rect">
            <a:avLst/>
          </a:prstGeom>
        </p:spPr>
      </p:pic>
      <p:pic>
        <p:nvPicPr>
          <p:cNvPr id="17" name="图形 16" descr="徽章 4 纯色填充">
            <a:extLst>
              <a:ext uri="{FF2B5EF4-FFF2-40B4-BE49-F238E27FC236}">
                <a16:creationId xmlns:a16="http://schemas.microsoft.com/office/drawing/2014/main" id="{AE784AF4-1174-EB0F-3F95-480BDF9477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03578" y="4602520"/>
            <a:ext cx="343857" cy="343857"/>
          </a:xfrm>
          <a:prstGeom prst="rect">
            <a:avLst/>
          </a:prstGeom>
        </p:spPr>
      </p:pic>
      <p:pic>
        <p:nvPicPr>
          <p:cNvPr id="18" name="图形 17" descr="徽章 4 纯色填充">
            <a:extLst>
              <a:ext uri="{FF2B5EF4-FFF2-40B4-BE49-F238E27FC236}">
                <a16:creationId xmlns:a16="http://schemas.microsoft.com/office/drawing/2014/main" id="{C63796F5-E280-B9C4-E4C1-F5B581BE75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3396" y="5097778"/>
            <a:ext cx="343857" cy="343857"/>
          </a:xfrm>
          <a:prstGeom prst="rect">
            <a:avLst/>
          </a:prstGeom>
        </p:spPr>
      </p:pic>
      <p:sp>
        <p:nvSpPr>
          <p:cNvPr id="19" name="Rectangle 12">
            <a:extLst>
              <a:ext uri="{FF2B5EF4-FFF2-40B4-BE49-F238E27FC236}">
                <a16:creationId xmlns:a16="http://schemas.microsoft.com/office/drawing/2014/main" id="{8DA4D132-5747-F997-6316-715F07CA2A27}"/>
              </a:ext>
            </a:extLst>
          </p:cNvPr>
          <p:cNvSpPr/>
          <p:nvPr/>
        </p:nvSpPr>
        <p:spPr>
          <a:xfrm>
            <a:off x="771604" y="5142950"/>
            <a:ext cx="595870" cy="25351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498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205" t="417" r="25649" b="6715"/>
          <a:stretch>
            <a:fillRect/>
          </a:stretch>
        </p:blipFill>
        <p:spPr bwMode="auto">
          <a:xfrm>
            <a:off x="5759761" y="332694"/>
            <a:ext cx="6113881" cy="619193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15635" y="332694"/>
            <a:ext cx="5444127" cy="6192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ctrTitle"/>
          </p:nvPr>
        </p:nvSpPr>
        <p:spPr>
          <a:xfrm>
            <a:off x="861755" y="3096270"/>
            <a:ext cx="3809858" cy="2568329"/>
          </a:xfrm>
        </p:spPr>
        <p:txBody>
          <a:bodyPr/>
          <a:lstStyle/>
          <a:p>
            <a:r>
              <a:rPr lang="en-US" sz="4800" dirty="0">
                <a:solidFill>
                  <a:schemeClr val="bg1"/>
                </a:solidFill>
              </a:rPr>
              <a:t>FSTA with Full Text </a:t>
            </a:r>
            <a:br>
              <a:rPr lang="en-US" sz="4800" dirty="0"/>
            </a:br>
            <a:r>
              <a:rPr lang="zh-CN" altLang="en-US" sz="4800" dirty="0">
                <a:solidFill>
                  <a:schemeClr val="bg1"/>
                </a:solidFill>
              </a:rPr>
              <a:t>使用指南 </a:t>
            </a:r>
            <a:br>
              <a:rPr lang="en-US" sz="4800" dirty="0"/>
            </a:br>
            <a:endParaRPr lang="en-US" sz="4800" dirty="0">
              <a:solidFill>
                <a:schemeClr val="bg1"/>
              </a:solidFill>
            </a:endParaRPr>
          </a:p>
        </p:txBody>
      </p:sp>
      <p:sp>
        <p:nvSpPr>
          <p:cNvPr id="8" name="Rectangle 7"/>
          <p:cNvSpPr/>
          <p:nvPr/>
        </p:nvSpPr>
        <p:spPr>
          <a:xfrm>
            <a:off x="5420932" y="332693"/>
            <a:ext cx="338830" cy="4460355"/>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Rectangle 11"/>
          <p:cNvSpPr/>
          <p:nvPr/>
        </p:nvSpPr>
        <p:spPr>
          <a:xfrm>
            <a:off x="5420932" y="4381500"/>
            <a:ext cx="338830" cy="214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p:nvPicPr>
        <p:blipFill rotWithShape="1">
          <a:blip r:embed="rId4" cstate="screen">
            <a:alphaModFix amt="20000"/>
          </a:blip>
          <a:srcRect/>
          <a:stretch>
            <a:fillRect/>
          </a:stretch>
        </p:blipFill>
        <p:spPr>
          <a:xfrm>
            <a:off x="315632" y="4998639"/>
            <a:ext cx="11558011" cy="1583918"/>
          </a:xfrm>
          <a:prstGeom prst="rect">
            <a:avLst/>
          </a:prstGeom>
        </p:spPr>
      </p:pic>
      <p:pic>
        <p:nvPicPr>
          <p:cNvPr id="3" name="Picture 2"/>
          <p:cNvPicPr>
            <a:picLocks noChangeAspect="1"/>
          </p:cNvPicPr>
          <p:nvPr/>
        </p:nvPicPr>
        <p:blipFill>
          <a:blip r:embed="rId5" cstate="screen"/>
          <a:stretch>
            <a:fillRect/>
          </a:stretch>
        </p:blipFill>
        <p:spPr>
          <a:xfrm>
            <a:off x="1158923" y="1024248"/>
            <a:ext cx="3224207" cy="684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AEB85-F555-D041-A82A-ABF4CA7AEEC2}"/>
            </a:ext>
          </a:extLst>
        </p:cNvPr>
        <p:cNvGrpSpPr/>
        <p:nvPr/>
      </p:nvGrpSpPr>
      <p:grpSpPr>
        <a:xfrm>
          <a:off x="0" y="0"/>
          <a:ext cx="0" cy="0"/>
          <a:chOff x="0" y="0"/>
          <a:chExt cx="0" cy="0"/>
        </a:xfrm>
      </p:grpSpPr>
      <p:grpSp>
        <p:nvGrpSpPr>
          <p:cNvPr id="15" name="组合 14">
            <a:extLst>
              <a:ext uri="{FF2B5EF4-FFF2-40B4-BE49-F238E27FC236}">
                <a16:creationId xmlns:a16="http://schemas.microsoft.com/office/drawing/2014/main" id="{52225620-9390-89FD-11AF-AABB9C0D82E0}"/>
              </a:ext>
            </a:extLst>
          </p:cNvPr>
          <p:cNvGrpSpPr>
            <a:grpSpLocks noGrp="1" noUngrp="1" noRot="1" noMove="1" noResize="1"/>
          </p:cNvGrpSpPr>
          <p:nvPr/>
        </p:nvGrpSpPr>
        <p:grpSpPr>
          <a:xfrm>
            <a:off x="692830" y="1621409"/>
            <a:ext cx="6592697" cy="4576713"/>
            <a:chOff x="692830" y="1621409"/>
            <a:chExt cx="6592697" cy="4576713"/>
          </a:xfrm>
        </p:grpSpPr>
        <p:pic>
          <p:nvPicPr>
            <p:cNvPr id="12" name="图片 11">
              <a:extLst>
                <a:ext uri="{FF2B5EF4-FFF2-40B4-BE49-F238E27FC236}">
                  <a16:creationId xmlns:a16="http://schemas.microsoft.com/office/drawing/2014/main" id="{AC6C355C-D6A4-F819-C1EC-89121D94B2E0}"/>
                </a:ext>
              </a:extLst>
            </p:cNvPr>
            <p:cNvPicPr>
              <a:picLocks noGrp="1" noRot="1" noChangeAspect="1" noMove="1" noResize="1" noEditPoints="1" noAdjustHandles="1" noChangeArrowheads="1" noChangeShapeType="1" noCrop="1"/>
            </p:cNvPicPr>
            <p:nvPr/>
          </p:nvPicPr>
          <p:blipFill>
            <a:blip r:embed="rId3"/>
            <a:stretch>
              <a:fillRect/>
            </a:stretch>
          </p:blipFill>
          <p:spPr>
            <a:xfrm>
              <a:off x="692830" y="1621409"/>
              <a:ext cx="6592697" cy="4576713"/>
            </a:xfrm>
            <a:prstGeom prst="rect">
              <a:avLst/>
            </a:prstGeom>
            <a:ln>
              <a:noFill/>
            </a:ln>
            <a:effectLst>
              <a:outerShdw blurRad="292100" dist="139700" dir="2700000" algn="tl" rotWithShape="0">
                <a:srgbClr val="333333">
                  <a:alpha val="65000"/>
                </a:srgbClr>
              </a:outerShdw>
            </a:effectLst>
          </p:spPr>
        </p:pic>
        <p:pic>
          <p:nvPicPr>
            <p:cNvPr id="14" name="图片 13">
              <a:extLst>
                <a:ext uri="{FF2B5EF4-FFF2-40B4-BE49-F238E27FC236}">
                  <a16:creationId xmlns:a16="http://schemas.microsoft.com/office/drawing/2014/main" id="{4CB33345-7A83-5C0A-42B1-DD65F4EB4A44}"/>
                </a:ext>
              </a:extLst>
            </p:cNvPr>
            <p:cNvPicPr>
              <a:picLocks noGrp="1" noRot="1" noChangeAspect="1" noMove="1" noResize="1" noEditPoints="1" noAdjustHandles="1" noChangeArrowheads="1" noChangeShapeType="1" noCrop="1"/>
            </p:cNvPicPr>
            <p:nvPr/>
          </p:nvPicPr>
          <p:blipFill>
            <a:blip r:embed="rId4"/>
            <a:stretch>
              <a:fillRect/>
            </a:stretch>
          </p:blipFill>
          <p:spPr>
            <a:xfrm>
              <a:off x="2864770" y="2618397"/>
              <a:ext cx="3781128" cy="188814"/>
            </a:xfrm>
            <a:prstGeom prst="rect">
              <a:avLst/>
            </a:prstGeom>
          </p:spPr>
        </p:pic>
      </p:grpSp>
      <p:sp>
        <p:nvSpPr>
          <p:cNvPr id="2" name="Rectangle 1">
            <a:extLst>
              <a:ext uri="{FF2B5EF4-FFF2-40B4-BE49-F238E27FC236}">
                <a16:creationId xmlns:a16="http://schemas.microsoft.com/office/drawing/2014/main" id="{64199217-FDB6-0002-552E-501B80A2C997}"/>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75DF15D5-4DB2-717A-4609-C4009D0793ED}"/>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基本检索</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74E65165-AE3E-CF0A-D8AC-4E52FA66EEAD}"/>
              </a:ext>
            </a:extLst>
          </p:cNvPr>
          <p:cNvSpPr txBox="1">
            <a:spLocks/>
          </p:cNvSpPr>
          <p:nvPr/>
        </p:nvSpPr>
        <p:spPr>
          <a:xfrm>
            <a:off x="8065612" y="2964720"/>
            <a:ext cx="3732576" cy="1496468"/>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您可以在检索框中输入检索词。当您键入时，自动匹配功能会显示热门检索词，您可以点击这些检索词以在</a:t>
            </a:r>
            <a:r>
              <a:rPr lang="en-US" altLang="zh-CN" sz="2000" dirty="0"/>
              <a:t>EBSCOhost</a:t>
            </a:r>
            <a:r>
              <a:rPr lang="zh-CN" altLang="en-US" sz="2000" dirty="0"/>
              <a:t>中执行搜索。</a:t>
            </a:r>
            <a:endParaRPr lang="en-US" altLang="zh-CN" sz="2000" dirty="0"/>
          </a:p>
        </p:txBody>
      </p:sp>
      <p:sp>
        <p:nvSpPr>
          <p:cNvPr id="10" name="Rectangle 12">
            <a:extLst>
              <a:ext uri="{FF2B5EF4-FFF2-40B4-BE49-F238E27FC236}">
                <a16:creationId xmlns:a16="http://schemas.microsoft.com/office/drawing/2014/main" id="{CED6FA58-A7FB-5EA9-9FC5-04B08A366500}"/>
              </a:ext>
            </a:extLst>
          </p:cNvPr>
          <p:cNvSpPr/>
          <p:nvPr/>
        </p:nvSpPr>
        <p:spPr>
          <a:xfrm>
            <a:off x="2468753" y="2867070"/>
            <a:ext cx="952384" cy="34385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图形 2" descr="徽章 1 纯色填充">
            <a:extLst>
              <a:ext uri="{FF2B5EF4-FFF2-40B4-BE49-F238E27FC236}">
                <a16:creationId xmlns:a16="http://schemas.microsoft.com/office/drawing/2014/main" id="{2F8E36D7-0AD4-6869-EF68-815EC7A386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7322" y="2867070"/>
            <a:ext cx="343857" cy="343857"/>
          </a:xfrm>
          <a:prstGeom prst="rect">
            <a:avLst/>
          </a:prstGeom>
        </p:spPr>
      </p:pic>
      <p:pic>
        <p:nvPicPr>
          <p:cNvPr id="5" name="图形 4" descr="徽章 1 纯色填充">
            <a:extLst>
              <a:ext uri="{FF2B5EF4-FFF2-40B4-BE49-F238E27FC236}">
                <a16:creationId xmlns:a16="http://schemas.microsoft.com/office/drawing/2014/main" id="{E04F92EF-B741-5203-398F-F3095D6FD6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1755" y="3004006"/>
            <a:ext cx="343857" cy="343857"/>
          </a:xfrm>
          <a:prstGeom prst="rect">
            <a:avLst/>
          </a:prstGeom>
        </p:spPr>
      </p:pic>
    </p:spTree>
    <p:extLst>
      <p:ext uri="{BB962C8B-B14F-4D97-AF65-F5344CB8AC3E}">
        <p14:creationId xmlns:p14="http://schemas.microsoft.com/office/powerpoint/2010/main" val="356133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76ECC-6B2D-42F8-6353-66CB7B9BE3E6}"/>
            </a:ext>
          </a:extLst>
        </p:cNvPr>
        <p:cNvGrpSpPr/>
        <p:nvPr/>
      </p:nvGrpSpPr>
      <p:grpSpPr>
        <a:xfrm>
          <a:off x="0" y="0"/>
          <a:ext cx="0" cy="0"/>
          <a:chOff x="0" y="0"/>
          <a:chExt cx="0" cy="0"/>
        </a:xfrm>
      </p:grpSpPr>
      <p:pic>
        <p:nvPicPr>
          <p:cNvPr id="18" name="图片 17">
            <a:extLst>
              <a:ext uri="{FF2B5EF4-FFF2-40B4-BE49-F238E27FC236}">
                <a16:creationId xmlns:a16="http://schemas.microsoft.com/office/drawing/2014/main" id="{83D683E8-D040-A45F-724F-0A05C5642764}"/>
              </a:ext>
            </a:extLst>
          </p:cNvPr>
          <p:cNvPicPr>
            <a:picLocks noChangeAspect="1"/>
          </p:cNvPicPr>
          <p:nvPr/>
        </p:nvPicPr>
        <p:blipFill>
          <a:blip r:embed="rId3"/>
          <a:stretch>
            <a:fillRect/>
          </a:stretch>
        </p:blipFill>
        <p:spPr>
          <a:xfrm>
            <a:off x="671111" y="1436424"/>
            <a:ext cx="6668335" cy="475726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FA0C9E30-DFB6-2685-2369-08F2373AE388}"/>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1523D2E4-647C-79FD-503D-F89DCA040FAF}"/>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基本检索</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9E81161A-129B-8D7F-03A5-CCB1722B56C9}"/>
              </a:ext>
            </a:extLst>
          </p:cNvPr>
          <p:cNvSpPr txBox="1">
            <a:spLocks/>
          </p:cNvSpPr>
          <p:nvPr/>
        </p:nvSpPr>
        <p:spPr>
          <a:xfrm>
            <a:off x="7949626" y="2486557"/>
            <a:ext cx="3813495" cy="1884886"/>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您可以使用检索框下方的快捷筛选器，并单击</a:t>
            </a:r>
            <a:r>
              <a:rPr lang="zh-CN" altLang="en-US" sz="2000" dirty="0">
                <a:solidFill>
                  <a:schemeClr val="accent2"/>
                </a:solidFill>
              </a:rPr>
              <a:t>放大镜图标</a:t>
            </a:r>
            <a:r>
              <a:rPr lang="zh-CN" altLang="en-US" sz="2000" dirty="0"/>
              <a:t>以运行检索。</a:t>
            </a:r>
            <a:endParaRPr lang="en-US" altLang="zh-CN" sz="2000" dirty="0"/>
          </a:p>
          <a:p>
            <a:pPr algn="just"/>
            <a:r>
              <a:rPr lang="zh-CN" altLang="en-US" sz="2000" dirty="0"/>
              <a:t>如果您希望使用带有引导式检索框的高级检索模式，请点击</a:t>
            </a:r>
            <a:r>
              <a:rPr lang="zh-CN" altLang="en-US" sz="2000" dirty="0">
                <a:solidFill>
                  <a:schemeClr val="accent2"/>
                </a:solidFill>
              </a:rPr>
              <a:t>高级检索</a:t>
            </a:r>
            <a:r>
              <a:rPr lang="zh-CN" altLang="en-US" sz="2000" dirty="0"/>
              <a:t>链接。</a:t>
            </a:r>
          </a:p>
        </p:txBody>
      </p:sp>
      <p:sp>
        <p:nvSpPr>
          <p:cNvPr id="3" name="Rectangle 12">
            <a:extLst>
              <a:ext uri="{FF2B5EF4-FFF2-40B4-BE49-F238E27FC236}">
                <a16:creationId xmlns:a16="http://schemas.microsoft.com/office/drawing/2014/main" id="{3FB08E5D-526C-E478-FC4A-00B5FBC63598}"/>
              </a:ext>
            </a:extLst>
          </p:cNvPr>
          <p:cNvSpPr/>
          <p:nvPr/>
        </p:nvSpPr>
        <p:spPr>
          <a:xfrm>
            <a:off x="2285457" y="3884379"/>
            <a:ext cx="2803244" cy="34385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12">
            <a:extLst>
              <a:ext uri="{FF2B5EF4-FFF2-40B4-BE49-F238E27FC236}">
                <a16:creationId xmlns:a16="http://schemas.microsoft.com/office/drawing/2014/main" id="{D1CDFEFD-320A-1A25-E24E-B39D2869FD3D}"/>
              </a:ext>
            </a:extLst>
          </p:cNvPr>
          <p:cNvSpPr/>
          <p:nvPr/>
        </p:nvSpPr>
        <p:spPr>
          <a:xfrm>
            <a:off x="6363887" y="3210851"/>
            <a:ext cx="566718" cy="31662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图形 7" descr="徽章 1 纯色填充">
            <a:extLst>
              <a:ext uri="{FF2B5EF4-FFF2-40B4-BE49-F238E27FC236}">
                <a16:creationId xmlns:a16="http://schemas.microsoft.com/office/drawing/2014/main" id="{3B4DAB25-EF27-2CD4-AD30-C6EBC4AE6E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8705" y="3884379"/>
            <a:ext cx="343857" cy="343857"/>
          </a:xfrm>
          <a:prstGeom prst="rect">
            <a:avLst/>
          </a:prstGeom>
        </p:spPr>
      </p:pic>
      <p:pic>
        <p:nvPicPr>
          <p:cNvPr id="10" name="图形 9" descr="徽章 纯色填充">
            <a:extLst>
              <a:ext uri="{FF2B5EF4-FFF2-40B4-BE49-F238E27FC236}">
                <a16:creationId xmlns:a16="http://schemas.microsoft.com/office/drawing/2014/main" id="{933DDE46-CAC3-1308-3628-2496EE8CA6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3887" y="2866994"/>
            <a:ext cx="343857" cy="343857"/>
          </a:xfrm>
          <a:prstGeom prst="rect">
            <a:avLst/>
          </a:prstGeom>
        </p:spPr>
      </p:pic>
      <p:pic>
        <p:nvPicPr>
          <p:cNvPr id="12" name="图形 11" descr="徽章 1 纯色填充">
            <a:extLst>
              <a:ext uri="{FF2B5EF4-FFF2-40B4-BE49-F238E27FC236}">
                <a16:creationId xmlns:a16="http://schemas.microsoft.com/office/drawing/2014/main" id="{81C6B706-3A55-F060-6B6C-FAB0C14BAD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5769" y="2523137"/>
            <a:ext cx="343857" cy="343857"/>
          </a:xfrm>
          <a:prstGeom prst="rect">
            <a:avLst/>
          </a:prstGeom>
        </p:spPr>
      </p:pic>
      <p:pic>
        <p:nvPicPr>
          <p:cNvPr id="13" name="图形 12" descr="徽章 纯色填充">
            <a:extLst>
              <a:ext uri="{FF2B5EF4-FFF2-40B4-BE49-F238E27FC236}">
                <a16:creationId xmlns:a16="http://schemas.microsoft.com/office/drawing/2014/main" id="{22409B03-87C4-E60D-654D-0EE772AEE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05769" y="3658184"/>
            <a:ext cx="343857" cy="343857"/>
          </a:xfrm>
          <a:prstGeom prst="rect">
            <a:avLst/>
          </a:prstGeom>
        </p:spPr>
      </p:pic>
    </p:spTree>
    <p:extLst>
      <p:ext uri="{BB962C8B-B14F-4D97-AF65-F5344CB8AC3E}">
        <p14:creationId xmlns:p14="http://schemas.microsoft.com/office/powerpoint/2010/main" val="70504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AC5D4-525B-F549-7D1A-2109B19BB8EB}"/>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5E6C4AD5-E935-B474-ACD6-3065B31714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52" y="1643933"/>
            <a:ext cx="7673746" cy="4182771"/>
          </a:xfrm>
          <a:prstGeom prst="rect">
            <a:avLst/>
          </a:prstGeom>
        </p:spPr>
      </p:pic>
      <p:sp>
        <p:nvSpPr>
          <p:cNvPr id="2" name="Rectangle 1">
            <a:extLst>
              <a:ext uri="{FF2B5EF4-FFF2-40B4-BE49-F238E27FC236}">
                <a16:creationId xmlns:a16="http://schemas.microsoft.com/office/drawing/2014/main" id="{FE207E06-777B-4031-8E78-1056CF64CF3A}"/>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黑体" panose="02010609060101010101" pitchFamily="49" charset="-122"/>
              <a:ea typeface="+mn-ea"/>
              <a:cs typeface="+mn-cs"/>
            </a:endParaRPr>
          </a:p>
        </p:txBody>
      </p:sp>
      <p:sp>
        <p:nvSpPr>
          <p:cNvPr id="4" name="TextBox 3">
            <a:extLst>
              <a:ext uri="{FF2B5EF4-FFF2-40B4-BE49-F238E27FC236}">
                <a16:creationId xmlns:a16="http://schemas.microsoft.com/office/drawing/2014/main" id="{4E77B20D-73FF-BEFD-F8F6-6321385B2B7D}"/>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1" dirty="0">
                <a:solidFill>
                  <a:srgbClr val="FFFFFF"/>
                </a:solidFill>
                <a:latin typeface="黑体" panose="02010609060101010101" pitchFamily="49" charset="-122"/>
                <a:ea typeface="思源黑体" panose="020B0500000000000000"/>
                <a:cs typeface="Calibri" panose="020F0502020204030204" pitchFamily="34" charset="0"/>
              </a:rPr>
              <a:t>自然语言</a:t>
            </a:r>
            <a:r>
              <a:rPr kumimoji="0" lang="zh-CN" altLang="en-US" sz="2800" b="1" i="0" u="none" strike="noStrike" kern="1200" cap="none" spc="0" normalizeH="0" baseline="0" noProof="0" dirty="0">
                <a:ln>
                  <a:noFill/>
                </a:ln>
                <a:solidFill>
                  <a:srgbClr val="FFFFFF"/>
                </a:solidFill>
                <a:effectLst/>
                <a:uLnTx/>
                <a:uFillTx/>
                <a:latin typeface="黑体" panose="02010609060101010101" pitchFamily="49" charset="-122"/>
                <a:ea typeface="思源黑体" panose="020B0500000000000000"/>
                <a:cs typeface="Calibri" panose="020F0502020204030204" pitchFamily="34" charset="0"/>
              </a:rPr>
              <a:t>检索</a:t>
            </a:r>
            <a:endParaRPr kumimoji="0" lang="en-US" sz="2800" b="1" i="0" u="none" strike="noStrike" kern="1200" cap="none" spc="0" normalizeH="0" baseline="0" noProof="0" dirty="0">
              <a:ln>
                <a:noFill/>
              </a:ln>
              <a:solidFill>
                <a:srgbClr val="FFFFFF"/>
              </a:solidFill>
              <a:effectLst/>
              <a:uLnTx/>
              <a:uFillTx/>
              <a:latin typeface="黑体" panose="02010609060101010101" pitchFamily="49" charset="-122"/>
              <a:ea typeface="思源黑体" panose="020B0500000000000000"/>
              <a:cs typeface="Calibri" panose="020F0502020204030204" pitchFamily="34" charset="0"/>
            </a:endParaRPr>
          </a:p>
        </p:txBody>
      </p:sp>
      <p:sp>
        <p:nvSpPr>
          <p:cNvPr id="7" name="Content Placeholder 2">
            <a:extLst>
              <a:ext uri="{FF2B5EF4-FFF2-40B4-BE49-F238E27FC236}">
                <a16:creationId xmlns:a16="http://schemas.microsoft.com/office/drawing/2014/main" id="{CC8E66C1-B19B-BA10-C2DF-EF69AC731C1D}"/>
              </a:ext>
            </a:extLst>
          </p:cNvPr>
          <p:cNvSpPr txBox="1">
            <a:spLocks/>
          </p:cNvSpPr>
          <p:nvPr/>
        </p:nvSpPr>
        <p:spPr>
          <a:xfrm>
            <a:off x="8188467" y="2486557"/>
            <a:ext cx="3682257" cy="942443"/>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黑体" panose="02010609060101010101" pitchFamily="49" charset="-122"/>
                <a:ea typeface="思源黑体" panose="020B0500000000000000"/>
              </a:rPr>
              <a:t>打开</a:t>
            </a:r>
            <a:r>
              <a:rPr kumimoji="0" lang="zh-CN" altLang="en-US" sz="2000" b="0" i="0" u="none" strike="noStrike" kern="1200" cap="none" spc="0" normalizeH="0" baseline="0" noProof="0" dirty="0">
                <a:ln>
                  <a:noFill/>
                </a:ln>
                <a:solidFill>
                  <a:srgbClr val="3E75CF"/>
                </a:solidFill>
                <a:effectLst/>
                <a:uLnTx/>
                <a:uFillTx/>
                <a:latin typeface="黑体" panose="02010609060101010101" pitchFamily="49" charset="-122"/>
                <a:ea typeface="思源黑体" panose="020B0500000000000000"/>
              </a:rPr>
              <a:t>自然语言检索，</a:t>
            </a:r>
            <a:r>
              <a:rPr kumimoji="0" lang="zh-CN" altLang="en-US" sz="2000" b="0" i="0" u="none" strike="noStrike" kern="1200" cap="none" spc="0" normalizeH="0" baseline="0" noProof="0" dirty="0">
                <a:ln>
                  <a:noFill/>
                </a:ln>
                <a:solidFill>
                  <a:srgbClr val="454545"/>
                </a:solidFill>
                <a:effectLst/>
                <a:uLnTx/>
                <a:uFillTx/>
                <a:latin typeface="黑体" panose="02010609060101010101" pitchFamily="49" charset="-122"/>
                <a:ea typeface="思源黑体" panose="020B0500000000000000"/>
              </a:rPr>
              <a:t>以研究者熟悉的日常语言运行检索。</a:t>
            </a:r>
            <a:endParaRPr kumimoji="0" lang="en-US" altLang="zh-CN" sz="2000" b="0" i="0" u="none" strike="noStrike" kern="1200" cap="none" spc="0" normalizeH="0" baseline="0" noProof="0" dirty="0">
              <a:ln>
                <a:noFill/>
              </a:ln>
              <a:solidFill>
                <a:srgbClr val="454545"/>
              </a:solidFill>
              <a:effectLst/>
              <a:uLnTx/>
              <a:uFillTx/>
              <a:latin typeface="黑体" panose="02010609060101010101" pitchFamily="49" charset="-122"/>
              <a:ea typeface="思源黑体" panose="020B0500000000000000"/>
            </a:endParaRPr>
          </a:p>
        </p:txBody>
      </p:sp>
      <p:sp>
        <p:nvSpPr>
          <p:cNvPr id="3" name="Rectangle 12">
            <a:extLst>
              <a:ext uri="{FF2B5EF4-FFF2-40B4-BE49-F238E27FC236}">
                <a16:creationId xmlns:a16="http://schemas.microsoft.com/office/drawing/2014/main" id="{5D3C7035-6ECD-A8F8-790E-F75A4F392E57}"/>
              </a:ext>
            </a:extLst>
          </p:cNvPr>
          <p:cNvSpPr/>
          <p:nvPr/>
        </p:nvSpPr>
        <p:spPr>
          <a:xfrm>
            <a:off x="1553416" y="2029497"/>
            <a:ext cx="5807503" cy="31794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黑体" panose="02010609060101010101" pitchFamily="49" charset="-122"/>
              <a:ea typeface="+mn-ea"/>
              <a:cs typeface="+mn-cs"/>
            </a:endParaRPr>
          </a:p>
        </p:txBody>
      </p:sp>
      <p:pic>
        <p:nvPicPr>
          <p:cNvPr id="8" name="图形 7" descr="徽章 1 纯色填充">
            <a:extLst>
              <a:ext uri="{FF2B5EF4-FFF2-40B4-BE49-F238E27FC236}">
                <a16:creationId xmlns:a16="http://schemas.microsoft.com/office/drawing/2014/main" id="{B2733E22-ABE3-E3F2-650C-5CC9D135FB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9560" y="2003580"/>
            <a:ext cx="343857" cy="343857"/>
          </a:xfrm>
          <a:prstGeom prst="rect">
            <a:avLst/>
          </a:prstGeom>
        </p:spPr>
      </p:pic>
      <p:pic>
        <p:nvPicPr>
          <p:cNvPr id="12" name="图形 11" descr="徽章 1 纯色填充">
            <a:extLst>
              <a:ext uri="{FF2B5EF4-FFF2-40B4-BE49-F238E27FC236}">
                <a16:creationId xmlns:a16="http://schemas.microsoft.com/office/drawing/2014/main" id="{8A8FFDE7-8F61-D3D5-4E34-67F3290467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4902" y="2523137"/>
            <a:ext cx="343857" cy="343857"/>
          </a:xfrm>
          <a:prstGeom prst="rect">
            <a:avLst/>
          </a:prstGeom>
        </p:spPr>
      </p:pic>
    </p:spTree>
    <p:extLst>
      <p:ext uri="{BB962C8B-B14F-4D97-AF65-F5344CB8AC3E}">
        <p14:creationId xmlns:p14="http://schemas.microsoft.com/office/powerpoint/2010/main" val="221369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28827-2EAE-6A14-7A2D-C2A15ECE0F03}"/>
            </a:ext>
          </a:extLst>
        </p:cNvPr>
        <p:cNvGrpSpPr/>
        <p:nvPr/>
      </p:nvGrpSpPr>
      <p:grpSpPr>
        <a:xfrm>
          <a:off x="0" y="0"/>
          <a:ext cx="0" cy="0"/>
          <a:chOff x="0" y="0"/>
          <a:chExt cx="0" cy="0"/>
        </a:xfrm>
      </p:grpSpPr>
      <p:pic>
        <p:nvPicPr>
          <p:cNvPr id="27" name="图片 26">
            <a:extLst>
              <a:ext uri="{FF2B5EF4-FFF2-40B4-BE49-F238E27FC236}">
                <a16:creationId xmlns:a16="http://schemas.microsoft.com/office/drawing/2014/main" id="{55DF47C7-A6CC-A3CB-CEF4-C6E39DCEE5D9}"/>
              </a:ext>
            </a:extLst>
          </p:cNvPr>
          <p:cNvPicPr>
            <a:picLocks noChangeAspect="1"/>
          </p:cNvPicPr>
          <p:nvPr/>
        </p:nvPicPr>
        <p:blipFill>
          <a:blip r:embed="rId3"/>
          <a:stretch>
            <a:fillRect/>
          </a:stretch>
        </p:blipFill>
        <p:spPr>
          <a:xfrm>
            <a:off x="716437" y="1381310"/>
            <a:ext cx="6425073" cy="492442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84BF260-9BC0-0D16-DC99-EB376CF0A6B1}"/>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505763FF-2376-6F19-B88A-5D5E5155A90F}"/>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高级检索</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AE88662B-A469-8C72-5EE3-C63EC4E68BC8}"/>
              </a:ext>
            </a:extLst>
          </p:cNvPr>
          <p:cNvSpPr txBox="1">
            <a:spLocks/>
          </p:cNvSpPr>
          <p:nvPr/>
        </p:nvSpPr>
        <p:spPr>
          <a:xfrm>
            <a:off x="8170067" y="2055980"/>
            <a:ext cx="3692438" cy="3555053"/>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您可以使用布尔逻辑运算符（</a:t>
            </a:r>
            <a:r>
              <a:rPr lang="en-US" altLang="zh-CN" sz="2000" dirty="0">
                <a:solidFill>
                  <a:schemeClr val="accent2"/>
                </a:solidFill>
              </a:rPr>
              <a:t>AND\NOR\NOT</a:t>
            </a:r>
            <a:r>
              <a:rPr lang="zh-CN" altLang="en-US" sz="2000" dirty="0"/>
              <a:t>）和选择不同字段（例如主题词、作者和标题）来引导检索。</a:t>
            </a:r>
            <a:endParaRPr lang="en-US" altLang="zh-CN" sz="2000" dirty="0"/>
          </a:p>
          <a:p>
            <a:pPr algn="just"/>
            <a:r>
              <a:rPr lang="zh-CN" altLang="en-US" sz="2000" dirty="0"/>
              <a:t>如果您的检索需要三个以上的检索框，则可以单击</a:t>
            </a:r>
            <a:r>
              <a:rPr lang="zh-CN" altLang="en-US" sz="2000" dirty="0">
                <a:solidFill>
                  <a:schemeClr val="accent2"/>
                </a:solidFill>
              </a:rPr>
              <a:t>添加字段</a:t>
            </a:r>
            <a:r>
              <a:rPr lang="zh-CN" altLang="en-US" sz="2000" dirty="0"/>
              <a:t>以添加更多检索框。</a:t>
            </a:r>
            <a:endParaRPr lang="en-US" altLang="zh-CN" sz="2000" dirty="0"/>
          </a:p>
          <a:p>
            <a:pPr algn="just"/>
            <a:r>
              <a:rPr lang="zh-CN" altLang="en-US" sz="2000" dirty="0"/>
              <a:t>您还可以使用</a:t>
            </a:r>
            <a:r>
              <a:rPr lang="zh-CN" altLang="en-US" sz="2000" dirty="0">
                <a:solidFill>
                  <a:schemeClr val="accent2"/>
                </a:solidFill>
              </a:rPr>
              <a:t>过滤器</a:t>
            </a:r>
            <a:r>
              <a:rPr lang="zh-CN" altLang="en-US" sz="2000" dirty="0"/>
              <a:t>区域的限制条件，然后点击</a:t>
            </a:r>
            <a:r>
              <a:rPr lang="zh-CN" altLang="en-US" sz="2000" dirty="0">
                <a:solidFill>
                  <a:schemeClr val="accent2"/>
                </a:solidFill>
              </a:rPr>
              <a:t>搜索</a:t>
            </a:r>
            <a:r>
              <a:rPr lang="zh-CN" altLang="en-US" sz="2000" dirty="0"/>
              <a:t>。</a:t>
            </a:r>
          </a:p>
        </p:txBody>
      </p:sp>
      <p:pic>
        <p:nvPicPr>
          <p:cNvPr id="13" name="图片 12">
            <a:extLst>
              <a:ext uri="{FF2B5EF4-FFF2-40B4-BE49-F238E27FC236}">
                <a16:creationId xmlns:a16="http://schemas.microsoft.com/office/drawing/2014/main" id="{37A7A18C-188C-4A53-1BFF-DF5B9ED7C6B0}"/>
              </a:ext>
            </a:extLst>
          </p:cNvPr>
          <p:cNvPicPr>
            <a:picLocks noChangeAspect="1"/>
          </p:cNvPicPr>
          <p:nvPr/>
        </p:nvPicPr>
        <p:blipFill>
          <a:blip r:embed="rId4"/>
          <a:stretch>
            <a:fillRect/>
          </a:stretch>
        </p:blipFill>
        <p:spPr>
          <a:xfrm>
            <a:off x="5493450" y="3937383"/>
            <a:ext cx="1435251" cy="1217092"/>
          </a:xfrm>
          <a:prstGeom prst="rect">
            <a:avLst/>
          </a:prstGeom>
          <a:ln w="28575">
            <a:solidFill>
              <a:schemeClr val="accent4"/>
            </a:solidFill>
          </a:ln>
        </p:spPr>
      </p:pic>
      <p:pic>
        <p:nvPicPr>
          <p:cNvPr id="15" name="图片 14">
            <a:extLst>
              <a:ext uri="{FF2B5EF4-FFF2-40B4-BE49-F238E27FC236}">
                <a16:creationId xmlns:a16="http://schemas.microsoft.com/office/drawing/2014/main" id="{17A586C2-36E4-03AC-4DA5-3C45582B4DD4}"/>
              </a:ext>
            </a:extLst>
          </p:cNvPr>
          <p:cNvPicPr>
            <a:picLocks noChangeAspect="1"/>
          </p:cNvPicPr>
          <p:nvPr/>
        </p:nvPicPr>
        <p:blipFill>
          <a:blip r:embed="rId5"/>
          <a:stretch>
            <a:fillRect/>
          </a:stretch>
        </p:blipFill>
        <p:spPr>
          <a:xfrm>
            <a:off x="1671952" y="3224858"/>
            <a:ext cx="652244" cy="668152"/>
          </a:xfrm>
          <a:prstGeom prst="rect">
            <a:avLst/>
          </a:prstGeom>
          <a:ln w="28575">
            <a:solidFill>
              <a:schemeClr val="accent4"/>
            </a:solidFill>
          </a:ln>
        </p:spPr>
      </p:pic>
      <p:sp>
        <p:nvSpPr>
          <p:cNvPr id="16" name="Rectangle 12">
            <a:extLst>
              <a:ext uri="{FF2B5EF4-FFF2-40B4-BE49-F238E27FC236}">
                <a16:creationId xmlns:a16="http://schemas.microsoft.com/office/drawing/2014/main" id="{6F8A3501-6F50-4FD6-900C-14926BE470EB}"/>
              </a:ext>
            </a:extLst>
          </p:cNvPr>
          <p:cNvSpPr/>
          <p:nvPr/>
        </p:nvSpPr>
        <p:spPr>
          <a:xfrm>
            <a:off x="2259708" y="4754804"/>
            <a:ext cx="2378279" cy="145745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图形 5" descr="徽章 1 纯色填充">
            <a:extLst>
              <a:ext uri="{FF2B5EF4-FFF2-40B4-BE49-F238E27FC236}">
                <a16:creationId xmlns:a16="http://schemas.microsoft.com/office/drawing/2014/main" id="{D8C5712F-6755-7880-7C7A-05E8E8CB70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21588" y="2109372"/>
            <a:ext cx="343857" cy="343857"/>
          </a:xfrm>
          <a:prstGeom prst="rect">
            <a:avLst/>
          </a:prstGeom>
        </p:spPr>
      </p:pic>
      <p:pic>
        <p:nvPicPr>
          <p:cNvPr id="8" name="图形 7" descr="徽章 纯色填充">
            <a:extLst>
              <a:ext uri="{FF2B5EF4-FFF2-40B4-BE49-F238E27FC236}">
                <a16:creationId xmlns:a16="http://schemas.microsoft.com/office/drawing/2014/main" id="{00A2B477-2047-A7E7-B73A-3323CB5DAB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27270" y="3984606"/>
            <a:ext cx="343857" cy="343857"/>
          </a:xfrm>
          <a:prstGeom prst="rect">
            <a:avLst/>
          </a:prstGeom>
        </p:spPr>
      </p:pic>
      <p:pic>
        <p:nvPicPr>
          <p:cNvPr id="11" name="图形 10" descr="徽章 3 纯色填充">
            <a:extLst>
              <a:ext uri="{FF2B5EF4-FFF2-40B4-BE49-F238E27FC236}">
                <a16:creationId xmlns:a16="http://schemas.microsoft.com/office/drawing/2014/main" id="{88B08CAE-5965-592D-AE5C-C5FD4C4F66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21587" y="4688815"/>
            <a:ext cx="343857" cy="343857"/>
          </a:xfrm>
          <a:prstGeom prst="rect">
            <a:avLst/>
          </a:prstGeom>
        </p:spPr>
      </p:pic>
      <p:pic>
        <p:nvPicPr>
          <p:cNvPr id="12" name="图形 11" descr="徽章 1 纯色填充">
            <a:extLst>
              <a:ext uri="{FF2B5EF4-FFF2-40B4-BE49-F238E27FC236}">
                <a16:creationId xmlns:a16="http://schemas.microsoft.com/office/drawing/2014/main" id="{FF4975FD-C4F7-BF88-20AD-D54072EF10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86546" y="3593526"/>
            <a:ext cx="343857" cy="343857"/>
          </a:xfrm>
          <a:prstGeom prst="rect">
            <a:avLst/>
          </a:prstGeom>
        </p:spPr>
      </p:pic>
      <p:pic>
        <p:nvPicPr>
          <p:cNvPr id="14" name="图形 13" descr="徽章 纯色填充">
            <a:extLst>
              <a:ext uri="{FF2B5EF4-FFF2-40B4-BE49-F238E27FC236}">
                <a16:creationId xmlns:a16="http://schemas.microsoft.com/office/drawing/2014/main" id="{D5C9E9C3-3573-AFBE-E859-A8A5E8BB0F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21587" y="3534411"/>
            <a:ext cx="343857" cy="343857"/>
          </a:xfrm>
          <a:prstGeom prst="rect">
            <a:avLst/>
          </a:prstGeom>
        </p:spPr>
      </p:pic>
      <p:pic>
        <p:nvPicPr>
          <p:cNvPr id="17" name="图形 16" descr="徽章 3 纯色填充">
            <a:extLst>
              <a:ext uri="{FF2B5EF4-FFF2-40B4-BE49-F238E27FC236}">
                <a16:creationId xmlns:a16="http://schemas.microsoft.com/office/drawing/2014/main" id="{08DF8976-6C21-0618-D3B0-D433C7A9E6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92114" y="5109735"/>
            <a:ext cx="343857" cy="343857"/>
          </a:xfrm>
          <a:prstGeom prst="rect">
            <a:avLst/>
          </a:prstGeom>
        </p:spPr>
      </p:pic>
      <p:sp>
        <p:nvSpPr>
          <p:cNvPr id="18" name="Rectangle 12">
            <a:extLst>
              <a:ext uri="{FF2B5EF4-FFF2-40B4-BE49-F238E27FC236}">
                <a16:creationId xmlns:a16="http://schemas.microsoft.com/office/drawing/2014/main" id="{48B4ACAD-E099-4BCE-77C9-C2EBB88C448A}"/>
              </a:ext>
            </a:extLst>
          </p:cNvPr>
          <p:cNvSpPr/>
          <p:nvPr/>
        </p:nvSpPr>
        <p:spPr>
          <a:xfrm>
            <a:off x="2317605" y="4034673"/>
            <a:ext cx="576424" cy="22753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3698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F6ECA3B3-CF71-FE04-3C35-20AD3659B20B}"/>
              </a:ext>
            </a:extLst>
          </p:cNvPr>
          <p:cNvSpPr>
            <a:spLocks noGrp="1" noChangeArrowheads="1"/>
          </p:cNvSpPr>
          <p:nvPr>
            <p:ph type="title"/>
          </p:nvPr>
        </p:nvSpPr>
        <p:spPr/>
        <p:txBody>
          <a:bodyPr/>
          <a:lstStyle/>
          <a:p>
            <a:pPr eaLnBrk="1" hangingPunct="1"/>
            <a:r>
              <a:rPr lang="zh-CN" altLang="en-US" b="1">
                <a:solidFill>
                  <a:schemeClr val="tx2"/>
                </a:solidFill>
                <a:latin typeface="思源黑体" panose="020B0500000000000000" pitchFamily="34" charset="-122"/>
                <a:ea typeface="思源黑体" panose="020B0500000000000000" pitchFamily="34" charset="-122"/>
                <a:cs typeface="Open Sans" panose="020B0606030504020204" pitchFamily="34" charset="0"/>
              </a:rPr>
              <a:t>检索举例</a:t>
            </a:r>
          </a:p>
        </p:txBody>
      </p:sp>
      <p:sp>
        <p:nvSpPr>
          <p:cNvPr id="3" name="Rectangle 2">
            <a:extLst>
              <a:ext uri="{FF2B5EF4-FFF2-40B4-BE49-F238E27FC236}">
                <a16:creationId xmlns:a16="http://schemas.microsoft.com/office/drawing/2014/main" id="{24824BCA-D40C-DFEB-CCCF-93B63D5F80FA}"/>
              </a:ext>
            </a:extLst>
          </p:cNvPr>
          <p:cNvSpPr/>
          <p:nvPr/>
        </p:nvSpPr>
        <p:spPr>
          <a:xfrm>
            <a:off x="838200" y="1687513"/>
            <a:ext cx="6688138" cy="132397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50000"/>
              </a:lnSpc>
              <a:defRPr/>
            </a:pPr>
            <a:r>
              <a:rPr lang="zh-CN" altLang="en-US" sz="2800" dirty="0">
                <a:solidFill>
                  <a:schemeClr val="tx2"/>
                </a:solidFill>
                <a:latin typeface="思源黑体" panose="020B0500000000000000" pitchFamily="34" charset="-122"/>
                <a:ea typeface="思源黑体" panose="020B0500000000000000" pitchFamily="34" charset="-122"/>
                <a:cs typeface="Noto Sans" panose="020B0502040504020204" pitchFamily="34" charset="0"/>
              </a:rPr>
              <a:t>如果要了解增稠剂在饮料生产过程中的添加使用相关文章​，怎么去检索相关文献？</a:t>
            </a:r>
          </a:p>
        </p:txBody>
      </p:sp>
      <p:pic>
        <p:nvPicPr>
          <p:cNvPr id="89092" name="Graphic 4" descr="Customer review with solid fill">
            <a:extLst>
              <a:ext uri="{FF2B5EF4-FFF2-40B4-BE49-F238E27FC236}">
                <a16:creationId xmlns:a16="http://schemas.microsoft.com/office/drawing/2014/main" id="{D2041481-650D-807B-D480-E938A19CF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6338" y="1208088"/>
            <a:ext cx="4443412"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F5C3D226-DE37-58F8-20F0-2C7624500515}"/>
              </a:ext>
            </a:extLst>
          </p:cNvPr>
          <p:cNvSpPr txBox="1"/>
          <p:nvPr/>
        </p:nvSpPr>
        <p:spPr>
          <a:xfrm>
            <a:off x="838200" y="3416300"/>
            <a:ext cx="6330950" cy="2192588"/>
          </a:xfrm>
          <a:prstGeom prst="rect">
            <a:avLst/>
          </a:prstGeom>
          <a:noFill/>
        </p:spPr>
        <p:txBody>
          <a:bodyPr>
            <a:spAutoFit/>
          </a:bodyPr>
          <a:lstStyle/>
          <a:p>
            <a:pPr marL="285750" indent="-285750">
              <a:buFont typeface="Wingdings" panose="05000000000000000000" pitchFamily="2" charset="2"/>
              <a:buChar char="Ø"/>
              <a:defRPr/>
            </a:pPr>
            <a:r>
              <a:rPr lang="zh-CN" altLang="en-US" sz="2000" dirty="0">
                <a:solidFill>
                  <a:schemeClr val="tx2"/>
                </a:solidFill>
                <a:latin typeface="思源黑体" panose="020B0500000000000000" pitchFamily="34" charset="-122"/>
                <a:ea typeface="思源黑体" panose="020B0500000000000000" pitchFamily="34" charset="-122"/>
              </a:rPr>
              <a:t>提取关键词：</a:t>
            </a:r>
            <a:r>
              <a:rPr lang="zh-CN" altLang="en-US" sz="2000" kern="0" dirty="0">
                <a:solidFill>
                  <a:schemeClr val="accent2"/>
                </a:solidFill>
                <a:latin typeface="思源黑体" panose="020B0500000000000000" pitchFamily="34" charset="-122"/>
                <a:ea typeface="思源黑体" panose="020B0500000000000000" pitchFamily="34" charset="-122"/>
              </a:rPr>
              <a:t>增稠剂、饮料、使用</a:t>
            </a:r>
            <a:endParaRPr lang="en-US" altLang="zh-CN" sz="2000" dirty="0">
              <a:solidFill>
                <a:schemeClr val="accent2"/>
              </a:solidFill>
              <a:latin typeface="思源黑体" panose="020B0500000000000000" pitchFamily="34" charset="-122"/>
              <a:ea typeface="思源黑体" panose="020B0500000000000000" pitchFamily="34" charset="-122"/>
            </a:endParaRPr>
          </a:p>
          <a:p>
            <a:pPr marL="285750" indent="-285750" eaLnBrk="1" hangingPunct="1">
              <a:lnSpc>
                <a:spcPct val="150000"/>
              </a:lnSpc>
              <a:buFont typeface="Wingdings" panose="05000000000000000000" pitchFamily="2" charset="2"/>
              <a:buChar char="Ø"/>
              <a:defRPr/>
            </a:pPr>
            <a:r>
              <a:rPr lang="zh-CN" altLang="en-US" sz="2000" dirty="0">
                <a:solidFill>
                  <a:schemeClr val="tx2"/>
                </a:solidFill>
                <a:latin typeface="思源黑体" panose="020B0500000000000000" pitchFamily="34" charset="-122"/>
                <a:ea typeface="思源黑体" panose="020B0500000000000000" pitchFamily="34" charset="-122"/>
              </a:rPr>
              <a:t>分析关键词：</a:t>
            </a:r>
            <a:endParaRPr lang="en-US" altLang="zh-CN" sz="2000" dirty="0">
              <a:solidFill>
                <a:schemeClr val="tx2"/>
              </a:solidFill>
              <a:latin typeface="思源黑体" panose="020B0500000000000000" pitchFamily="34" charset="-122"/>
              <a:ea typeface="思源黑体" panose="020B0500000000000000" pitchFamily="34" charset="-122"/>
            </a:endParaRPr>
          </a:p>
          <a:p>
            <a:pPr>
              <a:lnSpc>
                <a:spcPct val="150000"/>
              </a:lnSpc>
              <a:defRPr/>
            </a:pPr>
            <a:r>
              <a:rPr lang="zh-CN" altLang="en-US" sz="2000" kern="0" dirty="0">
                <a:solidFill>
                  <a:schemeClr val="accent2"/>
                </a:solidFill>
                <a:latin typeface="思源黑体" panose="020B0500000000000000" pitchFamily="34" charset="-122"/>
                <a:ea typeface="思源黑体" panose="020B0500000000000000" pitchFamily="34" charset="-122"/>
              </a:rPr>
              <a:t>增稠剂：</a:t>
            </a:r>
            <a:r>
              <a:rPr lang="en-US" altLang="zh-CN" sz="2000" kern="0" dirty="0">
                <a:solidFill>
                  <a:schemeClr val="accent2"/>
                </a:solidFill>
                <a:latin typeface="思源黑体" panose="020B0500000000000000" pitchFamily="34" charset="-122"/>
                <a:ea typeface="思源黑体" panose="020B0500000000000000" pitchFamily="34" charset="-122"/>
              </a:rPr>
              <a:t>thickener or thicken* agent</a:t>
            </a:r>
          </a:p>
          <a:p>
            <a:pPr>
              <a:lnSpc>
                <a:spcPct val="150000"/>
              </a:lnSpc>
              <a:defRPr/>
            </a:pPr>
            <a:r>
              <a:rPr lang="zh-CN" altLang="en-US" sz="2000" kern="0" dirty="0">
                <a:solidFill>
                  <a:schemeClr val="accent2"/>
                </a:solidFill>
                <a:latin typeface="思源黑体" panose="020B0500000000000000" pitchFamily="34" charset="-122"/>
                <a:ea typeface="思源黑体" panose="020B0500000000000000" pitchFamily="34" charset="-122"/>
              </a:rPr>
              <a:t>饮料：</a:t>
            </a:r>
            <a:r>
              <a:rPr lang="en-US" altLang="zh-CN" sz="2000" kern="0" dirty="0">
                <a:solidFill>
                  <a:schemeClr val="accent2"/>
                </a:solidFill>
                <a:latin typeface="思源黑体" panose="020B0500000000000000" pitchFamily="34" charset="-122"/>
                <a:ea typeface="思源黑体" panose="020B0500000000000000" pitchFamily="34" charset="-122"/>
              </a:rPr>
              <a:t>drink or beverage</a:t>
            </a:r>
          </a:p>
          <a:p>
            <a:pPr>
              <a:lnSpc>
                <a:spcPct val="150000"/>
              </a:lnSpc>
              <a:defRPr/>
            </a:pPr>
            <a:r>
              <a:rPr lang="zh-CN" altLang="en-US" sz="2000" kern="0" dirty="0">
                <a:solidFill>
                  <a:schemeClr val="accent2"/>
                </a:solidFill>
                <a:latin typeface="思源黑体" panose="020B0500000000000000" pitchFamily="34" charset="-122"/>
                <a:ea typeface="思源黑体" panose="020B0500000000000000" pitchFamily="34" charset="-122"/>
              </a:rPr>
              <a:t>使用：</a:t>
            </a:r>
            <a:r>
              <a:rPr lang="en-US" altLang="zh-CN" sz="2000" kern="0" dirty="0">
                <a:solidFill>
                  <a:schemeClr val="accent2"/>
                </a:solidFill>
                <a:latin typeface="思源黑体" panose="020B0500000000000000" pitchFamily="34" charset="-122"/>
                <a:ea typeface="思源黑体" panose="020B0500000000000000" pitchFamily="34" charset="-122"/>
              </a:rPr>
              <a:t>add* or use or practice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
            <a:extLst>
              <a:ext uri="{FF2B5EF4-FFF2-40B4-BE49-F238E27FC236}">
                <a16:creationId xmlns:a16="http://schemas.microsoft.com/office/drawing/2014/main" id="{02DB4822-E146-0E90-0C1A-1964CBE7FDB9}"/>
              </a:ext>
            </a:extLst>
          </p:cNvPr>
          <p:cNvSpPr/>
          <p:nvPr/>
        </p:nvSpPr>
        <p:spPr>
          <a:xfrm>
            <a:off x="0" y="7504"/>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1" name="Title 40">
            <a:extLst>
              <a:ext uri="{FF2B5EF4-FFF2-40B4-BE49-F238E27FC236}">
                <a16:creationId xmlns:a16="http://schemas.microsoft.com/office/drawing/2014/main" id="{6C40C146-9F57-F851-247A-ACDF7EDE07EF}"/>
              </a:ext>
            </a:extLst>
          </p:cNvPr>
          <p:cNvSpPr>
            <a:spLocks noGrp="1"/>
          </p:cNvSpPr>
          <p:nvPr>
            <p:ph type="title"/>
          </p:nvPr>
        </p:nvSpPr>
        <p:spPr>
          <a:xfrm>
            <a:off x="574427" y="221724"/>
            <a:ext cx="10515600" cy="648127"/>
          </a:xfrm>
        </p:spPr>
        <p:txBody>
          <a:bodyPr/>
          <a:lstStyle/>
          <a:p>
            <a:pPr algn="l"/>
            <a:r>
              <a:rPr lang="zh-CN" altLang="en-US" sz="2800" b="1" dirty="0">
                <a:solidFill>
                  <a:srgbClr val="FFFFFF"/>
                </a:solidFill>
                <a:latin typeface="Arial"/>
                <a:ea typeface="+mn-ea"/>
                <a:cs typeface="Calibri" panose="020F0502020204030204" pitchFamily="34" charset="0"/>
              </a:rPr>
              <a:t>检索技巧</a:t>
            </a:r>
            <a:endParaRPr lang="en-US" sz="2800" b="1" dirty="0">
              <a:solidFill>
                <a:srgbClr val="FFFFFF"/>
              </a:solidFill>
              <a:latin typeface="Arial"/>
              <a:ea typeface="+mn-ea"/>
              <a:cs typeface="Calibri" panose="020F0502020204030204" pitchFamily="34" charset="0"/>
            </a:endParaRPr>
          </a:p>
        </p:txBody>
      </p:sp>
      <p:sp>
        <p:nvSpPr>
          <p:cNvPr id="5" name="Rectangle 4">
            <a:extLst>
              <a:ext uri="{FF2B5EF4-FFF2-40B4-BE49-F238E27FC236}">
                <a16:creationId xmlns:a16="http://schemas.microsoft.com/office/drawing/2014/main" id="{7D197305-D0BD-9CAB-0D32-A66B405A0415}"/>
              </a:ext>
            </a:extLst>
          </p:cNvPr>
          <p:cNvSpPr/>
          <p:nvPr/>
        </p:nvSpPr>
        <p:spPr>
          <a:xfrm>
            <a:off x="703327" y="1875739"/>
            <a:ext cx="4754088" cy="174663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截词符号</a:t>
            </a:r>
            <a:r>
              <a:rPr kumimoji="0" lang="en-US" altLang="zh-CN"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a:t>
            </a:r>
            <a:r>
              <a:rPr kumimoji="0" lang="zh-CN" altLang="en-US"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用于检索变形体</a:t>
            </a:r>
            <a:r>
              <a:rPr kumimoji="0" lang="en-US"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 </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econ* </a:t>
            </a:r>
            <a:r>
              <a:rPr kumimoji="0" lang="zh-CN" alt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可以检索到</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economy, economic, economically, </a:t>
            </a:r>
            <a:r>
              <a:rPr kumimoji="0" lang="en-US" sz="2400" b="0" i="0" u="none" strike="noStrike" kern="1200" cap="none" spc="0" normalizeH="0" baseline="0" noProof="0" dirty="0" err="1">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etc</a:t>
            </a:r>
            <a:endPar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endParaRPr>
          </a:p>
        </p:txBody>
      </p:sp>
      <p:sp>
        <p:nvSpPr>
          <p:cNvPr id="10" name="TextBox 9">
            <a:extLst>
              <a:ext uri="{FF2B5EF4-FFF2-40B4-BE49-F238E27FC236}">
                <a16:creationId xmlns:a16="http://schemas.microsoft.com/office/drawing/2014/main" id="{18C602C9-E015-E8BC-415E-312339CB9C5E}"/>
              </a:ext>
            </a:extLst>
          </p:cNvPr>
          <p:cNvSpPr txBox="1"/>
          <p:nvPr/>
        </p:nvSpPr>
        <p:spPr>
          <a:xfrm>
            <a:off x="677447" y="4312530"/>
            <a:ext cx="4959781" cy="1718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2400" b="0" i="0" u="none" strike="noStrike" kern="1200" cap="none" spc="0" normalizeH="0" baseline="0" noProof="0" dirty="0">
                <a:ln>
                  <a:noFill/>
                </a:ln>
                <a:solidFill>
                  <a:srgbClr val="007693"/>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通配符：适用于一个字母</a:t>
            </a:r>
            <a:r>
              <a:rPr kumimoji="0" lang="en-US" altLang="zh-CN" sz="2400" b="0" i="0" u="none" strike="noStrike" kern="1200" cap="none" spc="0" normalizeH="0" baseline="0" noProof="0" dirty="0">
                <a:ln>
                  <a:noFill/>
                </a:ln>
                <a:solidFill>
                  <a:srgbClr val="007693"/>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a:t>
            </a:r>
            <a:r>
              <a:rPr kumimoji="0" lang="zh-CN" altLang="en-US" sz="2400" b="0" i="0" u="none" strike="noStrike" kern="1200" cap="none" spc="0" normalizeH="0" baseline="0" noProof="0" dirty="0">
                <a:ln>
                  <a:noFill/>
                </a:ln>
                <a:solidFill>
                  <a:srgbClr val="007693"/>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用于检索英美单词拼写差异</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organi?ation</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 </a:t>
            </a:r>
            <a:r>
              <a:rPr kumimoji="0" lang="zh-CN" alt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可以检索到 </a:t>
            </a:r>
            <a:r>
              <a:rPr kumimoji="0" lang="en-US" sz="2400" b="0" i="0" u="none" strike="noStrike" kern="1200" cap="none" spc="0" normalizeH="0" baseline="0" noProof="0" dirty="0" err="1">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organisation</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 or organization</a:t>
            </a:r>
          </a:p>
        </p:txBody>
      </p:sp>
      <p:sp>
        <p:nvSpPr>
          <p:cNvPr id="14" name="TextBox 13">
            <a:extLst>
              <a:ext uri="{FF2B5EF4-FFF2-40B4-BE49-F238E27FC236}">
                <a16:creationId xmlns:a16="http://schemas.microsoft.com/office/drawing/2014/main" id="{DD7FEF4F-2F18-2143-0358-AD5A3CA357C1}"/>
              </a:ext>
            </a:extLst>
          </p:cNvPr>
          <p:cNvSpPr txBox="1"/>
          <p:nvPr/>
        </p:nvSpPr>
        <p:spPr>
          <a:xfrm>
            <a:off x="6070474" y="1875739"/>
            <a:ext cx="5356098" cy="1348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2400" b="0" i="0" u="none" strike="noStrike" kern="1200" cap="none" spc="0" normalizeH="0" baseline="0" noProof="0" dirty="0">
                <a:ln>
                  <a:noFill/>
                </a:ln>
                <a:solidFill>
                  <a:srgbClr val="B31782"/>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短语检索（“”）用于检索固定短语</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“global warming” </a:t>
            </a:r>
            <a:r>
              <a:rPr kumimoji="0" lang="zh-CN" alt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可以检索到固定格式的词组，位置顺序保持不变</a:t>
            </a:r>
          </a:p>
        </p:txBody>
      </p:sp>
      <p:sp>
        <p:nvSpPr>
          <p:cNvPr id="16" name="TextBox 15">
            <a:extLst>
              <a:ext uri="{FF2B5EF4-FFF2-40B4-BE49-F238E27FC236}">
                <a16:creationId xmlns:a16="http://schemas.microsoft.com/office/drawing/2014/main" id="{8987540F-0502-2C97-5DF3-3E65954AE1AE}"/>
              </a:ext>
            </a:extLst>
          </p:cNvPr>
          <p:cNvSpPr txBox="1"/>
          <p:nvPr/>
        </p:nvSpPr>
        <p:spPr>
          <a:xfrm>
            <a:off x="6096000" y="4306503"/>
            <a:ext cx="5356098" cy="17241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2400" b="0" i="0" u="none" strike="noStrike" kern="1200" cap="none" spc="0" normalizeH="0" baseline="0" noProof="0" dirty="0">
                <a:ln>
                  <a:noFill/>
                </a:ln>
                <a:solidFill>
                  <a:srgbClr val="7030A0"/>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通配符：适用于多个字母</a:t>
            </a:r>
            <a:r>
              <a:rPr kumimoji="0" lang="en-US" altLang="zh-CN" sz="2400" b="0" i="0" u="none" strike="noStrike" kern="1200" cap="none" spc="0" normalizeH="0" baseline="0" noProof="0" dirty="0">
                <a:ln>
                  <a:noFill/>
                </a:ln>
                <a:solidFill>
                  <a:srgbClr val="7030A0"/>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a:t>
            </a:r>
            <a:r>
              <a:rPr kumimoji="0" lang="zh-CN" altLang="en-US" sz="2400" b="0" i="0" u="none" strike="noStrike" kern="1200" cap="none" spc="0" normalizeH="0" baseline="0" noProof="0" dirty="0">
                <a:ln>
                  <a:noFill/>
                </a:ln>
                <a:solidFill>
                  <a:srgbClr val="7030A0"/>
                </a:solidFill>
                <a:effectLst/>
                <a:uLnTx/>
                <a:uFillTx/>
                <a:latin typeface="思源黑体" panose="020B0500000000000000" pitchFamily="34" charset="-122"/>
                <a:ea typeface="思源黑体" panose="020B0500000000000000" pitchFamily="34" charset="-122"/>
                <a:cs typeface="Open Sans SemiBold" panose="020B0706030804020204" pitchFamily="34" charset="0"/>
              </a:rPr>
              <a:t>用于检索英美单词拼写差异</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behavi#r</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 </a:t>
            </a:r>
            <a:r>
              <a:rPr kumimoji="0" lang="zh-CN" alt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可以检索到 </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behavior or </a:t>
            </a:r>
            <a:r>
              <a:rPr kumimoji="0" lang="en-US" sz="2400" b="0" i="0" u="none" strike="noStrike" kern="1200" cap="none" spc="0" normalizeH="0" baseline="0" noProof="0" dirty="0" err="1">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behaviour</a:t>
            </a:r>
            <a:endPar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endParaRPr>
          </a:p>
        </p:txBody>
      </p:sp>
      <p:pic>
        <p:nvPicPr>
          <p:cNvPr id="18" name="Graphic 17" descr="Eye outline">
            <a:extLst>
              <a:ext uri="{FF2B5EF4-FFF2-40B4-BE49-F238E27FC236}">
                <a16:creationId xmlns:a16="http://schemas.microsoft.com/office/drawing/2014/main" id="{5FF7F2AC-84CE-F2A8-90C6-842BC1DB79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327" y="1089437"/>
            <a:ext cx="914400" cy="914400"/>
          </a:xfrm>
          <a:prstGeom prst="rect">
            <a:avLst/>
          </a:prstGeom>
        </p:spPr>
      </p:pic>
      <p:pic>
        <p:nvPicPr>
          <p:cNvPr id="22" name="Graphic 21" descr="Circle with left arrow outline">
            <a:extLst>
              <a:ext uri="{FF2B5EF4-FFF2-40B4-BE49-F238E27FC236}">
                <a16:creationId xmlns:a16="http://schemas.microsoft.com/office/drawing/2014/main" id="{A3DF3B1A-5D6A-A02B-1B28-2A5438B847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7447" y="3622376"/>
            <a:ext cx="630144" cy="630144"/>
          </a:xfrm>
          <a:prstGeom prst="rect">
            <a:avLst/>
          </a:prstGeom>
        </p:spPr>
      </p:pic>
      <p:pic>
        <p:nvPicPr>
          <p:cNvPr id="24" name="Graphic 23" descr="Megaphone outline">
            <a:extLst>
              <a:ext uri="{FF2B5EF4-FFF2-40B4-BE49-F238E27FC236}">
                <a16:creationId xmlns:a16="http://schemas.microsoft.com/office/drawing/2014/main" id="{BD6B09DE-3601-12F4-E311-08BB195F87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47817" y="3495156"/>
            <a:ext cx="759714" cy="759714"/>
          </a:xfrm>
          <a:prstGeom prst="rect">
            <a:avLst/>
          </a:prstGeom>
        </p:spPr>
      </p:pic>
      <p:pic>
        <p:nvPicPr>
          <p:cNvPr id="28" name="Graphic 27" descr="Chat bubble outline">
            <a:extLst>
              <a:ext uri="{FF2B5EF4-FFF2-40B4-BE49-F238E27FC236}">
                <a16:creationId xmlns:a16="http://schemas.microsoft.com/office/drawing/2014/main" id="{56362789-B0BA-E132-733E-DF235AA59F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70474" y="1053174"/>
            <a:ext cx="914400" cy="914400"/>
          </a:xfrm>
          <a:prstGeom prst="rect">
            <a:avLst/>
          </a:prstGeom>
        </p:spPr>
      </p:pic>
    </p:spTree>
    <p:extLst>
      <p:ext uri="{BB962C8B-B14F-4D97-AF65-F5344CB8AC3E}">
        <p14:creationId xmlns:p14="http://schemas.microsoft.com/office/powerpoint/2010/main" val="168532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CAAC4A-E24C-F33A-AD61-B2A544780DFA}"/>
              </a:ext>
            </a:extLst>
          </p:cNvPr>
          <p:cNvSpPr/>
          <p:nvPr/>
        </p:nvSpPr>
        <p:spPr>
          <a:xfrm>
            <a:off x="323273" y="378069"/>
            <a:ext cx="11545454" cy="6101862"/>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endParaRPr>
          </a:p>
        </p:txBody>
      </p:sp>
      <p:pic>
        <p:nvPicPr>
          <p:cNvPr id="4" name="Picture 3">
            <a:extLst>
              <a:ext uri="{FF2B5EF4-FFF2-40B4-BE49-F238E27FC236}">
                <a16:creationId xmlns:a16="http://schemas.microsoft.com/office/drawing/2014/main" id="{A57ED371-645E-429F-FD5B-9C7995EA3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43" y="993714"/>
            <a:ext cx="9181247" cy="5236817"/>
          </a:xfrm>
          <a:prstGeom prst="rect">
            <a:avLst/>
          </a:prstGeom>
        </p:spPr>
      </p:pic>
      <p:grpSp>
        <p:nvGrpSpPr>
          <p:cNvPr id="11" name="组合 10">
            <a:extLst>
              <a:ext uri="{FF2B5EF4-FFF2-40B4-BE49-F238E27FC236}">
                <a16:creationId xmlns:a16="http://schemas.microsoft.com/office/drawing/2014/main" id="{2F4FD61B-E916-01BA-2FF8-6C01B8A9E944}"/>
              </a:ext>
            </a:extLst>
          </p:cNvPr>
          <p:cNvGrpSpPr>
            <a:grpSpLocks noGrp="1" noUngrp="1" noRot="1" noMove="1" noResize="1"/>
          </p:cNvGrpSpPr>
          <p:nvPr/>
        </p:nvGrpSpPr>
        <p:grpSpPr>
          <a:xfrm>
            <a:off x="1805063" y="1293059"/>
            <a:ext cx="8429003" cy="3231807"/>
            <a:chOff x="1805063" y="1293059"/>
            <a:chExt cx="8429003" cy="3231807"/>
          </a:xfrm>
        </p:grpSpPr>
        <p:pic>
          <p:nvPicPr>
            <p:cNvPr id="8" name="图片 7">
              <a:extLst>
                <a:ext uri="{FF2B5EF4-FFF2-40B4-BE49-F238E27FC236}">
                  <a16:creationId xmlns:a16="http://schemas.microsoft.com/office/drawing/2014/main" id="{9D0816FF-EECF-0A21-7295-503858C47891}"/>
                </a:ext>
              </a:extLst>
            </p:cNvPr>
            <p:cNvPicPr>
              <a:picLocks noGrp="1" noRot="1" noChangeAspect="1" noMove="1" noResize="1" noEditPoints="1" noAdjustHandles="1" noChangeArrowheads="1" noChangeShapeType="1" noCrop="1"/>
            </p:cNvPicPr>
            <p:nvPr/>
          </p:nvPicPr>
          <p:blipFill>
            <a:blip r:embed="rId4"/>
            <a:stretch>
              <a:fillRect/>
            </a:stretch>
          </p:blipFill>
          <p:spPr>
            <a:xfrm>
              <a:off x="1805063" y="1293059"/>
              <a:ext cx="8429003" cy="3231807"/>
            </a:xfrm>
            <a:prstGeom prst="rect">
              <a:avLst/>
            </a:prstGeom>
          </p:spPr>
        </p:pic>
        <p:pic>
          <p:nvPicPr>
            <p:cNvPr id="10" name="图片 9">
              <a:extLst>
                <a:ext uri="{FF2B5EF4-FFF2-40B4-BE49-F238E27FC236}">
                  <a16:creationId xmlns:a16="http://schemas.microsoft.com/office/drawing/2014/main" id="{A7368058-A700-47C7-BF16-6EB84A2BF3A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1" r="5714" b="-25040"/>
            <a:stretch/>
          </p:blipFill>
          <p:spPr>
            <a:xfrm>
              <a:off x="2623707" y="1340192"/>
              <a:ext cx="5954686" cy="394339"/>
            </a:xfrm>
            <a:prstGeom prst="rect">
              <a:avLst/>
            </a:prstGeom>
          </p:spPr>
        </p:pic>
      </p:grpSp>
    </p:spTree>
    <p:extLst>
      <p:ext uri="{BB962C8B-B14F-4D97-AF65-F5344CB8AC3E}">
        <p14:creationId xmlns:p14="http://schemas.microsoft.com/office/powerpoint/2010/main" val="358284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02559-7360-BBE8-0F4D-6276B174A144}"/>
            </a:ext>
          </a:extLst>
        </p:cNvPr>
        <p:cNvGrpSpPr/>
        <p:nvPr/>
      </p:nvGrpSpPr>
      <p:grpSpPr>
        <a:xfrm>
          <a:off x="0" y="0"/>
          <a:ext cx="0" cy="0"/>
          <a:chOff x="0" y="0"/>
          <a:chExt cx="0" cy="0"/>
        </a:xfrm>
      </p:grpSpPr>
      <p:pic>
        <p:nvPicPr>
          <p:cNvPr id="28" name="图片 27">
            <a:extLst>
              <a:ext uri="{FF2B5EF4-FFF2-40B4-BE49-F238E27FC236}">
                <a16:creationId xmlns:a16="http://schemas.microsoft.com/office/drawing/2014/main" id="{3898E10A-7C8A-07DA-0C7B-B5E92CB93F3A}"/>
              </a:ext>
            </a:extLst>
          </p:cNvPr>
          <p:cNvPicPr>
            <a:picLocks noChangeAspect="1"/>
          </p:cNvPicPr>
          <p:nvPr/>
        </p:nvPicPr>
        <p:blipFill>
          <a:blip r:embed="rId3"/>
          <a:stretch>
            <a:fillRect/>
          </a:stretch>
        </p:blipFill>
        <p:spPr>
          <a:xfrm>
            <a:off x="716728" y="1412013"/>
            <a:ext cx="6563565" cy="486648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FF0455EA-3ACF-1F59-48B5-EB48410B5167}"/>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5807C4E8-0611-B9AA-0E85-9F0DB405B11D}"/>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1" dirty="0">
                <a:solidFill>
                  <a:srgbClr val="FFFFFF"/>
                </a:solidFill>
                <a:latin typeface="Arial"/>
                <a:cs typeface="Calibri" panose="020F0502020204030204" pitchFamily="34" charset="0"/>
              </a:rPr>
              <a:t>叙词表检索</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4970937D-C7B1-1C25-FBC8-FCAB0158F62F}"/>
              </a:ext>
            </a:extLst>
          </p:cNvPr>
          <p:cNvSpPr txBox="1">
            <a:spLocks/>
          </p:cNvSpPr>
          <p:nvPr/>
        </p:nvSpPr>
        <p:spPr>
          <a:xfrm>
            <a:off x="8193490" y="2321088"/>
            <a:ext cx="3491410" cy="2527365"/>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高级检索框下方选择</a:t>
            </a:r>
            <a:r>
              <a:rPr lang="zh-CN" altLang="en-US" sz="2000" dirty="0">
                <a:solidFill>
                  <a:schemeClr val="accent2"/>
                </a:solidFill>
              </a:rPr>
              <a:t>科目</a:t>
            </a:r>
            <a:r>
              <a:rPr lang="zh-CN" altLang="en-US" sz="2000" dirty="0"/>
              <a:t>，检索框中输入感兴趣的术语，查找相关主题词（也可按顺序浏览词表）</a:t>
            </a:r>
          </a:p>
          <a:p>
            <a:pPr algn="just"/>
            <a:r>
              <a:rPr lang="zh-CN" altLang="en-US" sz="2000" dirty="0"/>
              <a:t>点击任意主题词可进入到该词详细信息页面</a:t>
            </a:r>
          </a:p>
        </p:txBody>
      </p:sp>
      <p:sp>
        <p:nvSpPr>
          <p:cNvPr id="14" name="Rectangle 12">
            <a:extLst>
              <a:ext uri="{FF2B5EF4-FFF2-40B4-BE49-F238E27FC236}">
                <a16:creationId xmlns:a16="http://schemas.microsoft.com/office/drawing/2014/main" id="{458E8A80-73A9-93BC-792B-35EA76A4264D}"/>
              </a:ext>
            </a:extLst>
          </p:cNvPr>
          <p:cNvSpPr/>
          <p:nvPr/>
        </p:nvSpPr>
        <p:spPr>
          <a:xfrm>
            <a:off x="2333804" y="4100660"/>
            <a:ext cx="579078" cy="21681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图形 2" descr="徽章 1 纯色填充">
            <a:extLst>
              <a:ext uri="{FF2B5EF4-FFF2-40B4-BE49-F238E27FC236}">
                <a16:creationId xmlns:a16="http://schemas.microsoft.com/office/drawing/2014/main" id="{1FFE2635-0819-3FE7-F203-42E42620D4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0364" y="2010778"/>
            <a:ext cx="343857" cy="343857"/>
          </a:xfrm>
          <a:prstGeom prst="rect">
            <a:avLst/>
          </a:prstGeom>
        </p:spPr>
      </p:pic>
      <p:pic>
        <p:nvPicPr>
          <p:cNvPr id="9" name="图形 8" descr="徽章 1 纯色填充">
            <a:extLst>
              <a:ext uri="{FF2B5EF4-FFF2-40B4-BE49-F238E27FC236}">
                <a16:creationId xmlns:a16="http://schemas.microsoft.com/office/drawing/2014/main" id="{1F824BE4-73E5-4981-2C02-13C666CCB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61919" y="2365453"/>
            <a:ext cx="343857" cy="343857"/>
          </a:xfrm>
          <a:prstGeom prst="rect">
            <a:avLst/>
          </a:prstGeom>
        </p:spPr>
      </p:pic>
      <p:sp>
        <p:nvSpPr>
          <p:cNvPr id="15" name="Rectangle 12">
            <a:extLst>
              <a:ext uri="{FF2B5EF4-FFF2-40B4-BE49-F238E27FC236}">
                <a16:creationId xmlns:a16="http://schemas.microsoft.com/office/drawing/2014/main" id="{95FF82A8-ECF5-6059-137D-45C15AC87464}"/>
              </a:ext>
            </a:extLst>
          </p:cNvPr>
          <p:cNvSpPr/>
          <p:nvPr/>
        </p:nvSpPr>
        <p:spPr>
          <a:xfrm>
            <a:off x="3321289" y="2036190"/>
            <a:ext cx="449433" cy="29303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图形 17" descr="徽章 纯色填充">
            <a:extLst>
              <a:ext uri="{FF2B5EF4-FFF2-40B4-BE49-F238E27FC236}">
                <a16:creationId xmlns:a16="http://schemas.microsoft.com/office/drawing/2014/main" id="{FB4850A8-8254-E71D-3E94-B0EDB60B28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9633" y="3845256"/>
            <a:ext cx="343857" cy="343857"/>
          </a:xfrm>
          <a:prstGeom prst="rect">
            <a:avLst/>
          </a:prstGeom>
        </p:spPr>
      </p:pic>
    </p:spTree>
    <p:extLst>
      <p:ext uri="{BB962C8B-B14F-4D97-AF65-F5344CB8AC3E}">
        <p14:creationId xmlns:p14="http://schemas.microsoft.com/office/powerpoint/2010/main" val="38375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D653D-7595-6953-9915-9D65810AF9C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F660D0-480A-6AB3-088D-882BC21D178D}"/>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1E537413-8EBE-15CE-BB18-1859B6E4BD26}"/>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1" dirty="0">
                <a:solidFill>
                  <a:srgbClr val="FFFFFF"/>
                </a:solidFill>
                <a:latin typeface="Arial"/>
                <a:cs typeface="Calibri" panose="020F0502020204030204" pitchFamily="34" charset="0"/>
              </a:rPr>
              <a:t>叙词表检索</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113B491F-2142-242A-22A4-DB1AE78010A1}"/>
              </a:ext>
            </a:extLst>
          </p:cNvPr>
          <p:cNvSpPr txBox="1">
            <a:spLocks/>
          </p:cNvSpPr>
          <p:nvPr/>
        </p:nvSpPr>
        <p:spPr>
          <a:xfrm>
            <a:off x="8193490" y="2321088"/>
            <a:ext cx="3491410" cy="2527365"/>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选择一个或多个主题词</a:t>
            </a:r>
          </a:p>
          <a:p>
            <a:pPr algn="just"/>
            <a:r>
              <a:rPr lang="zh-CN" altLang="en-US" sz="2000" dirty="0"/>
              <a:t>通过适当的布尔逻辑运算符进行连接，再点击</a:t>
            </a:r>
            <a:r>
              <a:rPr lang="zh-CN" altLang="en-US" sz="2000" dirty="0">
                <a:solidFill>
                  <a:schemeClr val="accent2"/>
                </a:solidFill>
              </a:rPr>
              <a:t>添加到搜索中</a:t>
            </a:r>
          </a:p>
          <a:p>
            <a:pPr algn="just"/>
            <a:r>
              <a:rPr lang="zh-CN" altLang="en-US" sz="2000" dirty="0"/>
              <a:t>系统会自动生成相关检索式，点击</a:t>
            </a:r>
            <a:r>
              <a:rPr lang="zh-CN" altLang="en-US" sz="2000" dirty="0">
                <a:solidFill>
                  <a:schemeClr val="accent2"/>
                </a:solidFill>
              </a:rPr>
              <a:t>搜索</a:t>
            </a:r>
            <a:r>
              <a:rPr lang="zh-CN" altLang="en-US" sz="2000" dirty="0"/>
              <a:t>可执行针对已选主题的叙词表检索</a:t>
            </a:r>
          </a:p>
        </p:txBody>
      </p:sp>
      <p:sp>
        <p:nvSpPr>
          <p:cNvPr id="14" name="Rectangle 12">
            <a:extLst>
              <a:ext uri="{FF2B5EF4-FFF2-40B4-BE49-F238E27FC236}">
                <a16:creationId xmlns:a16="http://schemas.microsoft.com/office/drawing/2014/main" id="{26A130BA-BAAD-2831-52AD-11F94AE038C0}"/>
              </a:ext>
            </a:extLst>
          </p:cNvPr>
          <p:cNvSpPr/>
          <p:nvPr/>
        </p:nvSpPr>
        <p:spPr>
          <a:xfrm>
            <a:off x="4709359" y="5901591"/>
            <a:ext cx="843030" cy="23525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图形 2" descr="徽章 1 纯色填充">
            <a:extLst>
              <a:ext uri="{FF2B5EF4-FFF2-40B4-BE49-F238E27FC236}">
                <a16:creationId xmlns:a16="http://schemas.microsoft.com/office/drawing/2014/main" id="{2AABF2F3-D07A-E0BF-AF90-8E907A634D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3563" y="3406507"/>
            <a:ext cx="343857" cy="343857"/>
          </a:xfrm>
          <a:prstGeom prst="rect">
            <a:avLst/>
          </a:prstGeom>
        </p:spPr>
      </p:pic>
      <p:pic>
        <p:nvPicPr>
          <p:cNvPr id="9" name="图形 8" descr="徽章 1 纯色填充">
            <a:extLst>
              <a:ext uri="{FF2B5EF4-FFF2-40B4-BE49-F238E27FC236}">
                <a16:creationId xmlns:a16="http://schemas.microsoft.com/office/drawing/2014/main" id="{68BF82CF-73FC-DC4A-A166-4E119AED4A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5775" y="2321088"/>
            <a:ext cx="343857" cy="343857"/>
          </a:xfrm>
          <a:prstGeom prst="rect">
            <a:avLst/>
          </a:prstGeom>
        </p:spPr>
      </p:pic>
      <p:sp>
        <p:nvSpPr>
          <p:cNvPr id="15" name="Rectangle 12">
            <a:extLst>
              <a:ext uri="{FF2B5EF4-FFF2-40B4-BE49-F238E27FC236}">
                <a16:creationId xmlns:a16="http://schemas.microsoft.com/office/drawing/2014/main" id="{66EAFB2C-075A-3270-7DE5-1BBE00D97F48}"/>
              </a:ext>
            </a:extLst>
          </p:cNvPr>
          <p:cNvSpPr/>
          <p:nvPr/>
        </p:nvSpPr>
        <p:spPr>
          <a:xfrm>
            <a:off x="4886139" y="3845257"/>
            <a:ext cx="843030" cy="23525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图形 17" descr="徽章 纯色填充">
            <a:extLst>
              <a:ext uri="{FF2B5EF4-FFF2-40B4-BE49-F238E27FC236}">
                <a16:creationId xmlns:a16="http://schemas.microsoft.com/office/drawing/2014/main" id="{F2A68374-531B-B154-538F-8EA765ACDC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48915" y="2792092"/>
            <a:ext cx="343857" cy="343857"/>
          </a:xfrm>
          <a:prstGeom prst="rect">
            <a:avLst/>
          </a:prstGeom>
        </p:spPr>
      </p:pic>
      <p:pic>
        <p:nvPicPr>
          <p:cNvPr id="20" name="图形 19" descr="徽章 3 纯色填充">
            <a:extLst>
              <a:ext uri="{FF2B5EF4-FFF2-40B4-BE49-F238E27FC236}">
                <a16:creationId xmlns:a16="http://schemas.microsoft.com/office/drawing/2014/main" id="{946E24B3-D277-7274-8B41-EA20B453EF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55776" y="3606953"/>
            <a:ext cx="343857" cy="343857"/>
          </a:xfrm>
          <a:prstGeom prst="rect">
            <a:avLst/>
          </a:prstGeom>
        </p:spPr>
      </p:pic>
      <p:pic>
        <p:nvPicPr>
          <p:cNvPr id="6" name="图片 5">
            <a:extLst>
              <a:ext uri="{FF2B5EF4-FFF2-40B4-BE49-F238E27FC236}">
                <a16:creationId xmlns:a16="http://schemas.microsoft.com/office/drawing/2014/main" id="{FE156B8B-9082-7EFA-863B-01E611B93C5F}"/>
              </a:ext>
            </a:extLst>
          </p:cNvPr>
          <p:cNvPicPr>
            <a:picLocks noChangeAspect="1"/>
          </p:cNvPicPr>
          <p:nvPr/>
        </p:nvPicPr>
        <p:blipFill>
          <a:blip r:embed="rId9"/>
          <a:stretch>
            <a:fillRect/>
          </a:stretch>
        </p:blipFill>
        <p:spPr>
          <a:xfrm>
            <a:off x="815216" y="1423403"/>
            <a:ext cx="6695985" cy="48437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60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B3745-B127-9275-498F-E415D7C8B92D}"/>
            </a:ext>
          </a:extLst>
        </p:cNvPr>
        <p:cNvGrpSpPr/>
        <p:nvPr/>
      </p:nvGrpSpPr>
      <p:grpSpPr>
        <a:xfrm>
          <a:off x="0" y="0"/>
          <a:ext cx="0" cy="0"/>
          <a:chOff x="0" y="0"/>
          <a:chExt cx="0" cy="0"/>
        </a:xfrm>
      </p:grpSpPr>
      <p:pic>
        <p:nvPicPr>
          <p:cNvPr id="16" name="图片 15">
            <a:extLst>
              <a:ext uri="{FF2B5EF4-FFF2-40B4-BE49-F238E27FC236}">
                <a16:creationId xmlns:a16="http://schemas.microsoft.com/office/drawing/2014/main" id="{F2B087CC-5FE8-EE3F-C659-0E7DAD9C0D41}"/>
              </a:ext>
            </a:extLst>
          </p:cNvPr>
          <p:cNvPicPr>
            <a:picLocks noChangeAspect="1"/>
          </p:cNvPicPr>
          <p:nvPr/>
        </p:nvPicPr>
        <p:blipFill>
          <a:blip r:embed="rId3"/>
          <a:stretch>
            <a:fillRect/>
          </a:stretch>
        </p:blipFill>
        <p:spPr>
          <a:xfrm>
            <a:off x="948570" y="1381042"/>
            <a:ext cx="6408293" cy="499010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B53CEDA-1C2E-8609-A014-739F574F85C1}"/>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055D1541-F7C9-C3E0-DE60-D7AD6D0DD3A5}"/>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1" dirty="0">
                <a:solidFill>
                  <a:srgbClr val="FFFFFF"/>
                </a:solidFill>
                <a:latin typeface="Arial"/>
                <a:cs typeface="Calibri" panose="020F0502020204030204" pitchFamily="34" charset="0"/>
              </a:rPr>
              <a:t>筛选</a:t>
            </a: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结果</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B96FC112-F009-06A0-2F9C-71F145C083E5}"/>
              </a:ext>
            </a:extLst>
          </p:cNvPr>
          <p:cNvSpPr txBox="1">
            <a:spLocks/>
          </p:cNvSpPr>
          <p:nvPr/>
        </p:nvSpPr>
        <p:spPr>
          <a:xfrm>
            <a:off x="8442389" y="2409435"/>
            <a:ext cx="3322319" cy="149158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您可以通过应用筛选器继续优化检索结果。单击检索框下方的</a:t>
            </a:r>
            <a:r>
              <a:rPr lang="zh-CN" altLang="en-US" sz="2000" dirty="0">
                <a:solidFill>
                  <a:schemeClr val="accent2"/>
                </a:solidFill>
              </a:rPr>
              <a:t>所有筛选器</a:t>
            </a:r>
            <a:r>
              <a:rPr lang="zh-CN" altLang="en-US" sz="2000" dirty="0"/>
              <a:t>按钮以显示全部筛选条件。</a:t>
            </a:r>
            <a:endParaRPr lang="en-US" altLang="zh-CN" sz="2000" dirty="0"/>
          </a:p>
          <a:p>
            <a:pPr algn="just"/>
            <a:r>
              <a:rPr lang="zh-CN" altLang="en-US" sz="2000" dirty="0"/>
              <a:t>点击箭头以打开筛选区来显示可用的筛选条件。选择完成后，点击</a:t>
            </a:r>
            <a:r>
              <a:rPr lang="zh-CN" altLang="en-US" sz="2000" dirty="0">
                <a:solidFill>
                  <a:schemeClr val="accent2"/>
                </a:solidFill>
              </a:rPr>
              <a:t>应用</a:t>
            </a:r>
            <a:r>
              <a:rPr lang="zh-CN" altLang="en-US" sz="2000" dirty="0"/>
              <a:t>按钮以更新结果。</a:t>
            </a:r>
          </a:p>
        </p:txBody>
      </p:sp>
      <p:sp>
        <p:nvSpPr>
          <p:cNvPr id="3" name="Rectangle 12">
            <a:extLst>
              <a:ext uri="{FF2B5EF4-FFF2-40B4-BE49-F238E27FC236}">
                <a16:creationId xmlns:a16="http://schemas.microsoft.com/office/drawing/2014/main" id="{3454A4CA-E887-4ABB-876F-9DA23690DF18}"/>
              </a:ext>
            </a:extLst>
          </p:cNvPr>
          <p:cNvSpPr/>
          <p:nvPr/>
        </p:nvSpPr>
        <p:spPr>
          <a:xfrm>
            <a:off x="6178413" y="5997445"/>
            <a:ext cx="1277154" cy="34795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12">
            <a:extLst>
              <a:ext uri="{FF2B5EF4-FFF2-40B4-BE49-F238E27FC236}">
                <a16:creationId xmlns:a16="http://schemas.microsoft.com/office/drawing/2014/main" id="{61C0D753-E5EF-77EB-9C8C-E319E0D24918}"/>
              </a:ext>
            </a:extLst>
          </p:cNvPr>
          <p:cNvSpPr/>
          <p:nvPr/>
        </p:nvSpPr>
        <p:spPr>
          <a:xfrm>
            <a:off x="2439719" y="2219257"/>
            <a:ext cx="946860" cy="34385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图形 7" descr="徽章 1 纯色填充">
            <a:extLst>
              <a:ext uri="{FF2B5EF4-FFF2-40B4-BE49-F238E27FC236}">
                <a16:creationId xmlns:a16="http://schemas.microsoft.com/office/drawing/2014/main" id="{21FBC991-7507-9973-E88E-8425B9D89F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1220" y="2569993"/>
            <a:ext cx="343857" cy="343857"/>
          </a:xfrm>
          <a:prstGeom prst="rect">
            <a:avLst/>
          </a:prstGeom>
        </p:spPr>
      </p:pic>
      <p:pic>
        <p:nvPicPr>
          <p:cNvPr id="9" name="图形 8" descr="徽章 纯色填充">
            <a:extLst>
              <a:ext uri="{FF2B5EF4-FFF2-40B4-BE49-F238E27FC236}">
                <a16:creationId xmlns:a16="http://schemas.microsoft.com/office/drawing/2014/main" id="{57E2A0A3-8F89-924C-963A-3CA5FDC83F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96956" y="5612930"/>
            <a:ext cx="343857" cy="343857"/>
          </a:xfrm>
          <a:prstGeom prst="rect">
            <a:avLst/>
          </a:prstGeom>
        </p:spPr>
      </p:pic>
      <p:pic>
        <p:nvPicPr>
          <p:cNvPr id="10" name="图形 9" descr="徽章 1 纯色填充">
            <a:extLst>
              <a:ext uri="{FF2B5EF4-FFF2-40B4-BE49-F238E27FC236}">
                <a16:creationId xmlns:a16="http://schemas.microsoft.com/office/drawing/2014/main" id="{0FA46B7B-BD23-C71E-2810-894ECC43B6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9284" y="2415530"/>
            <a:ext cx="343857" cy="343857"/>
          </a:xfrm>
          <a:prstGeom prst="rect">
            <a:avLst/>
          </a:prstGeom>
        </p:spPr>
      </p:pic>
      <p:pic>
        <p:nvPicPr>
          <p:cNvPr id="11" name="图形 10" descr="徽章 纯色填充">
            <a:extLst>
              <a:ext uri="{FF2B5EF4-FFF2-40B4-BE49-F238E27FC236}">
                <a16:creationId xmlns:a16="http://schemas.microsoft.com/office/drawing/2014/main" id="{6B253998-7868-E1E3-4D05-CDFA7D4808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9283" y="3876092"/>
            <a:ext cx="343857" cy="343857"/>
          </a:xfrm>
          <a:prstGeom prst="rect">
            <a:avLst/>
          </a:prstGeom>
        </p:spPr>
      </p:pic>
    </p:spTree>
    <p:extLst>
      <p:ext uri="{BB962C8B-B14F-4D97-AF65-F5344CB8AC3E}">
        <p14:creationId xmlns:p14="http://schemas.microsoft.com/office/powerpoint/2010/main" val="289254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D15A42-7561-CEB8-E350-AF7A8E5EE14E}"/>
              </a:ext>
            </a:extLst>
          </p:cNvPr>
          <p:cNvSpPr/>
          <p:nvPr/>
        </p:nvSpPr>
        <p:spPr>
          <a:xfrm>
            <a:off x="304800" y="304800"/>
            <a:ext cx="11582400" cy="1192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Times New Roman"/>
              <a:ea typeface="思源黑体"/>
              <a:cs typeface="+mn-cs"/>
            </a:endParaRPr>
          </a:p>
        </p:txBody>
      </p:sp>
      <p:sp>
        <p:nvSpPr>
          <p:cNvPr id="3" name="Content Placeholder 2">
            <a:extLst>
              <a:ext uri="{FF2B5EF4-FFF2-40B4-BE49-F238E27FC236}">
                <a16:creationId xmlns:a16="http://schemas.microsoft.com/office/drawing/2014/main" id="{D9415020-8CCD-1A93-7626-9AA66F724C0C}"/>
              </a:ext>
            </a:extLst>
          </p:cNvPr>
          <p:cNvSpPr>
            <a:spLocks noGrp="1"/>
          </p:cNvSpPr>
          <p:nvPr>
            <p:ph sz="half" idx="1"/>
          </p:nvPr>
        </p:nvSpPr>
        <p:spPr>
          <a:xfrm>
            <a:off x="3683953" y="1943100"/>
            <a:ext cx="6578600" cy="4610100"/>
          </a:xfrm>
        </p:spPr>
        <p:txBody>
          <a:bodyPr rtlCol="0">
            <a:noAutofit/>
          </a:bodyPr>
          <a:lstStyle/>
          <a:p>
            <a:pPr eaLnBrk="1" fontAlgn="auto" hangingPunct="1">
              <a:lnSpc>
                <a:spcPct val="150000"/>
              </a:lnSpc>
              <a:spcAft>
                <a:spcPts val="0"/>
              </a:spcAft>
              <a:buFont typeface="Wingdings" panose="05000000000000000000" pitchFamily="2" charset="2"/>
              <a:buChar char="Ø"/>
              <a:defRPr/>
            </a:pPr>
            <a:r>
              <a:rPr lang="zh-CN" altLang="en-US" sz="2400" b="1" dirty="0">
                <a:solidFill>
                  <a:srgbClr val="454545"/>
                </a:solidFill>
                <a:latin typeface="+mj-lt"/>
              </a:rPr>
              <a:t>数据库内容介绍</a:t>
            </a:r>
            <a:endParaRPr lang="en-US" altLang="zh-CN" sz="2400" b="1" dirty="0">
              <a:solidFill>
                <a:srgbClr val="454545"/>
              </a:solidFill>
              <a:latin typeface="+mj-lt"/>
            </a:endParaRPr>
          </a:p>
          <a:p>
            <a:pPr eaLnBrk="1" fontAlgn="auto" hangingPunct="1">
              <a:lnSpc>
                <a:spcPct val="150000"/>
              </a:lnSpc>
              <a:spcAft>
                <a:spcPts val="0"/>
              </a:spcAft>
              <a:buFont typeface="Wingdings" panose="05000000000000000000" pitchFamily="2" charset="2"/>
              <a:buChar char="Ø"/>
              <a:defRPr/>
            </a:pPr>
            <a:r>
              <a:rPr lang="zh-CN" altLang="en-US" sz="2400" b="1" dirty="0">
                <a:solidFill>
                  <a:srgbClr val="454545"/>
                </a:solidFill>
                <a:latin typeface="+mj-lt"/>
              </a:rPr>
              <a:t>上机操作演示</a:t>
            </a:r>
            <a:endParaRPr lang="en-US" altLang="zh-CN" sz="2400" b="1" dirty="0">
              <a:solidFill>
                <a:srgbClr val="454545"/>
              </a:solidFill>
              <a:latin typeface="+mj-lt"/>
            </a:endParaRPr>
          </a:p>
          <a:p>
            <a:pPr eaLnBrk="1" fontAlgn="auto" hangingPunct="1">
              <a:lnSpc>
                <a:spcPct val="100000"/>
              </a:lnSpc>
              <a:spcAft>
                <a:spcPts val="0"/>
              </a:spcAft>
              <a:defRPr/>
            </a:pPr>
            <a:r>
              <a:rPr lang="zh-CN" altLang="en-US" dirty="0">
                <a:solidFill>
                  <a:srgbClr val="454545"/>
                </a:solidFill>
                <a:latin typeface="+mj-lt"/>
              </a:rPr>
              <a:t>基本检索和高级检索</a:t>
            </a:r>
            <a:endParaRPr lang="en-US" altLang="zh-CN" dirty="0">
              <a:solidFill>
                <a:srgbClr val="454545"/>
              </a:solidFill>
              <a:latin typeface="+mj-lt"/>
            </a:endParaRPr>
          </a:p>
          <a:p>
            <a:pPr eaLnBrk="1" fontAlgn="auto" hangingPunct="1">
              <a:lnSpc>
                <a:spcPct val="100000"/>
              </a:lnSpc>
              <a:spcAft>
                <a:spcPts val="0"/>
              </a:spcAft>
              <a:defRPr/>
            </a:pPr>
            <a:r>
              <a:rPr lang="zh-CN" altLang="en-US" dirty="0">
                <a:solidFill>
                  <a:srgbClr val="454545"/>
                </a:solidFill>
                <a:latin typeface="+mj-lt"/>
              </a:rPr>
              <a:t>叙词表检索</a:t>
            </a:r>
            <a:endParaRPr lang="en-US" altLang="zh-CN" dirty="0">
              <a:solidFill>
                <a:srgbClr val="454545"/>
              </a:solidFill>
              <a:latin typeface="+mj-lt"/>
            </a:endParaRPr>
          </a:p>
          <a:p>
            <a:pPr eaLnBrk="1" fontAlgn="auto" hangingPunct="1">
              <a:lnSpc>
                <a:spcPct val="100000"/>
              </a:lnSpc>
              <a:spcAft>
                <a:spcPts val="0"/>
              </a:spcAft>
              <a:defRPr/>
            </a:pPr>
            <a:r>
              <a:rPr lang="zh-CN" altLang="en-US" dirty="0">
                <a:solidFill>
                  <a:srgbClr val="454545"/>
                </a:solidFill>
                <a:latin typeface="+mj-lt"/>
              </a:rPr>
              <a:t>查看与筛选结果</a:t>
            </a:r>
            <a:endParaRPr lang="en-US" altLang="zh-CN" dirty="0">
              <a:solidFill>
                <a:srgbClr val="454545"/>
              </a:solidFill>
              <a:latin typeface="+mj-lt"/>
            </a:endParaRPr>
          </a:p>
          <a:p>
            <a:pPr eaLnBrk="1" fontAlgn="auto" hangingPunct="1">
              <a:lnSpc>
                <a:spcPct val="100000"/>
              </a:lnSpc>
              <a:spcAft>
                <a:spcPts val="0"/>
              </a:spcAft>
              <a:defRPr/>
            </a:pPr>
            <a:r>
              <a:rPr lang="zh-CN" altLang="en-US" dirty="0">
                <a:solidFill>
                  <a:srgbClr val="454545"/>
                </a:solidFill>
                <a:latin typeface="+mj-lt"/>
              </a:rPr>
              <a:t>出版物检索及设置提醒</a:t>
            </a:r>
            <a:endParaRPr lang="en-US" altLang="zh-CN" dirty="0">
              <a:solidFill>
                <a:srgbClr val="454545"/>
              </a:solidFill>
              <a:latin typeface="+mj-lt"/>
            </a:endParaRPr>
          </a:p>
          <a:p>
            <a:pPr eaLnBrk="1" fontAlgn="auto" hangingPunct="1">
              <a:lnSpc>
                <a:spcPct val="100000"/>
              </a:lnSpc>
              <a:spcAft>
                <a:spcPts val="0"/>
              </a:spcAft>
              <a:defRPr/>
            </a:pPr>
            <a:r>
              <a:rPr lang="zh-CN" altLang="en-US" dirty="0">
                <a:solidFill>
                  <a:srgbClr val="454545"/>
                </a:solidFill>
                <a:latin typeface="+mj-lt"/>
              </a:rPr>
              <a:t>我的控制面板</a:t>
            </a:r>
          </a:p>
          <a:p>
            <a:pPr eaLnBrk="1" fontAlgn="auto" hangingPunct="1">
              <a:lnSpc>
                <a:spcPct val="150000"/>
              </a:lnSpc>
              <a:spcAft>
                <a:spcPts val="0"/>
              </a:spcAft>
              <a:buFont typeface="Wingdings" panose="05000000000000000000" pitchFamily="2" charset="2"/>
              <a:buChar char="Ø"/>
              <a:defRPr/>
            </a:pPr>
            <a:r>
              <a:rPr lang="zh-CN" altLang="en-US" sz="2400" b="1" dirty="0">
                <a:solidFill>
                  <a:srgbClr val="454545"/>
                </a:solidFill>
                <a:latin typeface="+mj-lt"/>
              </a:rPr>
              <a:t>支持站点</a:t>
            </a:r>
            <a:endParaRPr lang="en-US" altLang="zh-CN" sz="2400" b="1" dirty="0">
              <a:solidFill>
                <a:srgbClr val="454545"/>
              </a:solidFill>
              <a:latin typeface="+mj-lt"/>
            </a:endParaRPr>
          </a:p>
        </p:txBody>
      </p:sp>
      <p:sp>
        <p:nvSpPr>
          <p:cNvPr id="5" name="Rectangle 4">
            <a:extLst>
              <a:ext uri="{FF2B5EF4-FFF2-40B4-BE49-F238E27FC236}">
                <a16:creationId xmlns:a16="http://schemas.microsoft.com/office/drawing/2014/main" id="{3E8610E3-C740-CF01-1A7F-B129FFC81932}"/>
              </a:ext>
            </a:extLst>
          </p:cNvPr>
          <p:cNvSpPr/>
          <p:nvPr/>
        </p:nvSpPr>
        <p:spPr>
          <a:xfrm rot="5400000">
            <a:off x="3096418" y="-1420018"/>
            <a:ext cx="207963"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思源黑体"/>
              <a:cs typeface="+mn-cs"/>
            </a:endParaRPr>
          </a:p>
        </p:txBody>
      </p:sp>
      <p:sp>
        <p:nvSpPr>
          <p:cNvPr id="53253" name="Title 1">
            <a:extLst>
              <a:ext uri="{FF2B5EF4-FFF2-40B4-BE49-F238E27FC236}">
                <a16:creationId xmlns:a16="http://schemas.microsoft.com/office/drawing/2014/main" id="{9D12C844-84AF-DA7C-B503-DC6889BB3CBC}"/>
              </a:ext>
            </a:extLst>
          </p:cNvPr>
          <p:cNvSpPr txBox="1">
            <a:spLocks noChangeArrowheads="1"/>
          </p:cNvSpPr>
          <p:nvPr/>
        </p:nvSpPr>
        <p:spPr bwMode="auto">
          <a:xfrm>
            <a:off x="681038" y="539750"/>
            <a:ext cx="108077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cs"/>
              </a:rPr>
              <a:t>目录</a:t>
            </a:r>
            <a:endParaRPr kumimoji="0" lang="en-US" altLang="en-US" sz="3200" b="0"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sp>
        <p:nvSpPr>
          <p:cNvPr id="11" name="Rectangle 10">
            <a:extLst>
              <a:ext uri="{FF2B5EF4-FFF2-40B4-BE49-F238E27FC236}">
                <a16:creationId xmlns:a16="http://schemas.microsoft.com/office/drawing/2014/main" id="{CE908570-824F-C1C3-162B-E8A1F788A6F4}"/>
              </a:ext>
            </a:extLst>
          </p:cNvPr>
          <p:cNvSpPr/>
          <p:nvPr/>
        </p:nvSpPr>
        <p:spPr>
          <a:xfrm rot="5400000">
            <a:off x="8887618" y="-1420018"/>
            <a:ext cx="207963"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思源黑体"/>
              <a:cs typeface="+mn-cs"/>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15A6-0991-3D15-03A8-316630AA359E}"/>
            </a:ext>
          </a:extLst>
        </p:cNvPr>
        <p:cNvGrpSpPr/>
        <p:nvPr/>
      </p:nvGrpSpPr>
      <p:grpSpPr>
        <a:xfrm>
          <a:off x="0" y="0"/>
          <a:ext cx="0" cy="0"/>
          <a:chOff x="0" y="0"/>
          <a:chExt cx="0" cy="0"/>
        </a:xfrm>
      </p:grpSpPr>
      <p:pic>
        <p:nvPicPr>
          <p:cNvPr id="19" name="图片 18">
            <a:extLst>
              <a:ext uri="{FF2B5EF4-FFF2-40B4-BE49-F238E27FC236}">
                <a16:creationId xmlns:a16="http://schemas.microsoft.com/office/drawing/2014/main" id="{C9EB37EF-E1C6-CFF8-C97E-38CEB47C1F73}"/>
              </a:ext>
            </a:extLst>
          </p:cNvPr>
          <p:cNvPicPr>
            <a:picLocks noChangeAspect="1"/>
          </p:cNvPicPr>
          <p:nvPr/>
        </p:nvPicPr>
        <p:blipFill>
          <a:blip r:embed="rId3"/>
          <a:stretch>
            <a:fillRect/>
          </a:stretch>
        </p:blipFill>
        <p:spPr>
          <a:xfrm>
            <a:off x="603094" y="1575203"/>
            <a:ext cx="6902433" cy="470305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4E72CB93-2DA4-E6EC-BA84-6DAF5F6E55B2}"/>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2297C924-D236-226D-0E05-8F55E2AD6B1B}"/>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查看结果</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A29D93FF-59FA-05F3-F675-D5B0881DCF9C}"/>
              </a:ext>
            </a:extLst>
          </p:cNvPr>
          <p:cNvSpPr txBox="1">
            <a:spLocks/>
          </p:cNvSpPr>
          <p:nvPr/>
        </p:nvSpPr>
        <p:spPr>
          <a:xfrm>
            <a:off x="8191684" y="2073247"/>
            <a:ext cx="3635269" cy="3627881"/>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勾选复选框，一次性选择当前页面的所有记录（最多</a:t>
            </a:r>
            <a:r>
              <a:rPr lang="en-US" altLang="zh-CN" sz="2000" dirty="0"/>
              <a:t>50</a:t>
            </a:r>
            <a:r>
              <a:rPr lang="zh-CN" altLang="en-US" sz="2000" dirty="0"/>
              <a:t>条），然后使用旁边工具对文章执行</a:t>
            </a:r>
            <a:r>
              <a:rPr lang="zh-CN" altLang="en-US" sz="2000" dirty="0">
                <a:solidFill>
                  <a:schemeClr val="accent2"/>
                </a:solidFill>
              </a:rPr>
              <a:t>下载</a:t>
            </a:r>
            <a:r>
              <a:rPr lang="zh-CN" altLang="en-US" sz="2000" dirty="0"/>
              <a:t>、</a:t>
            </a:r>
            <a:r>
              <a:rPr lang="zh-CN" altLang="en-US" sz="2000" dirty="0">
                <a:solidFill>
                  <a:schemeClr val="accent2"/>
                </a:solidFill>
              </a:rPr>
              <a:t>保存</a:t>
            </a:r>
            <a:r>
              <a:rPr lang="zh-CN" altLang="en-US" sz="2000" dirty="0"/>
              <a:t>、</a:t>
            </a:r>
            <a:r>
              <a:rPr lang="zh-CN" altLang="en-US" sz="2000" dirty="0">
                <a:solidFill>
                  <a:schemeClr val="accent2"/>
                </a:solidFill>
              </a:rPr>
              <a:t>添加到项目</a:t>
            </a:r>
            <a:r>
              <a:rPr lang="zh-CN" altLang="en-US" sz="2000" dirty="0"/>
              <a:t>、</a:t>
            </a:r>
            <a:r>
              <a:rPr lang="zh-CN" altLang="en-US" sz="2000" dirty="0">
                <a:solidFill>
                  <a:schemeClr val="accent2"/>
                </a:solidFill>
              </a:rPr>
              <a:t>分享</a:t>
            </a:r>
            <a:r>
              <a:rPr lang="zh-CN" altLang="en-US" sz="2000" dirty="0"/>
              <a:t>、或复制以及导出</a:t>
            </a:r>
            <a:r>
              <a:rPr lang="zh-CN" altLang="en-US" sz="2000" dirty="0">
                <a:solidFill>
                  <a:schemeClr val="accent2"/>
                </a:solidFill>
              </a:rPr>
              <a:t>引文</a:t>
            </a:r>
            <a:r>
              <a:rPr lang="zh-CN" altLang="en-US" sz="2000" dirty="0"/>
              <a:t>的操作。</a:t>
            </a:r>
          </a:p>
          <a:p>
            <a:pPr algn="just"/>
            <a:r>
              <a:rPr lang="zh-CN" altLang="en-US" sz="2000" dirty="0"/>
              <a:t>使用结果顶部的下拉菜单可调整每页的文章数量或对结果进行</a:t>
            </a:r>
            <a:r>
              <a:rPr lang="zh-CN" altLang="en-US" sz="2000" dirty="0">
                <a:solidFill>
                  <a:schemeClr val="accent2"/>
                </a:solidFill>
              </a:rPr>
              <a:t>排序</a:t>
            </a:r>
            <a:r>
              <a:rPr lang="zh-CN" altLang="en-US" sz="2000" dirty="0"/>
              <a:t>。</a:t>
            </a:r>
          </a:p>
        </p:txBody>
      </p:sp>
      <p:sp>
        <p:nvSpPr>
          <p:cNvPr id="3" name="Rectangle 12">
            <a:extLst>
              <a:ext uri="{FF2B5EF4-FFF2-40B4-BE49-F238E27FC236}">
                <a16:creationId xmlns:a16="http://schemas.microsoft.com/office/drawing/2014/main" id="{883E7663-A271-A43D-9BFD-23ADD29DE65D}"/>
              </a:ext>
            </a:extLst>
          </p:cNvPr>
          <p:cNvSpPr/>
          <p:nvPr/>
        </p:nvSpPr>
        <p:spPr>
          <a:xfrm>
            <a:off x="628710" y="3047233"/>
            <a:ext cx="1910840" cy="26321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2">
            <a:extLst>
              <a:ext uri="{FF2B5EF4-FFF2-40B4-BE49-F238E27FC236}">
                <a16:creationId xmlns:a16="http://schemas.microsoft.com/office/drawing/2014/main" id="{86239BDA-93BC-0A6F-1F5E-3FB1572E1F3F}"/>
              </a:ext>
            </a:extLst>
          </p:cNvPr>
          <p:cNvSpPr/>
          <p:nvPr/>
        </p:nvSpPr>
        <p:spPr>
          <a:xfrm>
            <a:off x="851653" y="3310447"/>
            <a:ext cx="1687897" cy="135208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4" name="图片 13">
            <a:extLst>
              <a:ext uri="{FF2B5EF4-FFF2-40B4-BE49-F238E27FC236}">
                <a16:creationId xmlns:a16="http://schemas.microsoft.com/office/drawing/2014/main" id="{85630AFE-8BE6-315A-66DB-7A8F89514570}"/>
              </a:ext>
            </a:extLst>
          </p:cNvPr>
          <p:cNvPicPr>
            <a:picLocks noChangeAspect="1"/>
          </p:cNvPicPr>
          <p:nvPr/>
        </p:nvPicPr>
        <p:blipFill>
          <a:blip r:embed="rId4"/>
          <a:stretch>
            <a:fillRect/>
          </a:stretch>
        </p:blipFill>
        <p:spPr>
          <a:xfrm>
            <a:off x="6081883" y="3365589"/>
            <a:ext cx="989213" cy="728661"/>
          </a:xfrm>
          <a:prstGeom prst="rect">
            <a:avLst/>
          </a:prstGeom>
          <a:ln w="28575">
            <a:solidFill>
              <a:schemeClr val="accent4"/>
            </a:solidFill>
          </a:ln>
        </p:spPr>
      </p:pic>
      <p:pic>
        <p:nvPicPr>
          <p:cNvPr id="18" name="图片 17">
            <a:extLst>
              <a:ext uri="{FF2B5EF4-FFF2-40B4-BE49-F238E27FC236}">
                <a16:creationId xmlns:a16="http://schemas.microsoft.com/office/drawing/2014/main" id="{4B65B824-0248-A73B-766C-DDB31308779E}"/>
              </a:ext>
            </a:extLst>
          </p:cNvPr>
          <p:cNvPicPr>
            <a:picLocks noChangeAspect="1"/>
          </p:cNvPicPr>
          <p:nvPr/>
        </p:nvPicPr>
        <p:blipFill>
          <a:blip r:embed="rId5"/>
          <a:stretch>
            <a:fillRect/>
          </a:stretch>
        </p:blipFill>
        <p:spPr>
          <a:xfrm>
            <a:off x="5202175" y="3354728"/>
            <a:ext cx="742803" cy="974382"/>
          </a:xfrm>
          <a:prstGeom prst="rect">
            <a:avLst/>
          </a:prstGeom>
          <a:ln w="28575">
            <a:solidFill>
              <a:schemeClr val="accent4"/>
            </a:solidFill>
          </a:ln>
        </p:spPr>
      </p:pic>
      <p:pic>
        <p:nvPicPr>
          <p:cNvPr id="5" name="图形 4" descr="徽章 1 纯色填充">
            <a:extLst>
              <a:ext uri="{FF2B5EF4-FFF2-40B4-BE49-F238E27FC236}">
                <a16:creationId xmlns:a16="http://schemas.microsoft.com/office/drawing/2014/main" id="{CC3B0511-39C3-05B2-D8B7-21E941D51F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8709" y="3310447"/>
            <a:ext cx="343857" cy="343857"/>
          </a:xfrm>
          <a:prstGeom prst="rect">
            <a:avLst/>
          </a:prstGeom>
        </p:spPr>
      </p:pic>
      <p:pic>
        <p:nvPicPr>
          <p:cNvPr id="6" name="图形 5" descr="徽章 1 纯色填充">
            <a:extLst>
              <a:ext uri="{FF2B5EF4-FFF2-40B4-BE49-F238E27FC236}">
                <a16:creationId xmlns:a16="http://schemas.microsoft.com/office/drawing/2014/main" id="{C2CB0684-96D0-AF9D-282B-F822D09C22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50703" y="2088905"/>
            <a:ext cx="343857" cy="343857"/>
          </a:xfrm>
          <a:prstGeom prst="rect">
            <a:avLst/>
          </a:prstGeom>
        </p:spPr>
      </p:pic>
      <p:pic>
        <p:nvPicPr>
          <p:cNvPr id="10" name="图形 9" descr="徽章 纯色填充">
            <a:extLst>
              <a:ext uri="{FF2B5EF4-FFF2-40B4-BE49-F238E27FC236}">
                <a16:creationId xmlns:a16="http://schemas.microsoft.com/office/drawing/2014/main" id="{74235897-D673-C34A-2239-CC48D1CF5E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4823" y="4254414"/>
            <a:ext cx="343857" cy="343857"/>
          </a:xfrm>
          <a:prstGeom prst="rect">
            <a:avLst/>
          </a:prstGeom>
        </p:spPr>
      </p:pic>
      <p:pic>
        <p:nvPicPr>
          <p:cNvPr id="12" name="图形 11" descr="徽章 纯色填充">
            <a:extLst>
              <a:ext uri="{FF2B5EF4-FFF2-40B4-BE49-F238E27FC236}">
                <a16:creationId xmlns:a16="http://schemas.microsoft.com/office/drawing/2014/main" id="{BF3A2218-C35A-7BDA-427E-C840519961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9955" y="2662798"/>
            <a:ext cx="343857" cy="343857"/>
          </a:xfrm>
          <a:prstGeom prst="rect">
            <a:avLst/>
          </a:prstGeom>
        </p:spPr>
      </p:pic>
    </p:spTree>
    <p:extLst>
      <p:ext uri="{BB962C8B-B14F-4D97-AF65-F5344CB8AC3E}">
        <p14:creationId xmlns:p14="http://schemas.microsoft.com/office/powerpoint/2010/main" val="17697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99F8-5FD3-945A-70AF-91E9985F73F5}"/>
            </a:ext>
          </a:extLst>
        </p:cNvPr>
        <p:cNvGrpSpPr/>
        <p:nvPr/>
      </p:nvGrpSpPr>
      <p:grpSpPr>
        <a:xfrm>
          <a:off x="0" y="0"/>
          <a:ext cx="0" cy="0"/>
          <a:chOff x="0" y="0"/>
          <a:chExt cx="0" cy="0"/>
        </a:xfrm>
      </p:grpSpPr>
      <p:pic>
        <p:nvPicPr>
          <p:cNvPr id="22" name="图片 21">
            <a:extLst>
              <a:ext uri="{FF2B5EF4-FFF2-40B4-BE49-F238E27FC236}">
                <a16:creationId xmlns:a16="http://schemas.microsoft.com/office/drawing/2014/main" id="{77A2D2CE-9171-CD2F-1354-6801801DDF64}"/>
              </a:ext>
            </a:extLst>
          </p:cNvPr>
          <p:cNvPicPr>
            <a:picLocks noChangeAspect="1"/>
          </p:cNvPicPr>
          <p:nvPr/>
        </p:nvPicPr>
        <p:blipFill>
          <a:blip r:embed="rId3"/>
          <a:stretch>
            <a:fillRect/>
          </a:stretch>
        </p:blipFill>
        <p:spPr>
          <a:xfrm>
            <a:off x="703225" y="1556743"/>
            <a:ext cx="6851713" cy="4673545"/>
          </a:xfrm>
          <a:prstGeom prst="rect">
            <a:avLst/>
          </a:prstGeom>
          <a:ln>
            <a:noFill/>
          </a:ln>
          <a:effectLst>
            <a:outerShdw blurRad="292100" dist="139700" dir="2700000" algn="tl" rotWithShape="0">
              <a:srgbClr val="333333">
                <a:alpha val="65000"/>
              </a:srgbClr>
            </a:outerShdw>
          </a:effectLst>
        </p:spPr>
      </p:pic>
      <p:pic>
        <p:nvPicPr>
          <p:cNvPr id="25" name="图片 24">
            <a:extLst>
              <a:ext uri="{FF2B5EF4-FFF2-40B4-BE49-F238E27FC236}">
                <a16:creationId xmlns:a16="http://schemas.microsoft.com/office/drawing/2014/main" id="{108CD6D9-4853-8ED9-5D36-D5AF59196284}"/>
              </a:ext>
            </a:extLst>
          </p:cNvPr>
          <p:cNvPicPr>
            <a:picLocks noChangeAspect="1"/>
          </p:cNvPicPr>
          <p:nvPr/>
        </p:nvPicPr>
        <p:blipFill>
          <a:blip r:embed="rId4"/>
          <a:stretch>
            <a:fillRect/>
          </a:stretch>
        </p:blipFill>
        <p:spPr>
          <a:xfrm>
            <a:off x="2231590" y="1277293"/>
            <a:ext cx="3673977" cy="508704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6F078F0-CF8E-8F80-25A2-04B46A7E43E1}"/>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B08CC290-CEEF-D048-1325-6EB9D7822460}"/>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检索快讯创建</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1EC9C530-F721-9A8B-7A4A-D80834F8417C}"/>
              </a:ext>
            </a:extLst>
          </p:cNvPr>
          <p:cNvSpPr txBox="1">
            <a:spLocks/>
          </p:cNvSpPr>
          <p:nvPr/>
        </p:nvSpPr>
        <p:spPr>
          <a:xfrm>
            <a:off x="8297497" y="2167339"/>
            <a:ext cx="3419423" cy="3627881"/>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展开右侧   图标，点击</a:t>
            </a:r>
            <a:r>
              <a:rPr lang="zh-CN" altLang="en-US" sz="2000" dirty="0">
                <a:solidFill>
                  <a:schemeClr val="accent2"/>
                </a:solidFill>
              </a:rPr>
              <a:t>创建提醒。</a:t>
            </a:r>
            <a:endParaRPr lang="en-US" altLang="zh-CN" sz="2000" dirty="0">
              <a:solidFill>
                <a:schemeClr val="accent2"/>
              </a:solidFill>
            </a:endParaRPr>
          </a:p>
          <a:p>
            <a:pPr algn="just"/>
            <a:r>
              <a:rPr lang="zh-CN" altLang="en-US" sz="2000" dirty="0"/>
              <a:t>填写快讯名称，选择检索频率和通知形式，输入收件人邮箱地址，再点击下方</a:t>
            </a:r>
            <a:r>
              <a:rPr lang="zh-CN" altLang="en-US" sz="2000" dirty="0">
                <a:solidFill>
                  <a:schemeClr val="accent2"/>
                </a:solidFill>
              </a:rPr>
              <a:t>创建提醒</a:t>
            </a:r>
            <a:r>
              <a:rPr lang="zh-CN" altLang="en-US" sz="2000" dirty="0"/>
              <a:t>以创建检索快讯。</a:t>
            </a:r>
            <a:endParaRPr lang="en-US" altLang="zh-CN" sz="2000" dirty="0"/>
          </a:p>
          <a:p>
            <a:pPr algn="just"/>
            <a:r>
              <a:rPr lang="zh-CN" altLang="en-US" sz="2000" dirty="0"/>
              <a:t>注意：该功能需要先登录</a:t>
            </a:r>
            <a:r>
              <a:rPr lang="en-US" altLang="zh-CN" sz="2000" dirty="0" err="1"/>
              <a:t>MyEBSCO</a:t>
            </a:r>
            <a:r>
              <a:rPr lang="zh-CN" altLang="en-US" sz="2000" dirty="0"/>
              <a:t>个人账户</a:t>
            </a:r>
          </a:p>
        </p:txBody>
      </p:sp>
      <p:sp>
        <p:nvSpPr>
          <p:cNvPr id="3" name="Rectangle 12">
            <a:extLst>
              <a:ext uri="{FF2B5EF4-FFF2-40B4-BE49-F238E27FC236}">
                <a16:creationId xmlns:a16="http://schemas.microsoft.com/office/drawing/2014/main" id="{6000B965-5D22-187C-83E4-595B3883F99B}"/>
              </a:ext>
            </a:extLst>
          </p:cNvPr>
          <p:cNvSpPr/>
          <p:nvPr/>
        </p:nvSpPr>
        <p:spPr>
          <a:xfrm>
            <a:off x="4935465" y="6055514"/>
            <a:ext cx="581232" cy="30882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2">
            <a:extLst>
              <a:ext uri="{FF2B5EF4-FFF2-40B4-BE49-F238E27FC236}">
                <a16:creationId xmlns:a16="http://schemas.microsoft.com/office/drawing/2014/main" id="{C44D18BC-3159-461F-5722-192AEE1D9114}"/>
              </a:ext>
            </a:extLst>
          </p:cNvPr>
          <p:cNvSpPr/>
          <p:nvPr/>
        </p:nvSpPr>
        <p:spPr>
          <a:xfrm>
            <a:off x="6786031" y="3563332"/>
            <a:ext cx="577349" cy="26142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1" name="图片 20">
            <a:extLst>
              <a:ext uri="{FF2B5EF4-FFF2-40B4-BE49-F238E27FC236}">
                <a16:creationId xmlns:a16="http://schemas.microsoft.com/office/drawing/2014/main" id="{F66B175E-1D40-64AB-B79E-ACFCA77FD56A}"/>
              </a:ext>
            </a:extLst>
          </p:cNvPr>
          <p:cNvPicPr>
            <a:picLocks noChangeAspect="1"/>
          </p:cNvPicPr>
          <p:nvPr/>
        </p:nvPicPr>
        <p:blipFill>
          <a:blip r:embed="rId5"/>
          <a:stretch>
            <a:fillRect/>
          </a:stretch>
        </p:blipFill>
        <p:spPr>
          <a:xfrm>
            <a:off x="9506430" y="2167339"/>
            <a:ext cx="252566" cy="315707"/>
          </a:xfrm>
          <a:prstGeom prst="rect">
            <a:avLst/>
          </a:prstGeom>
          <a:ln>
            <a:solidFill>
              <a:schemeClr val="tx2"/>
            </a:solidFill>
          </a:ln>
        </p:spPr>
      </p:pic>
      <p:pic>
        <p:nvPicPr>
          <p:cNvPr id="5" name="图形 4" descr="徽章 1 纯色填充">
            <a:extLst>
              <a:ext uri="{FF2B5EF4-FFF2-40B4-BE49-F238E27FC236}">
                <a16:creationId xmlns:a16="http://schemas.microsoft.com/office/drawing/2014/main" id="{ADA36216-1611-826A-D4D2-39F36FE1E0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1392" y="3824757"/>
            <a:ext cx="343857" cy="343857"/>
          </a:xfrm>
          <a:prstGeom prst="rect">
            <a:avLst/>
          </a:prstGeom>
        </p:spPr>
      </p:pic>
      <p:pic>
        <p:nvPicPr>
          <p:cNvPr id="6" name="图形 5" descr="徽章 纯色填充">
            <a:extLst>
              <a:ext uri="{FF2B5EF4-FFF2-40B4-BE49-F238E27FC236}">
                <a16:creationId xmlns:a16="http://schemas.microsoft.com/office/drawing/2014/main" id="{8F74BB10-79AC-1C15-DC9E-1DFF5C09CB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4152" y="5711657"/>
            <a:ext cx="343857" cy="343857"/>
          </a:xfrm>
          <a:prstGeom prst="rect">
            <a:avLst/>
          </a:prstGeom>
        </p:spPr>
      </p:pic>
      <p:pic>
        <p:nvPicPr>
          <p:cNvPr id="8" name="图形 7" descr="徽章 1 纯色填充">
            <a:extLst>
              <a:ext uri="{FF2B5EF4-FFF2-40B4-BE49-F238E27FC236}">
                <a16:creationId xmlns:a16="http://schemas.microsoft.com/office/drawing/2014/main" id="{D5F7214E-C9E9-DE6F-C351-6B33DFB838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1194" y="2167339"/>
            <a:ext cx="343857" cy="343857"/>
          </a:xfrm>
          <a:prstGeom prst="rect">
            <a:avLst/>
          </a:prstGeom>
        </p:spPr>
      </p:pic>
      <p:pic>
        <p:nvPicPr>
          <p:cNvPr id="9" name="图形 8" descr="徽章 纯色填充">
            <a:extLst>
              <a:ext uri="{FF2B5EF4-FFF2-40B4-BE49-F238E27FC236}">
                <a16:creationId xmlns:a16="http://schemas.microsoft.com/office/drawing/2014/main" id="{4E3B7349-AB0A-C0F4-503C-26C3A949EA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9317" y="2957055"/>
            <a:ext cx="343857" cy="343857"/>
          </a:xfrm>
          <a:prstGeom prst="rect">
            <a:avLst/>
          </a:prstGeom>
        </p:spPr>
      </p:pic>
    </p:spTree>
    <p:extLst>
      <p:ext uri="{BB962C8B-B14F-4D97-AF65-F5344CB8AC3E}">
        <p14:creationId xmlns:p14="http://schemas.microsoft.com/office/powerpoint/2010/main" val="208808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52B8-DED7-0565-944A-331F6083F1DE}"/>
            </a:ext>
          </a:extLst>
        </p:cNvPr>
        <p:cNvGrpSpPr/>
        <p:nvPr/>
      </p:nvGrpSpPr>
      <p:grpSpPr>
        <a:xfrm>
          <a:off x="0" y="0"/>
          <a:ext cx="0" cy="0"/>
          <a:chOff x="0" y="0"/>
          <a:chExt cx="0" cy="0"/>
        </a:xfrm>
      </p:grpSpPr>
      <p:pic>
        <p:nvPicPr>
          <p:cNvPr id="19" name="图片 18">
            <a:extLst>
              <a:ext uri="{FF2B5EF4-FFF2-40B4-BE49-F238E27FC236}">
                <a16:creationId xmlns:a16="http://schemas.microsoft.com/office/drawing/2014/main" id="{B5D224A0-B819-4CF3-4B53-1F6A38D9E0E3}"/>
              </a:ext>
            </a:extLst>
          </p:cNvPr>
          <p:cNvPicPr>
            <a:picLocks noChangeAspect="1"/>
          </p:cNvPicPr>
          <p:nvPr/>
        </p:nvPicPr>
        <p:blipFill>
          <a:blip r:embed="rId3"/>
          <a:stretch>
            <a:fillRect/>
          </a:stretch>
        </p:blipFill>
        <p:spPr>
          <a:xfrm>
            <a:off x="674194" y="1635589"/>
            <a:ext cx="6870204" cy="429828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A9034E0-963E-370F-7DC2-966CDB75E4C6}"/>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D619263B-789B-C8B1-75B5-F01218458A27}"/>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查看全文</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53B44CD3-170B-16C3-C83F-C358AE50187B}"/>
              </a:ext>
            </a:extLst>
          </p:cNvPr>
          <p:cNvSpPr txBox="1">
            <a:spLocks/>
          </p:cNvSpPr>
          <p:nvPr/>
        </p:nvSpPr>
        <p:spPr>
          <a:xfrm>
            <a:off x="8322120" y="2159980"/>
            <a:ext cx="3443699" cy="3627881"/>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若要查看有关文献的详细信息，请单击文章标题。</a:t>
            </a:r>
            <a:endParaRPr lang="en-US" altLang="zh-CN" sz="2000" dirty="0"/>
          </a:p>
          <a:p>
            <a:pPr algn="just"/>
            <a:r>
              <a:rPr lang="zh-CN" altLang="en-US" sz="2000" dirty="0"/>
              <a:t>在结果列表中，点击</a:t>
            </a:r>
            <a:r>
              <a:rPr lang="zh-CN" altLang="en-US" sz="2000" dirty="0">
                <a:solidFill>
                  <a:schemeClr val="accent2"/>
                </a:solidFill>
              </a:rPr>
              <a:t>访问选项</a:t>
            </a:r>
            <a:r>
              <a:rPr lang="zh-CN" altLang="en-US" sz="2000" dirty="0"/>
              <a:t>，从菜单中点击</a:t>
            </a:r>
            <a:r>
              <a:rPr lang="en-US" altLang="zh-CN" sz="2000" dirty="0">
                <a:solidFill>
                  <a:schemeClr val="accent2"/>
                </a:solidFill>
              </a:rPr>
              <a:t>PDF/</a:t>
            </a:r>
            <a:r>
              <a:rPr lang="zh-CN" altLang="en-US" sz="2000" dirty="0">
                <a:solidFill>
                  <a:schemeClr val="accent2"/>
                </a:solidFill>
              </a:rPr>
              <a:t>在线全文</a:t>
            </a:r>
            <a:r>
              <a:rPr lang="zh-CN" altLang="en-US" sz="2000" dirty="0"/>
              <a:t>来选择要阅读的文献。</a:t>
            </a:r>
            <a:endParaRPr lang="en-US" altLang="zh-CN" sz="2000" dirty="0"/>
          </a:p>
          <a:p>
            <a:pPr algn="just"/>
            <a:r>
              <a:rPr lang="zh-CN" altLang="en-US" sz="2000" dirty="0"/>
              <a:t>如果只有一个全文选项可用，则会显示</a:t>
            </a:r>
            <a:r>
              <a:rPr lang="zh-CN" altLang="en-US" sz="2000" dirty="0">
                <a:solidFill>
                  <a:schemeClr val="accent2"/>
                </a:solidFill>
              </a:rPr>
              <a:t>立即获取</a:t>
            </a:r>
            <a:r>
              <a:rPr lang="zh-CN" altLang="en-US" sz="2000" dirty="0"/>
              <a:t>这一选项。</a:t>
            </a:r>
            <a:endParaRPr lang="en-US" altLang="zh-CN" sz="2000" dirty="0"/>
          </a:p>
        </p:txBody>
      </p:sp>
      <p:sp>
        <p:nvSpPr>
          <p:cNvPr id="16" name="Rectangle 12">
            <a:extLst>
              <a:ext uri="{FF2B5EF4-FFF2-40B4-BE49-F238E27FC236}">
                <a16:creationId xmlns:a16="http://schemas.microsoft.com/office/drawing/2014/main" id="{7424F5DC-1DDE-3B7B-BF8E-857AF8EA801D}"/>
              </a:ext>
            </a:extLst>
          </p:cNvPr>
          <p:cNvSpPr/>
          <p:nvPr/>
        </p:nvSpPr>
        <p:spPr>
          <a:xfrm>
            <a:off x="1765330" y="5517380"/>
            <a:ext cx="967523" cy="270481"/>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2">
            <a:extLst>
              <a:ext uri="{FF2B5EF4-FFF2-40B4-BE49-F238E27FC236}">
                <a16:creationId xmlns:a16="http://schemas.microsoft.com/office/drawing/2014/main" id="{828DFA35-D56B-1768-6AB2-B5D03FEF2DFB}"/>
              </a:ext>
            </a:extLst>
          </p:cNvPr>
          <p:cNvSpPr/>
          <p:nvPr/>
        </p:nvSpPr>
        <p:spPr>
          <a:xfrm flipV="1">
            <a:off x="1765330" y="3548594"/>
            <a:ext cx="2693548" cy="51322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图形 2" descr="徽章 纯色填充">
            <a:extLst>
              <a:ext uri="{FF2B5EF4-FFF2-40B4-BE49-F238E27FC236}">
                <a16:creationId xmlns:a16="http://schemas.microsoft.com/office/drawing/2014/main" id="{2AAFA2E3-C287-26B9-E774-0B49FE37DC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1473" y="3257071"/>
            <a:ext cx="343857" cy="343857"/>
          </a:xfrm>
          <a:prstGeom prst="rect">
            <a:avLst/>
          </a:prstGeom>
        </p:spPr>
      </p:pic>
      <p:pic>
        <p:nvPicPr>
          <p:cNvPr id="5" name="图形 4" descr="徽章 1 纯色填充">
            <a:extLst>
              <a:ext uri="{FF2B5EF4-FFF2-40B4-BE49-F238E27FC236}">
                <a16:creationId xmlns:a16="http://schemas.microsoft.com/office/drawing/2014/main" id="{FF7F163D-0DF2-8BD9-996F-7C04260B14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2143" y="2168593"/>
            <a:ext cx="343857" cy="343857"/>
          </a:xfrm>
          <a:prstGeom prst="rect">
            <a:avLst/>
          </a:prstGeom>
        </p:spPr>
      </p:pic>
      <p:pic>
        <p:nvPicPr>
          <p:cNvPr id="6" name="图形 5" descr="徽章 3 纯色填充">
            <a:extLst>
              <a:ext uri="{FF2B5EF4-FFF2-40B4-BE49-F238E27FC236}">
                <a16:creationId xmlns:a16="http://schemas.microsoft.com/office/drawing/2014/main" id="{917B6ABD-C76D-CFD9-0DD4-6F8E1F1D59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63290" y="5497173"/>
            <a:ext cx="343857" cy="343857"/>
          </a:xfrm>
          <a:prstGeom prst="rect">
            <a:avLst/>
          </a:prstGeom>
        </p:spPr>
      </p:pic>
      <p:pic>
        <p:nvPicPr>
          <p:cNvPr id="8" name="图形 7" descr="徽章 1 纯色填充">
            <a:extLst>
              <a:ext uri="{FF2B5EF4-FFF2-40B4-BE49-F238E27FC236}">
                <a16:creationId xmlns:a16="http://schemas.microsoft.com/office/drawing/2014/main" id="{9AEBD149-CB7F-9560-5C04-E5C9B7B23E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34038" y="1630684"/>
            <a:ext cx="343857" cy="343857"/>
          </a:xfrm>
          <a:prstGeom prst="rect">
            <a:avLst/>
          </a:prstGeom>
        </p:spPr>
      </p:pic>
      <p:pic>
        <p:nvPicPr>
          <p:cNvPr id="9" name="图形 8" descr="徽章 纯色填充">
            <a:extLst>
              <a:ext uri="{FF2B5EF4-FFF2-40B4-BE49-F238E27FC236}">
                <a16:creationId xmlns:a16="http://schemas.microsoft.com/office/drawing/2014/main" id="{F7032535-C469-56B1-5602-BAB41B5133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5610" y="3276926"/>
            <a:ext cx="343857" cy="343857"/>
          </a:xfrm>
          <a:prstGeom prst="rect">
            <a:avLst/>
          </a:prstGeom>
        </p:spPr>
      </p:pic>
      <p:pic>
        <p:nvPicPr>
          <p:cNvPr id="11" name="图形 10" descr="徽章 3 纯色填充">
            <a:extLst>
              <a:ext uri="{FF2B5EF4-FFF2-40B4-BE49-F238E27FC236}">
                <a16:creationId xmlns:a16="http://schemas.microsoft.com/office/drawing/2014/main" id="{B3DC5ED9-B507-EE64-E524-C0743C64A1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26258" y="4079785"/>
            <a:ext cx="343857" cy="343857"/>
          </a:xfrm>
          <a:prstGeom prst="rect">
            <a:avLst/>
          </a:prstGeom>
        </p:spPr>
      </p:pic>
    </p:spTree>
    <p:extLst>
      <p:ext uri="{BB962C8B-B14F-4D97-AF65-F5344CB8AC3E}">
        <p14:creationId xmlns:p14="http://schemas.microsoft.com/office/powerpoint/2010/main" val="109601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7E809-10FC-B04A-4EAE-2A24E414F809}"/>
            </a:ext>
          </a:extLst>
        </p:cNvPr>
        <p:cNvGrpSpPr/>
        <p:nvPr/>
      </p:nvGrpSpPr>
      <p:grpSpPr>
        <a:xfrm>
          <a:off x="0" y="0"/>
          <a:ext cx="0" cy="0"/>
          <a:chOff x="0" y="0"/>
          <a:chExt cx="0" cy="0"/>
        </a:xfrm>
      </p:grpSpPr>
      <p:pic>
        <p:nvPicPr>
          <p:cNvPr id="10" name="图片 9">
            <a:extLst>
              <a:ext uri="{FF2B5EF4-FFF2-40B4-BE49-F238E27FC236}">
                <a16:creationId xmlns:a16="http://schemas.microsoft.com/office/drawing/2014/main" id="{B77574E5-B0D7-1427-91D9-9FD258098F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54504"/>
            <a:ext cx="8281329" cy="392333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F817F5F9-824E-1702-35BC-0D6FC388A06A}"/>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黑体" panose="02010609060101010101" pitchFamily="49" charset="-122"/>
              <a:ea typeface="+mn-ea"/>
              <a:cs typeface="+mn-cs"/>
            </a:endParaRPr>
          </a:p>
        </p:txBody>
      </p:sp>
      <p:sp>
        <p:nvSpPr>
          <p:cNvPr id="4" name="TextBox 3">
            <a:extLst>
              <a:ext uri="{FF2B5EF4-FFF2-40B4-BE49-F238E27FC236}">
                <a16:creationId xmlns:a16="http://schemas.microsoft.com/office/drawing/2014/main" id="{0DF49AD1-8A43-D97C-8160-1F30E703B45C}"/>
              </a:ext>
            </a:extLst>
          </p:cNvPr>
          <p:cNvSpPr txBox="1"/>
          <p:nvPr/>
        </p:nvSpPr>
        <p:spPr>
          <a:xfrm>
            <a:off x="426181" y="197214"/>
            <a:ext cx="94470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思源黑体" panose="020B0500000000000000"/>
                <a:ea typeface="思源黑体" panose="020B0500000000000000"/>
                <a:cs typeface="Calibri" panose="020F0502020204030204" pitchFamily="34" charset="0"/>
              </a:rPr>
              <a:t>AI</a:t>
            </a:r>
            <a:r>
              <a:rPr kumimoji="0" lang="zh-CN" altLang="en-US" sz="2800" b="1" i="0" u="none" strike="noStrike" kern="1200" cap="none" spc="0" normalizeH="0" baseline="0" noProof="0" dirty="0">
                <a:ln>
                  <a:noFill/>
                </a:ln>
                <a:solidFill>
                  <a:srgbClr val="FFFFFF"/>
                </a:solidFill>
                <a:effectLst/>
                <a:uLnTx/>
                <a:uFillTx/>
                <a:latin typeface="思源黑体" panose="020B0500000000000000"/>
                <a:ea typeface="思源黑体" panose="020B0500000000000000"/>
                <a:cs typeface="Calibri" panose="020F0502020204030204" pitchFamily="34" charset="0"/>
              </a:rPr>
              <a:t>洞察智能提炼文本要点（需机构申请开通）</a:t>
            </a:r>
            <a:endParaRPr kumimoji="0" lang="en-US" sz="2800" b="1" i="0" u="none" strike="noStrike" kern="1200" cap="none" spc="0" normalizeH="0" baseline="0" noProof="0" dirty="0">
              <a:ln>
                <a:noFill/>
              </a:ln>
              <a:solidFill>
                <a:srgbClr val="FFFFFF"/>
              </a:solidFill>
              <a:effectLst/>
              <a:uLnTx/>
              <a:uFillTx/>
              <a:latin typeface="思源黑体" panose="020B0500000000000000"/>
              <a:ea typeface="思源黑体" panose="020B0500000000000000"/>
              <a:cs typeface="Calibri" panose="020F0502020204030204" pitchFamily="34" charset="0"/>
            </a:endParaRPr>
          </a:p>
        </p:txBody>
      </p:sp>
      <p:sp>
        <p:nvSpPr>
          <p:cNvPr id="7" name="Content Placeholder 2">
            <a:extLst>
              <a:ext uri="{FF2B5EF4-FFF2-40B4-BE49-F238E27FC236}">
                <a16:creationId xmlns:a16="http://schemas.microsoft.com/office/drawing/2014/main" id="{B87D652A-A8EC-0F83-37D7-E6F6BEFE2499}"/>
              </a:ext>
            </a:extLst>
          </p:cNvPr>
          <p:cNvSpPr txBox="1">
            <a:spLocks/>
          </p:cNvSpPr>
          <p:nvPr/>
        </p:nvSpPr>
        <p:spPr>
          <a:xfrm>
            <a:off x="8322120" y="2159980"/>
            <a:ext cx="3443699" cy="3627881"/>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在结果列表中，点击</a:t>
            </a:r>
            <a:r>
              <a:rPr kumimoji="0" lang="zh-CN" altLang="en-US" sz="2000" b="0" i="0" u="none" strike="noStrike" kern="1200" cap="none" spc="0" normalizeH="0" baseline="0" noProof="0" dirty="0">
                <a:ln>
                  <a:noFill/>
                </a:ln>
                <a:solidFill>
                  <a:srgbClr val="3E75CF"/>
                </a:solidFill>
                <a:effectLst/>
                <a:uLnTx/>
                <a:uFillTx/>
                <a:latin typeface="思源黑体" panose="020B0500000000000000"/>
                <a:ea typeface="思源黑体" panose="020B0500000000000000"/>
              </a:rPr>
              <a:t>生成</a:t>
            </a:r>
            <a:r>
              <a:rPr kumimoji="0" lang="en-US" altLang="zh-CN" sz="2000" b="0" i="0" u="none" strike="noStrike" kern="1200" cap="none" spc="0" normalizeH="0" baseline="0" noProof="0" dirty="0">
                <a:ln>
                  <a:noFill/>
                </a:ln>
                <a:solidFill>
                  <a:srgbClr val="3E75CF"/>
                </a:solidFill>
                <a:effectLst/>
                <a:uLnTx/>
                <a:uFillTx/>
                <a:latin typeface="思源黑体" panose="020B0500000000000000"/>
                <a:ea typeface="思源黑体" panose="020B0500000000000000"/>
              </a:rPr>
              <a:t>AI</a:t>
            </a:r>
            <a:r>
              <a:rPr kumimoji="0" lang="zh-CN" altLang="en-US" sz="2000" b="0" i="0" u="none" strike="noStrike" kern="1200" cap="none" spc="0" normalizeH="0" baseline="0" noProof="0" dirty="0">
                <a:ln>
                  <a:noFill/>
                </a:ln>
                <a:solidFill>
                  <a:srgbClr val="3E75CF"/>
                </a:solidFill>
                <a:effectLst/>
                <a:uLnTx/>
                <a:uFillTx/>
                <a:latin typeface="思源黑体" panose="020B0500000000000000"/>
                <a:ea typeface="思源黑体" panose="020B0500000000000000"/>
              </a:rPr>
              <a:t>洞察</a:t>
            </a:r>
            <a:r>
              <a:rPr kumimoji="0" lang="zh-CN" altLang="en-US"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，即可使用生成式</a:t>
            </a:r>
            <a:r>
              <a:rPr kumimoji="0" lang="en-US" altLang="zh-CN"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AI</a:t>
            </a:r>
            <a:r>
              <a:rPr kumimoji="0" lang="zh-CN" altLang="en-US"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为您提炼文章要点。</a:t>
            </a:r>
            <a:endParaRPr kumimoji="0" lang="en-US" altLang="zh-CN"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endParaRPr>
          </a:p>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zh-CN" altLang="en-US" sz="2000" b="1" dirty="0">
                <a:solidFill>
                  <a:srgbClr val="454545"/>
                </a:solidFill>
                <a:latin typeface="思源黑体" panose="020B0500000000000000"/>
                <a:ea typeface="思源黑体" panose="020B0500000000000000"/>
              </a:rPr>
              <a:t>请注意：</a:t>
            </a:r>
            <a:endParaRPr lang="en-US" altLang="zh-CN" sz="2000" b="1" dirty="0">
              <a:solidFill>
                <a:srgbClr val="454545"/>
              </a:solidFill>
              <a:latin typeface="思源黑体" panose="020B0500000000000000"/>
              <a:ea typeface="思源黑体" panose="020B0500000000000000"/>
            </a:endParaRPr>
          </a:p>
          <a:p>
            <a:pPr marL="457200" marR="0" lvl="0" indent="-457200" algn="just" defTabSz="914400" rtl="0" eaLnBrk="1" fontAlgn="auto" latinLnBrk="0" hangingPunct="1">
              <a:lnSpc>
                <a:spcPct val="110000"/>
              </a:lnSpc>
              <a:spcBef>
                <a:spcPts val="90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并非所有记录都可能显示“生成 </a:t>
            </a:r>
            <a:r>
              <a:rPr kumimoji="0" lang="en-US" altLang="zh-CN" sz="18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AI </a:t>
            </a:r>
            <a:r>
              <a:rPr kumimoji="0" lang="zh-CN" altLang="en-US" sz="18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洞察”按钮</a:t>
            </a:r>
          </a:p>
          <a:p>
            <a:pPr marL="457200" marR="0" lvl="0" indent="-457200" algn="just" defTabSz="914400" rtl="0" eaLnBrk="1" fontAlgn="auto" latinLnBrk="0" hangingPunct="1">
              <a:lnSpc>
                <a:spcPct val="110000"/>
              </a:lnSpc>
              <a:spcBef>
                <a:spcPts val="90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这可能是因为内容太短，或者出版社可能没有授予权限</a:t>
            </a:r>
          </a:p>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altLang="zh-CN" sz="2000" b="0" i="0" u="none" strike="noStrike" kern="1200" cap="none" spc="0" normalizeH="0" baseline="0" noProof="0" dirty="0">
              <a:ln>
                <a:noFill/>
              </a:ln>
              <a:solidFill>
                <a:srgbClr val="454545"/>
              </a:solidFill>
              <a:effectLst/>
              <a:uLnTx/>
              <a:uFillTx/>
              <a:latin typeface="黑体" panose="02010609060101010101" pitchFamily="49" charset="-122"/>
              <a:ea typeface="思源黑体" panose="020B0500000000000000"/>
            </a:endParaRPr>
          </a:p>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zh-CN" altLang="en-US" sz="2000" b="0" i="0" u="none" strike="noStrike" kern="1200" cap="none" spc="0" normalizeH="0" baseline="0" noProof="0" dirty="0">
              <a:ln>
                <a:noFill/>
              </a:ln>
              <a:solidFill>
                <a:srgbClr val="454545"/>
              </a:solidFill>
              <a:effectLst/>
              <a:uLnTx/>
              <a:uFillTx/>
              <a:latin typeface="黑体" panose="02010609060101010101" pitchFamily="49" charset="-122"/>
              <a:ea typeface="思源黑体" panose="020B0500000000000000"/>
            </a:endParaRPr>
          </a:p>
        </p:txBody>
      </p:sp>
      <p:sp>
        <p:nvSpPr>
          <p:cNvPr id="15" name="Rectangle 12">
            <a:extLst>
              <a:ext uri="{FF2B5EF4-FFF2-40B4-BE49-F238E27FC236}">
                <a16:creationId xmlns:a16="http://schemas.microsoft.com/office/drawing/2014/main" id="{C9E5EEE4-C8F6-7538-4382-2296EC1BD32A}"/>
              </a:ext>
            </a:extLst>
          </p:cNvPr>
          <p:cNvSpPr/>
          <p:nvPr/>
        </p:nvSpPr>
        <p:spPr>
          <a:xfrm>
            <a:off x="3116968" y="3943801"/>
            <a:ext cx="1183698" cy="31549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黑体" panose="02010609060101010101" pitchFamily="49" charset="-122"/>
              <a:ea typeface="+mn-ea"/>
              <a:cs typeface="+mn-cs"/>
            </a:endParaRPr>
          </a:p>
        </p:txBody>
      </p:sp>
      <p:pic>
        <p:nvPicPr>
          <p:cNvPr id="5" name="图形 4" descr="徽章 1 纯色填充">
            <a:extLst>
              <a:ext uri="{FF2B5EF4-FFF2-40B4-BE49-F238E27FC236}">
                <a16:creationId xmlns:a16="http://schemas.microsoft.com/office/drawing/2014/main" id="{67AAC3EA-8DBE-CA33-3D4E-257B449E33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2143" y="2168593"/>
            <a:ext cx="343857" cy="343857"/>
          </a:xfrm>
          <a:prstGeom prst="rect">
            <a:avLst/>
          </a:prstGeom>
        </p:spPr>
      </p:pic>
      <p:pic>
        <p:nvPicPr>
          <p:cNvPr id="8" name="图形 7" descr="徽章 1 纯色填充">
            <a:extLst>
              <a:ext uri="{FF2B5EF4-FFF2-40B4-BE49-F238E27FC236}">
                <a16:creationId xmlns:a16="http://schemas.microsoft.com/office/drawing/2014/main" id="{AC0B5251-43AE-8C49-0D27-BB00A39456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3529" y="3215907"/>
            <a:ext cx="343857" cy="343857"/>
          </a:xfrm>
          <a:prstGeom prst="rect">
            <a:avLst/>
          </a:prstGeom>
        </p:spPr>
      </p:pic>
    </p:spTree>
    <p:extLst>
      <p:ext uri="{BB962C8B-B14F-4D97-AF65-F5344CB8AC3E}">
        <p14:creationId xmlns:p14="http://schemas.microsoft.com/office/powerpoint/2010/main" val="269899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C379F-9325-51F0-8BE0-43CF08E5D83D}"/>
            </a:ext>
          </a:extLst>
        </p:cNvPr>
        <p:cNvGrpSpPr/>
        <p:nvPr/>
      </p:nvGrpSpPr>
      <p:grpSpPr>
        <a:xfrm>
          <a:off x="0" y="0"/>
          <a:ext cx="0" cy="0"/>
          <a:chOff x="0" y="0"/>
          <a:chExt cx="0" cy="0"/>
        </a:xfrm>
      </p:grpSpPr>
      <p:pic>
        <p:nvPicPr>
          <p:cNvPr id="13" name="图片 12">
            <a:extLst>
              <a:ext uri="{FF2B5EF4-FFF2-40B4-BE49-F238E27FC236}">
                <a16:creationId xmlns:a16="http://schemas.microsoft.com/office/drawing/2014/main" id="{55B5ADD8-B8F3-5695-5098-736402994924}"/>
              </a:ext>
            </a:extLst>
          </p:cNvPr>
          <p:cNvPicPr>
            <a:picLocks noChangeAspect="1"/>
          </p:cNvPicPr>
          <p:nvPr/>
        </p:nvPicPr>
        <p:blipFill>
          <a:blip r:embed="rId3"/>
          <a:stretch>
            <a:fillRect/>
          </a:stretch>
        </p:blipFill>
        <p:spPr>
          <a:xfrm>
            <a:off x="1131725" y="1311686"/>
            <a:ext cx="6206935" cy="509922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4CB6AB62-D01B-FB36-49D0-2F428D321348}"/>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2BE0E9CE-AC9E-C164-1116-AA218F50B13F}"/>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查看全文</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109E774C-7144-64EF-9981-E448A862B2E7}"/>
              </a:ext>
            </a:extLst>
          </p:cNvPr>
          <p:cNvSpPr txBox="1">
            <a:spLocks/>
          </p:cNvSpPr>
          <p:nvPr/>
        </p:nvSpPr>
        <p:spPr>
          <a:xfrm>
            <a:off x="8225051" y="2339267"/>
            <a:ext cx="3646001" cy="2527365"/>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通过在线全文查看器，您可以</a:t>
            </a:r>
            <a:r>
              <a:rPr lang="zh-CN" altLang="en-US" sz="2000" dirty="0">
                <a:solidFill>
                  <a:schemeClr val="accent2"/>
                </a:solidFill>
              </a:rPr>
              <a:t>保存</a:t>
            </a:r>
            <a:r>
              <a:rPr lang="zh-CN" altLang="en-US" sz="2000" dirty="0"/>
              <a:t>或</a:t>
            </a:r>
            <a:r>
              <a:rPr lang="zh-CN" altLang="en-US" sz="2000" dirty="0">
                <a:solidFill>
                  <a:schemeClr val="accent2"/>
                </a:solidFill>
              </a:rPr>
              <a:t>引用</a:t>
            </a:r>
            <a:r>
              <a:rPr lang="zh-CN" altLang="en-US" sz="2000" dirty="0"/>
              <a:t>文章，将其</a:t>
            </a:r>
            <a:r>
              <a:rPr lang="zh-CN" altLang="en-US" sz="2000" dirty="0">
                <a:solidFill>
                  <a:schemeClr val="accent2"/>
                </a:solidFill>
              </a:rPr>
              <a:t>添加到控制面板中的项目</a:t>
            </a:r>
            <a:r>
              <a:rPr lang="zh-CN" altLang="en-US" sz="2000" dirty="0"/>
              <a:t>中，</a:t>
            </a:r>
            <a:r>
              <a:rPr lang="zh-CN" altLang="en-US" sz="2000" dirty="0">
                <a:solidFill>
                  <a:schemeClr val="accent2"/>
                </a:solidFill>
              </a:rPr>
              <a:t>分享、下载</a:t>
            </a:r>
            <a:r>
              <a:rPr lang="zh-CN" altLang="en-US" sz="2000" dirty="0"/>
              <a:t>或</a:t>
            </a:r>
            <a:r>
              <a:rPr lang="zh-CN" altLang="en-US" sz="2000" dirty="0">
                <a:solidFill>
                  <a:schemeClr val="accent2"/>
                </a:solidFill>
              </a:rPr>
              <a:t>打印</a:t>
            </a:r>
            <a:r>
              <a:rPr lang="zh-CN" altLang="en-US" sz="2000" dirty="0"/>
              <a:t>文章。您还可以</a:t>
            </a:r>
            <a:r>
              <a:rPr lang="zh-CN" altLang="en-US" sz="2000" dirty="0">
                <a:solidFill>
                  <a:schemeClr val="accent2"/>
                </a:solidFill>
              </a:rPr>
              <a:t>翻译全文</a:t>
            </a:r>
            <a:r>
              <a:rPr lang="zh-CN" altLang="en-US" sz="2000" dirty="0"/>
              <a:t>，</a:t>
            </a:r>
            <a:r>
              <a:rPr lang="zh-CN" altLang="en-US" sz="2000" dirty="0">
                <a:solidFill>
                  <a:schemeClr val="accent2"/>
                </a:solidFill>
              </a:rPr>
              <a:t>查看目录</a:t>
            </a:r>
            <a:r>
              <a:rPr lang="zh-CN" altLang="en-US" sz="2000" dirty="0"/>
              <a:t>，或通过文本转语音</a:t>
            </a:r>
            <a:r>
              <a:rPr lang="zh-CN" altLang="en-US" sz="2000" dirty="0">
                <a:solidFill>
                  <a:schemeClr val="accent2"/>
                </a:solidFill>
              </a:rPr>
              <a:t>收听文章</a:t>
            </a:r>
            <a:r>
              <a:rPr lang="zh-CN" altLang="en-US" sz="2000" dirty="0"/>
              <a:t>（新版界面也支持</a:t>
            </a:r>
            <a:r>
              <a:rPr lang="en-US" altLang="zh-CN" sz="2000" dirty="0"/>
              <a:t>PDF</a:t>
            </a:r>
            <a:r>
              <a:rPr lang="zh-CN" altLang="en-US" sz="2000" dirty="0"/>
              <a:t>全文听读）。</a:t>
            </a:r>
          </a:p>
        </p:txBody>
      </p:sp>
      <p:sp>
        <p:nvSpPr>
          <p:cNvPr id="15" name="Rectangle 12">
            <a:extLst>
              <a:ext uri="{FF2B5EF4-FFF2-40B4-BE49-F238E27FC236}">
                <a16:creationId xmlns:a16="http://schemas.microsoft.com/office/drawing/2014/main" id="{31EF222C-4841-ABC0-D71F-B469E222B6D5}"/>
              </a:ext>
            </a:extLst>
          </p:cNvPr>
          <p:cNvSpPr/>
          <p:nvPr/>
        </p:nvSpPr>
        <p:spPr>
          <a:xfrm>
            <a:off x="4188057" y="1321320"/>
            <a:ext cx="3164064" cy="34385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图形 2" descr="徽章 1 纯色填充">
            <a:extLst>
              <a:ext uri="{FF2B5EF4-FFF2-40B4-BE49-F238E27FC236}">
                <a16:creationId xmlns:a16="http://schemas.microsoft.com/office/drawing/2014/main" id="{5F44B370-42FC-058A-9E07-96ABC3A107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1194" y="2356120"/>
            <a:ext cx="343857" cy="343857"/>
          </a:xfrm>
          <a:prstGeom prst="rect">
            <a:avLst/>
          </a:prstGeom>
        </p:spPr>
      </p:pic>
      <p:pic>
        <p:nvPicPr>
          <p:cNvPr id="5" name="图形 4" descr="徽章 1 纯色填充">
            <a:extLst>
              <a:ext uri="{FF2B5EF4-FFF2-40B4-BE49-F238E27FC236}">
                <a16:creationId xmlns:a16="http://schemas.microsoft.com/office/drawing/2014/main" id="{8211B825-7BFD-765A-6B6F-E9910FA5CF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1335" y="1303260"/>
            <a:ext cx="343857" cy="343857"/>
          </a:xfrm>
          <a:prstGeom prst="rect">
            <a:avLst/>
          </a:prstGeom>
        </p:spPr>
      </p:pic>
    </p:spTree>
    <p:extLst>
      <p:ext uri="{BB962C8B-B14F-4D97-AF65-F5344CB8AC3E}">
        <p14:creationId xmlns:p14="http://schemas.microsoft.com/office/powerpoint/2010/main" val="149318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6220A-4A0E-7484-A53B-D72FF3E58939}"/>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F886DFEE-32CC-3979-ED15-73C9969166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665" y="1901954"/>
            <a:ext cx="7931199" cy="3026181"/>
          </a:xfrm>
          <a:prstGeom prst="rect">
            <a:avLst/>
          </a:prstGeom>
        </p:spPr>
      </p:pic>
      <p:sp>
        <p:nvSpPr>
          <p:cNvPr id="2" name="Rectangle 1">
            <a:extLst>
              <a:ext uri="{FF2B5EF4-FFF2-40B4-BE49-F238E27FC236}">
                <a16:creationId xmlns:a16="http://schemas.microsoft.com/office/drawing/2014/main" id="{01913104-6651-97E3-1278-A1C0DCE54D51}"/>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黑体" panose="02010609060101010101" pitchFamily="49" charset="-122"/>
              <a:ea typeface="+mn-ea"/>
              <a:cs typeface="+mn-cs"/>
            </a:endParaRPr>
          </a:p>
        </p:txBody>
      </p:sp>
      <p:sp>
        <p:nvSpPr>
          <p:cNvPr id="4" name="TextBox 3">
            <a:extLst>
              <a:ext uri="{FF2B5EF4-FFF2-40B4-BE49-F238E27FC236}">
                <a16:creationId xmlns:a16="http://schemas.microsoft.com/office/drawing/2014/main" id="{54D18ECC-9A6E-02B0-B54C-FD3C0E2E2927}"/>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黑体" panose="02010609060101010101" pitchFamily="49" charset="-122"/>
                <a:ea typeface="思源黑体" panose="020B0500000000000000"/>
                <a:cs typeface="Calibri" panose="020F0502020204030204" pitchFamily="34" charset="0"/>
              </a:rPr>
              <a:t>刊物检索</a:t>
            </a:r>
            <a:endParaRPr kumimoji="0" lang="en-US" sz="2800" b="1" i="0" u="none" strike="noStrike" kern="1200" cap="none" spc="0" normalizeH="0" baseline="0" noProof="0" dirty="0">
              <a:ln>
                <a:noFill/>
              </a:ln>
              <a:solidFill>
                <a:srgbClr val="FFFFFF"/>
              </a:solidFill>
              <a:effectLst/>
              <a:uLnTx/>
              <a:uFillTx/>
              <a:latin typeface="黑体" panose="02010609060101010101" pitchFamily="49" charset="-122"/>
              <a:ea typeface="思源黑体" panose="020B0500000000000000"/>
              <a:cs typeface="Calibri" panose="020F0502020204030204" pitchFamily="34" charset="0"/>
            </a:endParaRPr>
          </a:p>
        </p:txBody>
      </p:sp>
      <p:sp>
        <p:nvSpPr>
          <p:cNvPr id="7" name="Content Placeholder 2">
            <a:extLst>
              <a:ext uri="{FF2B5EF4-FFF2-40B4-BE49-F238E27FC236}">
                <a16:creationId xmlns:a16="http://schemas.microsoft.com/office/drawing/2014/main" id="{0D2D2A8B-B57D-7817-238A-DFD852E52402}"/>
              </a:ext>
            </a:extLst>
          </p:cNvPr>
          <p:cNvSpPr txBox="1">
            <a:spLocks/>
          </p:cNvSpPr>
          <p:nvPr/>
        </p:nvSpPr>
        <p:spPr>
          <a:xfrm>
            <a:off x="8478222" y="1891444"/>
            <a:ext cx="3335674" cy="3643508"/>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点击</a:t>
            </a:r>
            <a:r>
              <a:rPr lang="zh-CN" altLang="en-US" sz="2000" dirty="0">
                <a:solidFill>
                  <a:srgbClr val="454545"/>
                </a:solidFill>
                <a:latin typeface="思源黑体" panose="020B0500000000000000"/>
                <a:ea typeface="思源黑体" panose="020B0500000000000000"/>
              </a:rPr>
              <a:t>页面左侧“研究工具”</a:t>
            </a:r>
            <a:r>
              <a:rPr kumimoji="0" lang="zh-CN" altLang="en-US"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下方的</a:t>
            </a:r>
            <a:r>
              <a:rPr kumimoji="0" lang="zh-CN" altLang="en-US" sz="2000" b="0" i="0" u="none" strike="noStrike" kern="1200" cap="none" spc="0" normalizeH="0" baseline="0" noProof="0" dirty="0">
                <a:ln>
                  <a:noFill/>
                </a:ln>
                <a:solidFill>
                  <a:srgbClr val="3E75CF"/>
                </a:solidFill>
                <a:effectLst/>
                <a:uLnTx/>
                <a:uFillTx/>
                <a:latin typeface="思源黑体" panose="020B0500000000000000"/>
                <a:ea typeface="思源黑体" panose="020B0500000000000000"/>
              </a:rPr>
              <a:t>出版物</a:t>
            </a:r>
            <a:r>
              <a:rPr kumimoji="0" lang="zh-CN" altLang="en-US"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选项以从不同的数据库中检索出版物（若选择了多个数据库的情况下需要选择）</a:t>
            </a:r>
            <a:endParaRPr kumimoji="0" lang="en-US" altLang="zh-CN"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endParaRPr>
          </a:p>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选中出版物，点击</a:t>
            </a:r>
            <a:r>
              <a:rPr kumimoji="0" lang="zh-CN" altLang="en-US" sz="2000" b="0" i="0" u="none" strike="noStrike" kern="1200" cap="none" spc="0" normalizeH="0" baseline="0" noProof="0" dirty="0">
                <a:ln>
                  <a:noFill/>
                </a:ln>
                <a:solidFill>
                  <a:srgbClr val="3E75CF"/>
                </a:solidFill>
                <a:effectLst/>
                <a:uLnTx/>
                <a:uFillTx/>
                <a:latin typeface="思源黑体" panose="020B0500000000000000"/>
                <a:ea typeface="思源黑体" panose="020B0500000000000000"/>
              </a:rPr>
              <a:t>添加到搜索中</a:t>
            </a:r>
            <a:r>
              <a:rPr kumimoji="0" lang="zh-CN" altLang="en-US"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以检索该出版物中所有文章。</a:t>
            </a:r>
          </a:p>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a:ea typeface="思源黑体" panose="020B0500000000000000"/>
              </a:rPr>
              <a:t>点击刊名查看刊物详情信息。</a:t>
            </a:r>
          </a:p>
        </p:txBody>
      </p:sp>
      <p:sp>
        <p:nvSpPr>
          <p:cNvPr id="8" name="Rectangle 12">
            <a:extLst>
              <a:ext uri="{FF2B5EF4-FFF2-40B4-BE49-F238E27FC236}">
                <a16:creationId xmlns:a16="http://schemas.microsoft.com/office/drawing/2014/main" id="{466AB68C-D479-DB37-3D6E-F1C2CEBBA8F2}"/>
              </a:ext>
            </a:extLst>
          </p:cNvPr>
          <p:cNvSpPr/>
          <p:nvPr/>
        </p:nvSpPr>
        <p:spPr>
          <a:xfrm>
            <a:off x="6809634" y="3110923"/>
            <a:ext cx="835161" cy="29963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黑体" panose="02010609060101010101" pitchFamily="49" charset="-122"/>
              <a:ea typeface="+mn-ea"/>
              <a:cs typeface="+mn-cs"/>
            </a:endParaRPr>
          </a:p>
        </p:txBody>
      </p:sp>
      <p:sp>
        <p:nvSpPr>
          <p:cNvPr id="3" name="Rectangle 12">
            <a:extLst>
              <a:ext uri="{FF2B5EF4-FFF2-40B4-BE49-F238E27FC236}">
                <a16:creationId xmlns:a16="http://schemas.microsoft.com/office/drawing/2014/main" id="{69220DA9-8D5B-A2AE-8BE3-0BA1BD8167D1}"/>
              </a:ext>
            </a:extLst>
          </p:cNvPr>
          <p:cNvSpPr/>
          <p:nvPr/>
        </p:nvSpPr>
        <p:spPr>
          <a:xfrm>
            <a:off x="1393739" y="1955077"/>
            <a:ext cx="531386" cy="34385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黑体" panose="02010609060101010101" pitchFamily="49" charset="-122"/>
              <a:ea typeface="+mn-ea"/>
              <a:cs typeface="+mn-cs"/>
            </a:endParaRPr>
          </a:p>
        </p:txBody>
      </p:sp>
      <p:sp>
        <p:nvSpPr>
          <p:cNvPr id="9" name="Rectangle 12">
            <a:extLst>
              <a:ext uri="{FF2B5EF4-FFF2-40B4-BE49-F238E27FC236}">
                <a16:creationId xmlns:a16="http://schemas.microsoft.com/office/drawing/2014/main" id="{26F036F0-AE35-2CB3-9E36-1B04BD721AC3}"/>
              </a:ext>
            </a:extLst>
          </p:cNvPr>
          <p:cNvSpPr/>
          <p:nvPr/>
        </p:nvSpPr>
        <p:spPr>
          <a:xfrm>
            <a:off x="378104" y="3956520"/>
            <a:ext cx="1891628" cy="48759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黑体" panose="02010609060101010101" pitchFamily="49" charset="-122"/>
              <a:ea typeface="+mn-ea"/>
              <a:cs typeface="+mn-cs"/>
            </a:endParaRPr>
          </a:p>
        </p:txBody>
      </p:sp>
      <p:pic>
        <p:nvPicPr>
          <p:cNvPr id="10" name="图形 9" descr="徽章 1 纯色填充">
            <a:extLst>
              <a:ext uri="{FF2B5EF4-FFF2-40B4-BE49-F238E27FC236}">
                <a16:creationId xmlns:a16="http://schemas.microsoft.com/office/drawing/2014/main" id="{171C1672-2E10-7654-5880-1E18EDE5F1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7503" y="1586009"/>
            <a:ext cx="343857" cy="343857"/>
          </a:xfrm>
          <a:prstGeom prst="rect">
            <a:avLst/>
          </a:prstGeom>
        </p:spPr>
      </p:pic>
      <p:pic>
        <p:nvPicPr>
          <p:cNvPr id="11" name="图形 10" descr="徽章 纯色填充">
            <a:extLst>
              <a:ext uri="{FF2B5EF4-FFF2-40B4-BE49-F238E27FC236}">
                <a16:creationId xmlns:a16="http://schemas.microsoft.com/office/drawing/2014/main" id="{C8A6556A-A522-1ABF-B2A5-795578FB16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2757" y="3088813"/>
            <a:ext cx="343857" cy="343857"/>
          </a:xfrm>
          <a:prstGeom prst="rect">
            <a:avLst/>
          </a:prstGeom>
        </p:spPr>
      </p:pic>
      <p:pic>
        <p:nvPicPr>
          <p:cNvPr id="13" name="图形 12" descr="徽章 3 纯色填充">
            <a:extLst>
              <a:ext uri="{FF2B5EF4-FFF2-40B4-BE49-F238E27FC236}">
                <a16:creationId xmlns:a16="http://schemas.microsoft.com/office/drawing/2014/main" id="{C6055C14-36C8-F761-6F49-912A94A2AF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42589" y="4028388"/>
            <a:ext cx="343857" cy="343857"/>
          </a:xfrm>
          <a:prstGeom prst="rect">
            <a:avLst/>
          </a:prstGeom>
        </p:spPr>
      </p:pic>
      <p:pic>
        <p:nvPicPr>
          <p:cNvPr id="16" name="图形 15" descr="徽章 1 纯色填充">
            <a:extLst>
              <a:ext uri="{FF2B5EF4-FFF2-40B4-BE49-F238E27FC236}">
                <a16:creationId xmlns:a16="http://schemas.microsoft.com/office/drawing/2014/main" id="{C453B05E-0C59-24B0-C308-883B965D76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4692" y="1901954"/>
            <a:ext cx="343857" cy="343857"/>
          </a:xfrm>
          <a:prstGeom prst="rect">
            <a:avLst/>
          </a:prstGeom>
        </p:spPr>
      </p:pic>
      <p:pic>
        <p:nvPicPr>
          <p:cNvPr id="17" name="图形 16" descr="徽章 纯色填充">
            <a:extLst>
              <a:ext uri="{FF2B5EF4-FFF2-40B4-BE49-F238E27FC236}">
                <a16:creationId xmlns:a16="http://schemas.microsoft.com/office/drawing/2014/main" id="{EC4C40B6-AE7F-290A-D500-3020FC0B53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54692" y="3723708"/>
            <a:ext cx="343857" cy="343857"/>
          </a:xfrm>
          <a:prstGeom prst="rect">
            <a:avLst/>
          </a:prstGeom>
        </p:spPr>
      </p:pic>
      <p:pic>
        <p:nvPicPr>
          <p:cNvPr id="18" name="图形 17" descr="徽章 3 纯色填充">
            <a:extLst>
              <a:ext uri="{FF2B5EF4-FFF2-40B4-BE49-F238E27FC236}">
                <a16:creationId xmlns:a16="http://schemas.microsoft.com/office/drawing/2014/main" id="{3C8444AB-F983-EA9D-99B1-A2D7314CF1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54692" y="4857748"/>
            <a:ext cx="343857" cy="343857"/>
          </a:xfrm>
          <a:prstGeom prst="rect">
            <a:avLst/>
          </a:prstGeom>
        </p:spPr>
      </p:pic>
    </p:spTree>
    <p:extLst>
      <p:ext uri="{BB962C8B-B14F-4D97-AF65-F5344CB8AC3E}">
        <p14:creationId xmlns:p14="http://schemas.microsoft.com/office/powerpoint/2010/main" val="13157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02559-7360-BBE8-0F4D-6276B174A144}"/>
            </a:ext>
          </a:extLst>
        </p:cNvPr>
        <p:cNvGrpSpPr/>
        <p:nvPr/>
      </p:nvGrpSpPr>
      <p:grpSpPr>
        <a:xfrm>
          <a:off x="0" y="0"/>
          <a:ext cx="0" cy="0"/>
          <a:chOff x="0" y="0"/>
          <a:chExt cx="0" cy="0"/>
        </a:xfrm>
      </p:grpSpPr>
      <p:pic>
        <p:nvPicPr>
          <p:cNvPr id="12" name="图片 11">
            <a:extLst>
              <a:ext uri="{FF2B5EF4-FFF2-40B4-BE49-F238E27FC236}">
                <a16:creationId xmlns:a16="http://schemas.microsoft.com/office/drawing/2014/main" id="{65DD8D54-40D5-210A-2C67-68E691810567}"/>
              </a:ext>
            </a:extLst>
          </p:cNvPr>
          <p:cNvPicPr>
            <a:picLocks noChangeAspect="1"/>
          </p:cNvPicPr>
          <p:nvPr/>
        </p:nvPicPr>
        <p:blipFill>
          <a:blip r:embed="rId3"/>
          <a:stretch>
            <a:fillRect/>
          </a:stretch>
        </p:blipFill>
        <p:spPr>
          <a:xfrm>
            <a:off x="767584" y="1491793"/>
            <a:ext cx="6653294" cy="468986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FF0455EA-3ACF-1F59-48B5-EB48410B5167}"/>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5807C4E8-0611-B9AA-0E85-9F0DB405B11D}"/>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刊物详细信息</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4970937D-C7B1-1C25-FBC8-FCAB0158F62F}"/>
              </a:ext>
            </a:extLst>
          </p:cNvPr>
          <p:cNvSpPr txBox="1">
            <a:spLocks/>
          </p:cNvSpPr>
          <p:nvPr/>
        </p:nvSpPr>
        <p:spPr>
          <a:xfrm>
            <a:off x="8193490" y="2321088"/>
            <a:ext cx="3491410" cy="2527365"/>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Arial"/>
                <a:ea typeface="+mn-ea"/>
                <a:cs typeface="+mn-cs"/>
              </a:rPr>
              <a:t>点击右上角   图标可</a:t>
            </a:r>
            <a:r>
              <a:rPr kumimoji="0" lang="zh-CN" altLang="en-US" sz="2000" b="0" i="0" u="none" strike="noStrike" kern="1200" cap="none" spc="0" normalizeH="0" baseline="0" noProof="0" dirty="0">
                <a:ln>
                  <a:noFill/>
                </a:ln>
                <a:solidFill>
                  <a:srgbClr val="3E75CF"/>
                </a:solidFill>
                <a:effectLst/>
                <a:uLnTx/>
                <a:uFillTx/>
                <a:latin typeface="Arial"/>
                <a:ea typeface="+mn-ea"/>
                <a:cs typeface="+mn-cs"/>
              </a:rPr>
              <a:t>创建期刊快讯</a:t>
            </a:r>
            <a:r>
              <a:rPr kumimoji="0" lang="zh-CN" altLang="en-US" sz="2000" b="0" i="0" u="none" strike="noStrike" kern="1200" cap="none" spc="0" normalizeH="0" baseline="0" noProof="0" dirty="0">
                <a:ln>
                  <a:noFill/>
                </a:ln>
                <a:solidFill>
                  <a:srgbClr val="454545"/>
                </a:solidFill>
                <a:effectLst/>
                <a:uLnTx/>
                <a:uFillTx/>
                <a:latin typeface="Arial"/>
                <a:ea typeface="+mn-ea"/>
                <a:cs typeface="+mn-cs"/>
              </a:rPr>
              <a:t>或以链接形式</a:t>
            </a:r>
            <a:r>
              <a:rPr kumimoji="0" lang="zh-CN" altLang="en-US" sz="2000" b="0" i="0" u="none" strike="noStrike" kern="1200" cap="none" spc="0" normalizeH="0" baseline="0" noProof="0" dirty="0">
                <a:ln>
                  <a:noFill/>
                </a:ln>
                <a:solidFill>
                  <a:srgbClr val="3E75CF"/>
                </a:solidFill>
                <a:effectLst/>
                <a:uLnTx/>
                <a:uFillTx/>
                <a:latin typeface="Arial"/>
                <a:ea typeface="+mn-ea"/>
                <a:cs typeface="+mn-cs"/>
              </a:rPr>
              <a:t>分享</a:t>
            </a:r>
            <a:r>
              <a:rPr kumimoji="0" lang="zh-CN" altLang="en-US" sz="2000" b="0" i="0" u="none" strike="noStrike" kern="1200" cap="none" spc="0" normalizeH="0" baseline="0" noProof="0" dirty="0">
                <a:ln>
                  <a:noFill/>
                </a:ln>
                <a:solidFill>
                  <a:srgbClr val="454545"/>
                </a:solidFill>
                <a:effectLst/>
                <a:uLnTx/>
                <a:uFillTx/>
                <a:latin typeface="Arial"/>
                <a:ea typeface="+mn-ea"/>
                <a:cs typeface="+mn-cs"/>
              </a:rPr>
              <a:t>该刊物。</a:t>
            </a:r>
            <a:endParaRPr kumimoji="0" lang="en-US" altLang="zh-CN" sz="2000" b="0" i="0" u="none" strike="noStrike" kern="1200" cap="none" spc="0" normalizeH="0" baseline="0" noProof="0" dirty="0">
              <a:ln>
                <a:noFill/>
              </a:ln>
              <a:solidFill>
                <a:srgbClr val="454545"/>
              </a:solidFill>
              <a:effectLst/>
              <a:uLnTx/>
              <a:uFillTx/>
              <a:latin typeface="Arial"/>
              <a:ea typeface="+mn-ea"/>
              <a:cs typeface="+mn-cs"/>
            </a:endParaRPr>
          </a:p>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Arial"/>
                <a:ea typeface="+mn-ea"/>
                <a:cs typeface="+mn-cs"/>
              </a:rPr>
              <a:t>点击</a:t>
            </a:r>
            <a:r>
              <a:rPr kumimoji="0" lang="zh-CN" altLang="en-US" sz="2000" b="0" i="0" u="none" strike="noStrike" kern="1200" cap="none" spc="0" normalizeH="0" baseline="0" noProof="0" dirty="0">
                <a:ln>
                  <a:noFill/>
                </a:ln>
                <a:solidFill>
                  <a:srgbClr val="3E75CF"/>
                </a:solidFill>
                <a:effectLst/>
                <a:uLnTx/>
                <a:uFillTx/>
                <a:latin typeface="Arial"/>
                <a:ea typeface="+mn-ea"/>
                <a:cs typeface="+mn-cs"/>
              </a:rPr>
              <a:t>在此出版物内搜索</a:t>
            </a:r>
            <a:r>
              <a:rPr kumimoji="0" lang="zh-CN" altLang="en-US" sz="2000" b="0" i="0" u="none" strike="noStrike" kern="1200" cap="none" spc="0" normalizeH="0" baseline="0" noProof="0" dirty="0">
                <a:ln>
                  <a:noFill/>
                </a:ln>
                <a:solidFill>
                  <a:srgbClr val="454545"/>
                </a:solidFill>
                <a:effectLst/>
                <a:uLnTx/>
                <a:uFillTx/>
                <a:latin typeface="Arial"/>
                <a:ea typeface="+mn-ea"/>
                <a:cs typeface="+mn-cs"/>
              </a:rPr>
              <a:t>可实现刊内检索</a:t>
            </a:r>
            <a:endParaRPr kumimoji="0" lang="en-US" altLang="zh-CN" sz="2000" b="0" i="0" u="none" strike="noStrike" kern="1200" cap="none" spc="0" normalizeH="0" baseline="0" noProof="0" dirty="0">
              <a:ln>
                <a:noFill/>
              </a:ln>
              <a:solidFill>
                <a:srgbClr val="454545"/>
              </a:solidFill>
              <a:effectLst/>
              <a:uLnTx/>
              <a:uFillTx/>
              <a:latin typeface="Arial"/>
              <a:ea typeface="+mn-ea"/>
              <a:cs typeface="+mn-cs"/>
            </a:endParaRPr>
          </a:p>
          <a:p>
            <a:pPr marL="0" marR="0" lvl="0" indent="0" algn="just"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Arial"/>
                <a:ea typeface="+mn-ea"/>
                <a:cs typeface="+mn-cs"/>
              </a:rPr>
              <a:t>左侧可查看刊物详细信息，点击右侧</a:t>
            </a:r>
            <a:r>
              <a:rPr kumimoji="0" lang="en-US" altLang="zh-CN" sz="2000" b="1" i="0" u="none" strike="noStrike" kern="1200" cap="none" spc="0" normalizeH="0" baseline="0" noProof="0" dirty="0">
                <a:ln>
                  <a:noFill/>
                </a:ln>
                <a:solidFill>
                  <a:srgbClr val="3E75CF"/>
                </a:solidFill>
                <a:effectLst/>
                <a:uLnTx/>
                <a:uFillTx/>
                <a:latin typeface="Arial"/>
                <a:ea typeface="+mn-ea"/>
                <a:cs typeface="+mn-cs"/>
              </a:rPr>
              <a:t>+</a:t>
            </a:r>
            <a:r>
              <a:rPr kumimoji="0" lang="zh-CN" altLang="en-US" sz="2000" b="0" i="0" u="none" strike="noStrike" kern="1200" cap="none" spc="0" normalizeH="0" baseline="0" noProof="0" dirty="0">
                <a:ln>
                  <a:noFill/>
                </a:ln>
                <a:solidFill>
                  <a:srgbClr val="3E75CF"/>
                </a:solidFill>
                <a:effectLst/>
                <a:uLnTx/>
                <a:uFillTx/>
                <a:latin typeface="Arial"/>
                <a:ea typeface="+mn-ea"/>
                <a:cs typeface="+mn-cs"/>
              </a:rPr>
              <a:t>号</a:t>
            </a:r>
            <a:r>
              <a:rPr kumimoji="0" lang="zh-CN" altLang="en-US" sz="2000" b="0" i="0" u="none" strike="noStrike" kern="1200" cap="none" spc="0" normalizeH="0" baseline="0" noProof="0" dirty="0">
                <a:ln>
                  <a:noFill/>
                </a:ln>
                <a:solidFill>
                  <a:srgbClr val="454545"/>
                </a:solidFill>
                <a:effectLst/>
                <a:uLnTx/>
                <a:uFillTx/>
                <a:latin typeface="Arial"/>
                <a:ea typeface="+mn-ea"/>
                <a:cs typeface="+mn-cs"/>
              </a:rPr>
              <a:t>图标展开刊物收录情况。</a:t>
            </a:r>
          </a:p>
        </p:txBody>
      </p:sp>
      <p:pic>
        <p:nvPicPr>
          <p:cNvPr id="10" name="图片 9">
            <a:extLst>
              <a:ext uri="{FF2B5EF4-FFF2-40B4-BE49-F238E27FC236}">
                <a16:creationId xmlns:a16="http://schemas.microsoft.com/office/drawing/2014/main" id="{D03E257B-F7C5-0B81-E0DC-7B81BE0442B7}"/>
              </a:ext>
            </a:extLst>
          </p:cNvPr>
          <p:cNvPicPr>
            <a:picLocks noChangeAspect="1"/>
          </p:cNvPicPr>
          <p:nvPr/>
        </p:nvPicPr>
        <p:blipFill>
          <a:blip r:embed="rId4"/>
          <a:stretch>
            <a:fillRect/>
          </a:stretch>
        </p:blipFill>
        <p:spPr>
          <a:xfrm>
            <a:off x="9557584" y="2365453"/>
            <a:ext cx="252566" cy="315707"/>
          </a:xfrm>
          <a:prstGeom prst="rect">
            <a:avLst/>
          </a:prstGeom>
          <a:ln>
            <a:solidFill>
              <a:schemeClr val="tx2"/>
            </a:solidFill>
          </a:ln>
        </p:spPr>
      </p:pic>
      <p:sp>
        <p:nvSpPr>
          <p:cNvPr id="13" name="Rectangle 12">
            <a:extLst>
              <a:ext uri="{FF2B5EF4-FFF2-40B4-BE49-F238E27FC236}">
                <a16:creationId xmlns:a16="http://schemas.microsoft.com/office/drawing/2014/main" id="{48B8D3B8-F7E9-3BD6-6AED-0769A9813DD3}"/>
              </a:ext>
            </a:extLst>
          </p:cNvPr>
          <p:cNvSpPr/>
          <p:nvPr/>
        </p:nvSpPr>
        <p:spPr>
          <a:xfrm>
            <a:off x="5971430" y="2133175"/>
            <a:ext cx="1314998" cy="25322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2">
            <a:extLst>
              <a:ext uri="{FF2B5EF4-FFF2-40B4-BE49-F238E27FC236}">
                <a16:creationId xmlns:a16="http://schemas.microsoft.com/office/drawing/2014/main" id="{458E8A80-73A9-93BC-792B-35EA76A4264D}"/>
              </a:ext>
            </a:extLst>
          </p:cNvPr>
          <p:cNvSpPr/>
          <p:nvPr/>
        </p:nvSpPr>
        <p:spPr>
          <a:xfrm>
            <a:off x="911426" y="2817169"/>
            <a:ext cx="1129005" cy="27057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2">
            <a:extLst>
              <a:ext uri="{FF2B5EF4-FFF2-40B4-BE49-F238E27FC236}">
                <a16:creationId xmlns:a16="http://schemas.microsoft.com/office/drawing/2014/main" id="{39C7BAF8-6833-5E25-8C01-D1FCAC01F16B}"/>
              </a:ext>
            </a:extLst>
          </p:cNvPr>
          <p:cNvSpPr/>
          <p:nvPr/>
        </p:nvSpPr>
        <p:spPr>
          <a:xfrm>
            <a:off x="4642041" y="3891437"/>
            <a:ext cx="523158" cy="14468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图形 2" descr="徽章 1 纯色填充">
            <a:extLst>
              <a:ext uri="{FF2B5EF4-FFF2-40B4-BE49-F238E27FC236}">
                <a16:creationId xmlns:a16="http://schemas.microsoft.com/office/drawing/2014/main" id="{1FFE2635-0819-3FE7-F203-42E42620D4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6665" y="1724005"/>
            <a:ext cx="343857" cy="343857"/>
          </a:xfrm>
          <a:prstGeom prst="rect">
            <a:avLst/>
          </a:prstGeom>
        </p:spPr>
      </p:pic>
      <p:pic>
        <p:nvPicPr>
          <p:cNvPr id="5" name="图形 4" descr="徽章 纯色填充">
            <a:extLst>
              <a:ext uri="{FF2B5EF4-FFF2-40B4-BE49-F238E27FC236}">
                <a16:creationId xmlns:a16="http://schemas.microsoft.com/office/drawing/2014/main" id="{7F8B9203-4BCD-75D1-E502-F62B54AF0D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2879" y="2798315"/>
            <a:ext cx="343857" cy="343857"/>
          </a:xfrm>
          <a:prstGeom prst="rect">
            <a:avLst/>
          </a:prstGeom>
        </p:spPr>
      </p:pic>
      <p:pic>
        <p:nvPicPr>
          <p:cNvPr id="6" name="图形 5" descr="徽章 3 纯色填充">
            <a:extLst>
              <a:ext uri="{FF2B5EF4-FFF2-40B4-BE49-F238E27FC236}">
                <a16:creationId xmlns:a16="http://schemas.microsoft.com/office/drawing/2014/main" id="{170BCEF1-9CB8-2055-AEC5-9F4793DD4A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07647" y="3822391"/>
            <a:ext cx="343857" cy="343857"/>
          </a:xfrm>
          <a:prstGeom prst="rect">
            <a:avLst/>
          </a:prstGeom>
        </p:spPr>
      </p:pic>
      <p:pic>
        <p:nvPicPr>
          <p:cNvPr id="9" name="图形 8" descr="徽章 1 纯色填充">
            <a:extLst>
              <a:ext uri="{FF2B5EF4-FFF2-40B4-BE49-F238E27FC236}">
                <a16:creationId xmlns:a16="http://schemas.microsoft.com/office/drawing/2014/main" id="{1F824BE4-73E5-4981-2C02-13C666CCBF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61919" y="2365453"/>
            <a:ext cx="343857" cy="343857"/>
          </a:xfrm>
          <a:prstGeom prst="rect">
            <a:avLst/>
          </a:prstGeom>
        </p:spPr>
      </p:pic>
      <p:pic>
        <p:nvPicPr>
          <p:cNvPr id="11" name="图形 10" descr="徽章 纯色填充">
            <a:extLst>
              <a:ext uri="{FF2B5EF4-FFF2-40B4-BE49-F238E27FC236}">
                <a16:creationId xmlns:a16="http://schemas.microsoft.com/office/drawing/2014/main" id="{F16C6FC1-A694-EB90-0B62-6D16DC9164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61919" y="3087739"/>
            <a:ext cx="343857" cy="343857"/>
          </a:xfrm>
          <a:prstGeom prst="rect">
            <a:avLst/>
          </a:prstGeom>
        </p:spPr>
      </p:pic>
      <p:pic>
        <p:nvPicPr>
          <p:cNvPr id="17" name="图形 16" descr="徽章 3 纯色填充">
            <a:extLst>
              <a:ext uri="{FF2B5EF4-FFF2-40B4-BE49-F238E27FC236}">
                <a16:creationId xmlns:a16="http://schemas.microsoft.com/office/drawing/2014/main" id="{ACC01DAE-F3D7-3CDD-01A0-D8186660AC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55776" y="3936311"/>
            <a:ext cx="343857" cy="343857"/>
          </a:xfrm>
          <a:prstGeom prst="rect">
            <a:avLst/>
          </a:prstGeom>
        </p:spPr>
      </p:pic>
    </p:spTree>
    <p:extLst>
      <p:ext uri="{BB962C8B-B14F-4D97-AF65-F5344CB8AC3E}">
        <p14:creationId xmlns:p14="http://schemas.microsoft.com/office/powerpoint/2010/main" val="145761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E5C3-7866-2010-34C1-4F128B3F465C}"/>
            </a:ext>
          </a:extLst>
        </p:cNvPr>
        <p:cNvGrpSpPr/>
        <p:nvPr/>
      </p:nvGrpSpPr>
      <p:grpSpPr>
        <a:xfrm>
          <a:off x="0" y="0"/>
          <a:ext cx="0" cy="0"/>
          <a:chOff x="0" y="0"/>
          <a:chExt cx="0" cy="0"/>
        </a:xfrm>
      </p:grpSpPr>
      <p:grpSp>
        <p:nvGrpSpPr>
          <p:cNvPr id="22" name="组合 21">
            <a:extLst>
              <a:ext uri="{FF2B5EF4-FFF2-40B4-BE49-F238E27FC236}">
                <a16:creationId xmlns:a16="http://schemas.microsoft.com/office/drawing/2014/main" id="{BE4E815D-C042-B5E2-9D70-DC63B7A28B26}"/>
              </a:ext>
            </a:extLst>
          </p:cNvPr>
          <p:cNvGrpSpPr>
            <a:grpSpLocks noGrp="1" noUngrp="1" noRot="1" noMove="1" noResize="1"/>
          </p:cNvGrpSpPr>
          <p:nvPr/>
        </p:nvGrpSpPr>
        <p:grpSpPr>
          <a:xfrm>
            <a:off x="654691" y="1503458"/>
            <a:ext cx="6711398" cy="4547246"/>
            <a:chOff x="654691" y="1503458"/>
            <a:chExt cx="6711398" cy="4547246"/>
          </a:xfrm>
        </p:grpSpPr>
        <p:pic>
          <p:nvPicPr>
            <p:cNvPr id="16" name="图片 15" descr="图形用户界面, 文本, 应用程序, 电子邮件&#10;&#10;AI 生成的内容可能不正确。">
              <a:extLst>
                <a:ext uri="{FF2B5EF4-FFF2-40B4-BE49-F238E27FC236}">
                  <a16:creationId xmlns:a16="http://schemas.microsoft.com/office/drawing/2014/main" id="{166288E0-BEF8-5218-ADD6-4A69783FF78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54691" y="1503458"/>
              <a:ext cx="6711398" cy="4547246"/>
            </a:xfrm>
            <a:prstGeom prst="rect">
              <a:avLst/>
            </a:prstGeom>
            <a:ln>
              <a:noFill/>
            </a:ln>
            <a:effectLst>
              <a:outerShdw blurRad="292100" dist="139700" dir="2700000" algn="tl" rotWithShape="0">
                <a:srgbClr val="333333">
                  <a:alpha val="65000"/>
                </a:srgbClr>
              </a:outerShdw>
            </a:effectLst>
          </p:spPr>
        </p:pic>
        <p:pic>
          <p:nvPicPr>
            <p:cNvPr id="21" name="图片 20">
              <a:extLst>
                <a:ext uri="{FF2B5EF4-FFF2-40B4-BE49-F238E27FC236}">
                  <a16:creationId xmlns:a16="http://schemas.microsoft.com/office/drawing/2014/main" id="{6375E4E2-D1F3-A5FC-96BE-A6945491623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791748" y="3268261"/>
              <a:ext cx="3529262" cy="176237"/>
            </a:xfrm>
            <a:prstGeom prst="rect">
              <a:avLst/>
            </a:prstGeom>
          </p:spPr>
        </p:pic>
      </p:grpSp>
      <p:sp>
        <p:nvSpPr>
          <p:cNvPr id="2" name="Rectangle 1">
            <a:extLst>
              <a:ext uri="{FF2B5EF4-FFF2-40B4-BE49-F238E27FC236}">
                <a16:creationId xmlns:a16="http://schemas.microsoft.com/office/drawing/2014/main" id="{D7B55DFA-CB4A-7289-127F-8F8E70660B67}"/>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48089CB6-243E-6698-2824-8E5773119B96}"/>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1" dirty="0">
                <a:solidFill>
                  <a:srgbClr val="FFFFFF"/>
                </a:solidFill>
                <a:latin typeface="Arial"/>
                <a:cs typeface="Calibri" panose="020F0502020204030204" pitchFamily="34" charset="0"/>
              </a:rPr>
              <a:t>我的控制面板</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D88159E0-90E8-7344-04F2-4516DD6E1112}"/>
              </a:ext>
            </a:extLst>
          </p:cNvPr>
          <p:cNvSpPr txBox="1">
            <a:spLocks/>
          </p:cNvSpPr>
          <p:nvPr/>
        </p:nvSpPr>
        <p:spPr>
          <a:xfrm>
            <a:off x="8123427" y="1401862"/>
            <a:ext cx="3713157" cy="4713188"/>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在</a:t>
            </a:r>
            <a:r>
              <a:rPr lang="zh-CN" altLang="en-US" sz="2000" dirty="0">
                <a:solidFill>
                  <a:schemeClr val="accent2"/>
                </a:solidFill>
              </a:rPr>
              <a:t>我的控制面板</a:t>
            </a:r>
            <a:r>
              <a:rPr lang="zh-CN" altLang="en-US" sz="2000" dirty="0"/>
              <a:t>中，您可以找到您的</a:t>
            </a:r>
            <a:r>
              <a:rPr lang="zh-CN" altLang="en-US" sz="2000" dirty="0">
                <a:solidFill>
                  <a:schemeClr val="accent2"/>
                </a:solidFill>
              </a:rPr>
              <a:t>保存的项目、</a:t>
            </a:r>
            <a:r>
              <a:rPr lang="zh-CN" altLang="en-US" sz="2000" dirty="0"/>
              <a:t>创建的</a:t>
            </a:r>
            <a:r>
              <a:rPr lang="zh-CN" altLang="en-US" sz="2000" dirty="0">
                <a:solidFill>
                  <a:schemeClr val="accent2"/>
                </a:solidFill>
              </a:rPr>
              <a:t>项目、</a:t>
            </a:r>
            <a:r>
              <a:rPr lang="zh-CN" altLang="en-US" sz="2000" dirty="0"/>
              <a:t>浏览和检索</a:t>
            </a:r>
            <a:r>
              <a:rPr lang="zh-CN" altLang="en-US" sz="2000" dirty="0">
                <a:solidFill>
                  <a:schemeClr val="accent2"/>
                </a:solidFill>
              </a:rPr>
              <a:t>历史</a:t>
            </a:r>
            <a:r>
              <a:rPr lang="zh-CN" altLang="en-US" sz="2000" dirty="0"/>
              <a:t>、</a:t>
            </a:r>
            <a:r>
              <a:rPr lang="zh-CN" altLang="en-US" sz="2000" dirty="0">
                <a:solidFill>
                  <a:schemeClr val="accent2"/>
                </a:solidFill>
              </a:rPr>
              <a:t>电子书借阅</a:t>
            </a:r>
            <a:r>
              <a:rPr lang="zh-CN" altLang="en-US" sz="2000" dirty="0"/>
              <a:t>情况和管理</a:t>
            </a:r>
            <a:r>
              <a:rPr lang="zh-CN" altLang="en-US" sz="2000" dirty="0">
                <a:solidFill>
                  <a:schemeClr val="accent2"/>
                </a:solidFill>
              </a:rPr>
              <a:t>快讯</a:t>
            </a:r>
            <a:r>
              <a:rPr lang="zh-CN" altLang="en-US" sz="2000" dirty="0"/>
              <a:t>。</a:t>
            </a:r>
            <a:endParaRPr lang="en-US" altLang="zh-CN" sz="2000" dirty="0"/>
          </a:p>
          <a:p>
            <a:pPr algn="just"/>
            <a:r>
              <a:rPr lang="zh-CN" altLang="en-US" sz="2000" dirty="0"/>
              <a:t>使用您的 </a:t>
            </a:r>
            <a:r>
              <a:rPr lang="en-US" altLang="zh-CN" sz="2000" dirty="0" err="1"/>
              <a:t>MyEBSCO</a:t>
            </a:r>
            <a:r>
              <a:rPr lang="en-US" altLang="zh-CN" sz="2000" dirty="0"/>
              <a:t> </a:t>
            </a:r>
            <a:r>
              <a:rPr lang="zh-CN" altLang="en-US" sz="2000" dirty="0"/>
              <a:t>个人账户登录 </a:t>
            </a:r>
            <a:r>
              <a:rPr lang="en-US" altLang="zh-CN" sz="2000" dirty="0"/>
              <a:t>EBSCOhost </a:t>
            </a:r>
            <a:r>
              <a:rPr lang="zh-CN" altLang="en-US" sz="2000" dirty="0"/>
              <a:t>时，控制面板中的项目将被保存，可在登录后可随时访问。</a:t>
            </a:r>
          </a:p>
          <a:p>
            <a:pPr algn="just"/>
            <a:r>
              <a:rPr lang="zh-CN" altLang="en-US" sz="2000" dirty="0"/>
              <a:t>如果您通过所在机构而非个人账户登录，控制面板中的项目在您当前会话结束后不会被保存。您可以单击右上角</a:t>
            </a:r>
            <a:r>
              <a:rPr lang="en-US" altLang="zh-CN" sz="2000" dirty="0" err="1">
                <a:solidFill>
                  <a:schemeClr val="accent2"/>
                </a:solidFill>
              </a:rPr>
              <a:t>MyEBSCO</a:t>
            </a:r>
            <a:r>
              <a:rPr lang="en-US" altLang="zh-CN" sz="2000" dirty="0"/>
              <a:t> </a:t>
            </a:r>
            <a:r>
              <a:rPr lang="zh-CN" altLang="en-US" sz="2000" dirty="0"/>
              <a:t>并单击</a:t>
            </a:r>
            <a:r>
              <a:rPr lang="zh-CN" altLang="en-US" sz="2000" dirty="0">
                <a:solidFill>
                  <a:schemeClr val="accent2"/>
                </a:solidFill>
              </a:rPr>
              <a:t>创建帐户</a:t>
            </a:r>
            <a:r>
              <a:rPr lang="zh-CN" altLang="en-US" sz="2000" dirty="0"/>
              <a:t>链接来创建自己的帐户。</a:t>
            </a:r>
          </a:p>
        </p:txBody>
      </p:sp>
      <p:sp>
        <p:nvSpPr>
          <p:cNvPr id="13" name="Rectangle 12">
            <a:extLst>
              <a:ext uri="{FF2B5EF4-FFF2-40B4-BE49-F238E27FC236}">
                <a16:creationId xmlns:a16="http://schemas.microsoft.com/office/drawing/2014/main" id="{8FE542A0-2124-A73F-02F3-D35F61781293}"/>
              </a:ext>
            </a:extLst>
          </p:cNvPr>
          <p:cNvSpPr/>
          <p:nvPr/>
        </p:nvSpPr>
        <p:spPr>
          <a:xfrm>
            <a:off x="6604448" y="1766119"/>
            <a:ext cx="730037" cy="21707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2">
            <a:extLst>
              <a:ext uri="{FF2B5EF4-FFF2-40B4-BE49-F238E27FC236}">
                <a16:creationId xmlns:a16="http://schemas.microsoft.com/office/drawing/2014/main" id="{036FE50E-FD69-3116-CBDB-27E9BAE7BC27}"/>
              </a:ext>
            </a:extLst>
          </p:cNvPr>
          <p:cNvSpPr/>
          <p:nvPr/>
        </p:nvSpPr>
        <p:spPr>
          <a:xfrm>
            <a:off x="692127" y="3041002"/>
            <a:ext cx="1129005" cy="1319141"/>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图片 4">
            <a:extLst>
              <a:ext uri="{FF2B5EF4-FFF2-40B4-BE49-F238E27FC236}">
                <a16:creationId xmlns:a16="http://schemas.microsoft.com/office/drawing/2014/main" id="{E170761C-7508-2206-A557-753491407A74}"/>
              </a:ext>
            </a:extLst>
          </p:cNvPr>
          <p:cNvPicPr>
            <a:picLocks noChangeAspect="1"/>
          </p:cNvPicPr>
          <p:nvPr/>
        </p:nvPicPr>
        <p:blipFill>
          <a:blip r:embed="rId5"/>
          <a:stretch>
            <a:fillRect/>
          </a:stretch>
        </p:blipFill>
        <p:spPr>
          <a:xfrm>
            <a:off x="5489188" y="2064434"/>
            <a:ext cx="1876058" cy="2978191"/>
          </a:xfrm>
          <a:prstGeom prst="rect">
            <a:avLst/>
          </a:prstGeom>
          <a:ln>
            <a:noFill/>
          </a:ln>
          <a:effectLst>
            <a:outerShdw blurRad="292100" dist="139700" dir="2700000" algn="tl" rotWithShape="0">
              <a:srgbClr val="333333">
                <a:alpha val="65000"/>
              </a:srgbClr>
            </a:outerShdw>
          </a:effectLst>
        </p:spPr>
      </p:pic>
      <p:sp>
        <p:nvSpPr>
          <p:cNvPr id="15" name="Rectangle 12">
            <a:extLst>
              <a:ext uri="{FF2B5EF4-FFF2-40B4-BE49-F238E27FC236}">
                <a16:creationId xmlns:a16="http://schemas.microsoft.com/office/drawing/2014/main" id="{843E26C4-731A-E097-232F-1E8ECF67F7C7}"/>
              </a:ext>
            </a:extLst>
          </p:cNvPr>
          <p:cNvSpPr/>
          <p:nvPr/>
        </p:nvSpPr>
        <p:spPr>
          <a:xfrm>
            <a:off x="6173920" y="4377755"/>
            <a:ext cx="568788" cy="27057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图形 2" descr="徽章 1 纯色填充">
            <a:extLst>
              <a:ext uri="{FF2B5EF4-FFF2-40B4-BE49-F238E27FC236}">
                <a16:creationId xmlns:a16="http://schemas.microsoft.com/office/drawing/2014/main" id="{19755503-92E7-FDB8-F7DA-6D34E49CF6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4331" y="1401862"/>
            <a:ext cx="343857" cy="343857"/>
          </a:xfrm>
          <a:prstGeom prst="rect">
            <a:avLst/>
          </a:prstGeom>
        </p:spPr>
      </p:pic>
      <p:pic>
        <p:nvPicPr>
          <p:cNvPr id="6" name="图形 5" descr="徽章 纯色填充">
            <a:extLst>
              <a:ext uri="{FF2B5EF4-FFF2-40B4-BE49-F238E27FC236}">
                <a16:creationId xmlns:a16="http://schemas.microsoft.com/office/drawing/2014/main" id="{3D68DA4C-1146-2064-ED2E-2272F376C8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69452" y="2830044"/>
            <a:ext cx="343857" cy="343857"/>
          </a:xfrm>
          <a:prstGeom prst="rect">
            <a:avLst/>
          </a:prstGeom>
        </p:spPr>
      </p:pic>
      <p:pic>
        <p:nvPicPr>
          <p:cNvPr id="8" name="图形 7" descr="徽章 3 纯色填充">
            <a:extLst>
              <a:ext uri="{FF2B5EF4-FFF2-40B4-BE49-F238E27FC236}">
                <a16:creationId xmlns:a16="http://schemas.microsoft.com/office/drawing/2014/main" id="{D1BDA4A8-DB5B-1CC3-6FB8-7CB39760AB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33638" y="4360143"/>
            <a:ext cx="343857" cy="343857"/>
          </a:xfrm>
          <a:prstGeom prst="rect">
            <a:avLst/>
          </a:prstGeom>
        </p:spPr>
      </p:pic>
      <p:pic>
        <p:nvPicPr>
          <p:cNvPr id="9" name="图形 8" descr="徽章 1 纯色填充">
            <a:extLst>
              <a:ext uri="{FF2B5EF4-FFF2-40B4-BE49-F238E27FC236}">
                <a16:creationId xmlns:a16="http://schemas.microsoft.com/office/drawing/2014/main" id="{AF0BCF08-E285-4B49-6CF1-ED0768F8F7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21132" y="3086906"/>
            <a:ext cx="343857" cy="343857"/>
          </a:xfrm>
          <a:prstGeom prst="rect">
            <a:avLst/>
          </a:prstGeom>
        </p:spPr>
      </p:pic>
      <p:pic>
        <p:nvPicPr>
          <p:cNvPr id="10" name="图形 9" descr="徽章 纯色填充">
            <a:extLst>
              <a:ext uri="{FF2B5EF4-FFF2-40B4-BE49-F238E27FC236}">
                <a16:creationId xmlns:a16="http://schemas.microsoft.com/office/drawing/2014/main" id="{6C5B5A9C-1FA2-75B8-86F3-46B91430AF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87919" y="1720577"/>
            <a:ext cx="343857" cy="343857"/>
          </a:xfrm>
          <a:prstGeom prst="rect">
            <a:avLst/>
          </a:prstGeom>
        </p:spPr>
      </p:pic>
      <p:pic>
        <p:nvPicPr>
          <p:cNvPr id="11" name="图形 10" descr="徽章 3 纯色填充">
            <a:extLst>
              <a:ext uri="{FF2B5EF4-FFF2-40B4-BE49-F238E27FC236}">
                <a16:creationId xmlns:a16="http://schemas.microsoft.com/office/drawing/2014/main" id="{221B4C9B-226C-922B-0EBF-9E189CBEBC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60560" y="4345890"/>
            <a:ext cx="343857" cy="343857"/>
          </a:xfrm>
          <a:prstGeom prst="rect">
            <a:avLst/>
          </a:prstGeom>
        </p:spPr>
      </p:pic>
    </p:spTree>
    <p:extLst>
      <p:ext uri="{BB962C8B-B14F-4D97-AF65-F5344CB8AC3E}">
        <p14:creationId xmlns:p14="http://schemas.microsoft.com/office/powerpoint/2010/main" val="155302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81F15-41B7-5BEB-6DCF-2A4C56C89D7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20B5BB-13E4-9FB9-60F8-4F5776A62B9A}"/>
              </a:ext>
            </a:extLst>
          </p:cNvPr>
          <p:cNvSpPr/>
          <p:nvPr/>
        </p:nvSpPr>
        <p:spPr>
          <a:xfrm>
            <a:off x="0" y="0"/>
            <a:ext cx="12192000" cy="954968"/>
          </a:xfrm>
          <a:prstGeom prst="rect">
            <a:avLst/>
          </a:prstGeom>
          <a:solidFill>
            <a:srgbClr val="3E75CF"/>
          </a:solidFill>
          <a:ln w="12700" cap="flat" cmpd="sng" algn="ctr">
            <a:solidFill>
              <a:srgbClr val="3E75C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E75CF"/>
              </a:solidFill>
              <a:effectLst/>
              <a:uLnTx/>
              <a:uFillTx/>
              <a:latin typeface="Arial"/>
              <a:ea typeface="+mn-ea"/>
              <a:cs typeface="+mn-cs"/>
            </a:endParaRPr>
          </a:p>
        </p:txBody>
      </p:sp>
      <p:sp>
        <p:nvSpPr>
          <p:cNvPr id="4" name="TextBox 3">
            <a:extLst>
              <a:ext uri="{FF2B5EF4-FFF2-40B4-BE49-F238E27FC236}">
                <a16:creationId xmlns:a16="http://schemas.microsoft.com/office/drawing/2014/main" id="{722D611E-0435-3CAC-71EC-3AE2553BD3AB}"/>
              </a:ext>
            </a:extLst>
          </p:cNvPr>
          <p:cNvSpPr txBox="1"/>
          <p:nvPr/>
        </p:nvSpPr>
        <p:spPr>
          <a:xfrm>
            <a:off x="603094" y="197214"/>
            <a:ext cx="53024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1" dirty="0">
                <a:solidFill>
                  <a:srgbClr val="FFFFFF"/>
                </a:solidFill>
                <a:latin typeface="Arial"/>
                <a:cs typeface="Calibri" panose="020F0502020204030204" pitchFamily="34" charset="0"/>
              </a:rPr>
              <a:t>创建新项目</a:t>
            </a:r>
            <a:endParaRPr kumimoji="0" lang="en-US" sz="2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6FCDBA17-5D7A-7DBC-EB07-28B9FBFD8D63}"/>
              </a:ext>
            </a:extLst>
          </p:cNvPr>
          <p:cNvSpPr txBox="1">
            <a:spLocks/>
          </p:cNvSpPr>
          <p:nvPr/>
        </p:nvSpPr>
        <p:spPr>
          <a:xfrm>
            <a:off x="8361609" y="1843116"/>
            <a:ext cx="3468934" cy="3748438"/>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9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2000" dirty="0"/>
              <a:t>通过</a:t>
            </a:r>
            <a:r>
              <a:rPr lang="zh-CN" altLang="en-US" sz="2000" dirty="0">
                <a:solidFill>
                  <a:schemeClr val="accent2"/>
                </a:solidFill>
              </a:rPr>
              <a:t>项目</a:t>
            </a:r>
            <a:r>
              <a:rPr lang="zh-CN" altLang="en-US" sz="2000" dirty="0"/>
              <a:t>，您可以收集和组织在 </a:t>
            </a:r>
            <a:r>
              <a:rPr lang="en-US" altLang="zh-CN" sz="2000" dirty="0"/>
              <a:t>EBSCOhost</a:t>
            </a:r>
            <a:r>
              <a:rPr lang="zh-CN" altLang="en-US" sz="2000" dirty="0"/>
              <a:t>中找到的项目，如文章和电子书。</a:t>
            </a:r>
            <a:endParaRPr lang="en-US" altLang="zh-CN" sz="2000" dirty="0"/>
          </a:p>
          <a:p>
            <a:pPr algn="just"/>
            <a:r>
              <a:rPr lang="zh-CN" altLang="en-US" sz="2000" dirty="0"/>
              <a:t>如果您正在进行多个研究项目，可以点击右侧</a:t>
            </a:r>
            <a:r>
              <a:rPr lang="en-US" altLang="zh-CN" sz="2000" dirty="0">
                <a:solidFill>
                  <a:schemeClr val="accent2"/>
                </a:solidFill>
              </a:rPr>
              <a:t>+</a:t>
            </a:r>
            <a:r>
              <a:rPr lang="zh-CN" altLang="en-US" sz="2000" dirty="0">
                <a:solidFill>
                  <a:schemeClr val="accent2"/>
                </a:solidFill>
              </a:rPr>
              <a:t>号</a:t>
            </a:r>
            <a:r>
              <a:rPr lang="zh-CN" altLang="en-US" sz="2000" dirty="0"/>
              <a:t>图标，为每个研究项目创建一个文件夹，以存储不同主题的文章。</a:t>
            </a:r>
            <a:endParaRPr lang="en-US" altLang="zh-CN" sz="2000" dirty="0"/>
          </a:p>
          <a:p>
            <a:pPr algn="just"/>
            <a:r>
              <a:rPr lang="zh-CN" altLang="en-US" sz="2000" dirty="0"/>
              <a:t>您还可以为每个项目指定一个 </a:t>
            </a:r>
            <a:r>
              <a:rPr lang="zh-CN" altLang="en-US" sz="2000" dirty="0">
                <a:solidFill>
                  <a:schemeClr val="accent2"/>
                </a:solidFill>
              </a:rPr>
              <a:t>截止日期</a:t>
            </a:r>
            <a:r>
              <a:rPr lang="zh-CN" altLang="en-US" sz="2000" dirty="0"/>
              <a:t>，以帮助确定工作的优先顺序。</a:t>
            </a:r>
          </a:p>
        </p:txBody>
      </p:sp>
      <p:sp>
        <p:nvSpPr>
          <p:cNvPr id="15" name="Rectangle 12">
            <a:extLst>
              <a:ext uri="{FF2B5EF4-FFF2-40B4-BE49-F238E27FC236}">
                <a16:creationId xmlns:a16="http://schemas.microsoft.com/office/drawing/2014/main" id="{9CAABD83-FBD1-2C69-12F2-B4D3B2E94BEE}"/>
              </a:ext>
            </a:extLst>
          </p:cNvPr>
          <p:cNvSpPr/>
          <p:nvPr/>
        </p:nvSpPr>
        <p:spPr>
          <a:xfrm>
            <a:off x="6999975" y="2640500"/>
            <a:ext cx="334398" cy="27057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2">
            <a:extLst>
              <a:ext uri="{FF2B5EF4-FFF2-40B4-BE49-F238E27FC236}">
                <a16:creationId xmlns:a16="http://schemas.microsoft.com/office/drawing/2014/main" id="{1457098D-689B-90A1-731E-1F0A94252434}"/>
              </a:ext>
            </a:extLst>
          </p:cNvPr>
          <p:cNvSpPr/>
          <p:nvPr/>
        </p:nvSpPr>
        <p:spPr>
          <a:xfrm>
            <a:off x="2780106" y="3429017"/>
            <a:ext cx="948448" cy="30419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2">
            <a:extLst>
              <a:ext uri="{FF2B5EF4-FFF2-40B4-BE49-F238E27FC236}">
                <a16:creationId xmlns:a16="http://schemas.microsoft.com/office/drawing/2014/main" id="{27892054-ABF5-FF95-6FA6-198F68A6588F}"/>
              </a:ext>
            </a:extLst>
          </p:cNvPr>
          <p:cNvSpPr/>
          <p:nvPr/>
        </p:nvSpPr>
        <p:spPr>
          <a:xfrm>
            <a:off x="930691" y="3078367"/>
            <a:ext cx="1129005" cy="27057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图形 2" descr="徽章 1 纯色填充">
            <a:extLst>
              <a:ext uri="{FF2B5EF4-FFF2-40B4-BE49-F238E27FC236}">
                <a16:creationId xmlns:a16="http://schemas.microsoft.com/office/drawing/2014/main" id="{14613681-5782-04EB-1BEE-8CA08E76B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089" y="3067259"/>
            <a:ext cx="343857" cy="343857"/>
          </a:xfrm>
          <a:prstGeom prst="rect">
            <a:avLst/>
          </a:prstGeom>
        </p:spPr>
      </p:pic>
      <p:pic>
        <p:nvPicPr>
          <p:cNvPr id="5" name="图形 4" descr="徽章 纯色填充">
            <a:extLst>
              <a:ext uri="{FF2B5EF4-FFF2-40B4-BE49-F238E27FC236}">
                <a16:creationId xmlns:a16="http://schemas.microsoft.com/office/drawing/2014/main" id="{71E784A2-4BB3-8DB7-B923-2512FC4240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49231" y="3005080"/>
            <a:ext cx="343857" cy="343857"/>
          </a:xfrm>
          <a:prstGeom prst="rect">
            <a:avLst/>
          </a:prstGeom>
        </p:spPr>
      </p:pic>
      <p:pic>
        <p:nvPicPr>
          <p:cNvPr id="8" name="图形 7" descr="徽章 3 纯色填充">
            <a:extLst>
              <a:ext uri="{FF2B5EF4-FFF2-40B4-BE49-F238E27FC236}">
                <a16:creationId xmlns:a16="http://schemas.microsoft.com/office/drawing/2014/main" id="{ADD2B99F-41B0-EC11-DF8C-4B333AEBFA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97074" y="3397362"/>
            <a:ext cx="343857" cy="343857"/>
          </a:xfrm>
          <a:prstGeom prst="rect">
            <a:avLst/>
          </a:prstGeom>
        </p:spPr>
      </p:pic>
      <p:pic>
        <p:nvPicPr>
          <p:cNvPr id="9" name="图形 8" descr="徽章 1 纯色填充">
            <a:extLst>
              <a:ext uri="{FF2B5EF4-FFF2-40B4-BE49-F238E27FC236}">
                <a16:creationId xmlns:a16="http://schemas.microsoft.com/office/drawing/2014/main" id="{068F1D6C-A690-C23C-1E40-17F966F28C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9232" y="1843116"/>
            <a:ext cx="343857" cy="343857"/>
          </a:xfrm>
          <a:prstGeom prst="rect">
            <a:avLst/>
          </a:prstGeom>
        </p:spPr>
      </p:pic>
      <p:pic>
        <p:nvPicPr>
          <p:cNvPr id="10" name="图形 9" descr="徽章 纯色填充">
            <a:extLst>
              <a:ext uri="{FF2B5EF4-FFF2-40B4-BE49-F238E27FC236}">
                <a16:creationId xmlns:a16="http://schemas.microsoft.com/office/drawing/2014/main" id="{6954FDAE-BE00-054F-171D-9425F1CEAB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5537" y="2563666"/>
            <a:ext cx="343857" cy="343857"/>
          </a:xfrm>
          <a:prstGeom prst="rect">
            <a:avLst/>
          </a:prstGeom>
        </p:spPr>
      </p:pic>
      <p:pic>
        <p:nvPicPr>
          <p:cNvPr id="11" name="图形 10" descr="徽章 3 纯色填充">
            <a:extLst>
              <a:ext uri="{FF2B5EF4-FFF2-40B4-BE49-F238E27FC236}">
                <a16:creationId xmlns:a16="http://schemas.microsoft.com/office/drawing/2014/main" id="{7FBEB244-7D57-6AD6-502D-DE35177EAC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47307" y="4766676"/>
            <a:ext cx="343857" cy="343857"/>
          </a:xfrm>
          <a:prstGeom prst="rect">
            <a:avLst/>
          </a:prstGeom>
        </p:spPr>
      </p:pic>
      <p:grpSp>
        <p:nvGrpSpPr>
          <p:cNvPr id="22" name="组合 21">
            <a:extLst>
              <a:ext uri="{FF2B5EF4-FFF2-40B4-BE49-F238E27FC236}">
                <a16:creationId xmlns:a16="http://schemas.microsoft.com/office/drawing/2014/main" id="{2F2EB9EE-1FAB-3847-F3E2-11ADFAC4C9F8}"/>
              </a:ext>
            </a:extLst>
          </p:cNvPr>
          <p:cNvGrpSpPr>
            <a:grpSpLocks noGrp="1" noUngrp="1" noRot="1" noMove="1" noResize="1"/>
          </p:cNvGrpSpPr>
          <p:nvPr/>
        </p:nvGrpSpPr>
        <p:grpSpPr>
          <a:xfrm>
            <a:off x="812109" y="1473407"/>
            <a:ext cx="6693521" cy="4618921"/>
            <a:chOff x="812109" y="1473407"/>
            <a:chExt cx="6693521" cy="4618921"/>
          </a:xfrm>
        </p:grpSpPr>
        <p:pic>
          <p:nvPicPr>
            <p:cNvPr id="18" name="图片 17">
              <a:extLst>
                <a:ext uri="{FF2B5EF4-FFF2-40B4-BE49-F238E27FC236}">
                  <a16:creationId xmlns:a16="http://schemas.microsoft.com/office/drawing/2014/main" id="{6568C825-FFD4-8D72-7A42-27D8B203E4B1}"/>
                </a:ext>
              </a:extLst>
            </p:cNvPr>
            <p:cNvPicPr>
              <a:picLocks noGrp="1" noRot="1" noChangeAspect="1" noMove="1" noResize="1" noEditPoints="1" noAdjustHandles="1" noChangeArrowheads="1" noChangeShapeType="1" noCrop="1"/>
            </p:cNvPicPr>
            <p:nvPr/>
          </p:nvPicPr>
          <p:blipFill>
            <a:blip r:embed="rId9"/>
            <a:stretch>
              <a:fillRect/>
            </a:stretch>
          </p:blipFill>
          <p:spPr>
            <a:xfrm>
              <a:off x="812109" y="1473407"/>
              <a:ext cx="6693521" cy="4618921"/>
            </a:xfrm>
            <a:prstGeom prst="rect">
              <a:avLst/>
            </a:prstGeom>
            <a:ln>
              <a:noFill/>
            </a:ln>
            <a:effectLst>
              <a:outerShdw blurRad="292100" dist="139700" dir="2700000" algn="tl" rotWithShape="0">
                <a:srgbClr val="333333">
                  <a:alpha val="65000"/>
                </a:srgbClr>
              </a:outerShdw>
            </a:effectLst>
          </p:spPr>
        </p:pic>
        <p:pic>
          <p:nvPicPr>
            <p:cNvPr id="21" name="图片 20">
              <a:extLst>
                <a:ext uri="{FF2B5EF4-FFF2-40B4-BE49-F238E27FC236}">
                  <a16:creationId xmlns:a16="http://schemas.microsoft.com/office/drawing/2014/main" id="{054E7A29-DEE6-A190-451D-7EAD8F3C3307}"/>
                </a:ext>
              </a:extLst>
            </p:cNvPr>
            <p:cNvPicPr>
              <a:picLocks noGrp="1" noRot="1" noChangeAspect="1" noMove="1" noResize="1" noEditPoints="1" noAdjustHandles="1" noChangeArrowheads="1" noChangeShapeType="1" noCrop="1"/>
            </p:cNvPicPr>
            <p:nvPr/>
          </p:nvPicPr>
          <p:blipFill>
            <a:blip r:embed="rId10"/>
            <a:stretch>
              <a:fillRect/>
            </a:stretch>
          </p:blipFill>
          <p:spPr>
            <a:xfrm>
              <a:off x="3024057" y="1740935"/>
              <a:ext cx="3508718" cy="164729"/>
            </a:xfrm>
            <a:prstGeom prst="rect">
              <a:avLst/>
            </a:prstGeom>
          </p:spPr>
        </p:pic>
      </p:grpSp>
    </p:spTree>
    <p:extLst>
      <p:ext uri="{BB962C8B-B14F-4D97-AF65-F5344CB8AC3E}">
        <p14:creationId xmlns:p14="http://schemas.microsoft.com/office/powerpoint/2010/main" val="241655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1224-131B-8C9A-F2B9-08C741411865}"/>
              </a:ext>
            </a:extLst>
          </p:cNvPr>
          <p:cNvSpPr>
            <a:spLocks noGrp="1"/>
          </p:cNvSpPr>
          <p:nvPr>
            <p:ph type="title"/>
          </p:nvPr>
        </p:nvSpPr>
        <p:spPr>
          <a:xfrm>
            <a:off x="793527" y="2184851"/>
            <a:ext cx="10842820" cy="3303572"/>
          </a:xfrm>
        </p:spPr>
        <p:txBody>
          <a:bodyPr>
            <a:noAutofit/>
          </a:bodyPr>
          <a:lstStyle/>
          <a:p>
            <a:pPr algn="l" eaLnBrk="0" latinLnBrk="1">
              <a:lnSpc>
                <a:spcPct val="150000"/>
              </a:lnSpc>
            </a:pPr>
            <a:r>
              <a:rPr kumimoji="0" lang="zh-CN" altLang="en-US" sz="2500" b="1" i="0" u="none" strike="noStrike" kern="1200" cap="none" spc="0" normalizeH="0" baseline="0" noProof="0" dirty="0">
                <a:ln>
                  <a:noFill/>
                </a:ln>
                <a:effectLst/>
                <a:uLnTx/>
                <a:uFillTx/>
                <a:latin typeface="微软雅黑"/>
                <a:ea typeface="思源黑体 CN" panose="020B0500000000000000"/>
                <a:cs typeface="+mj-cs"/>
              </a:rPr>
              <a:t>检索平台</a:t>
            </a:r>
            <a:r>
              <a:rPr kumimoji="0" lang="zh-CN" altLang="en-US" sz="2500" b="0" i="0" u="none" strike="noStrike" kern="1200" cap="none" spc="0" normalizeH="0" baseline="0" noProof="0" dirty="0">
                <a:ln>
                  <a:noFill/>
                </a:ln>
                <a:effectLst/>
                <a:uLnTx/>
                <a:uFillTx/>
                <a:latin typeface="微软雅黑"/>
                <a:ea typeface="思源黑体 CN" panose="020B0500000000000000"/>
                <a:cs typeface="+mj-cs"/>
              </a:rPr>
              <a:t>：</a:t>
            </a:r>
            <a:r>
              <a:rPr kumimoji="0" lang="en-US" altLang="zh-CN" sz="2500" b="0" i="0" u="none" strike="noStrike" kern="1200" cap="none" spc="0" normalizeH="0" baseline="0" noProof="0" dirty="0">
                <a:ln>
                  <a:noFill/>
                </a:ln>
                <a:effectLst/>
                <a:uLnTx/>
                <a:uFillTx/>
                <a:latin typeface="微软雅黑"/>
                <a:ea typeface="思源黑体 CN" panose="020B0500000000000000"/>
                <a:cs typeface="+mj-cs"/>
                <a:hlinkClick r:id="rId2">
                  <a:extLst>
                    <a:ext uri="{A12FA001-AC4F-418D-AE19-62706E023703}">
                      <ahyp:hlinkClr xmlns:ahyp="http://schemas.microsoft.com/office/drawing/2018/hyperlinkcolor" val="tx"/>
                    </a:ext>
                  </a:extLst>
                </a:hlinkClick>
              </a:rPr>
              <a:t>https://research.</a:t>
            </a:r>
            <a:r>
              <a:rPr lang="en-US" altLang="zh-CN" sz="2500" dirty="0" err="1">
                <a:latin typeface="微软雅黑"/>
                <a:ea typeface="思源黑体 CN" panose="020B0500000000000000"/>
                <a:cs typeface="+mj-cs"/>
                <a:hlinkClick r:id="rId2">
                  <a:extLst>
                    <a:ext uri="{A12FA001-AC4F-418D-AE19-62706E023703}">
                      <ahyp:hlinkClr xmlns:ahyp="http://schemas.microsoft.com/office/drawing/2018/hyperlinkcolor" val="tx"/>
                    </a:ext>
                  </a:extLst>
                </a:hlinkClick>
              </a:rPr>
              <a:t>ebsco</a:t>
            </a:r>
            <a:r>
              <a:rPr kumimoji="0" lang="en-US" altLang="zh-CN" sz="2500" b="0" i="0" u="none" strike="noStrike" kern="1200" cap="none" spc="0" normalizeH="0" baseline="0" noProof="0" dirty="0">
                <a:ln>
                  <a:noFill/>
                </a:ln>
                <a:effectLst/>
                <a:uLnTx/>
                <a:uFillTx/>
                <a:latin typeface="微软雅黑"/>
                <a:ea typeface="思源黑体 CN" panose="020B0500000000000000"/>
                <a:cs typeface="+mj-cs"/>
                <a:hlinkClick r:id="rId2">
                  <a:extLst>
                    <a:ext uri="{A12FA001-AC4F-418D-AE19-62706E023703}">
                      <ahyp:hlinkClr xmlns:ahyp="http://schemas.microsoft.com/office/drawing/2018/hyperlinkcolor" val="tx"/>
                    </a:ext>
                  </a:extLst>
                </a:hlinkClick>
              </a:rPr>
              <a:t>.com/</a:t>
            </a:r>
            <a:r>
              <a:rPr kumimoji="0" lang="en-US" altLang="zh-CN" sz="2500" b="0" i="0" u="none" strike="noStrike" kern="1200" cap="none" spc="0" normalizeH="0" baseline="0" noProof="0" dirty="0">
                <a:ln>
                  <a:noFill/>
                </a:ln>
                <a:effectLst/>
                <a:uLnTx/>
                <a:uFillTx/>
                <a:latin typeface="微软雅黑"/>
                <a:ea typeface="思源黑体 CN" panose="020B0500000000000000"/>
                <a:cs typeface="+mj-cs"/>
              </a:rPr>
              <a:t> </a:t>
            </a:r>
            <a:br>
              <a:rPr lang="en-US" altLang="zh-CN" sz="2500" b="0" i="0" u="none" strike="noStrike" kern="1200" cap="none" spc="0" normalizeH="0" baseline="0" noProof="0" dirty="0">
                <a:ln>
                  <a:noFill/>
                </a:ln>
                <a:effectLst/>
                <a:uLnTx/>
                <a:uFillTx/>
                <a:latin typeface="微软雅黑" panose="020B0503020204020204" pitchFamily="34" charset="-122"/>
                <a:ea typeface="思源黑体 CN" panose="020B0500000000000000"/>
                <a:cs typeface="+mj-cs"/>
              </a:rPr>
            </a:br>
            <a:r>
              <a:rPr kumimoji="0" lang="en-US" altLang="zh-CN" sz="2500" b="1" i="0" u="none" strike="noStrike" kern="1200" cap="none" spc="0" normalizeH="0" baseline="0" noProof="0" dirty="0">
                <a:ln>
                  <a:noFill/>
                </a:ln>
                <a:effectLst/>
                <a:uLnTx/>
                <a:uFillTx/>
                <a:latin typeface="微软雅黑"/>
                <a:ea typeface="思源黑体 CN" panose="020B0500000000000000"/>
                <a:cs typeface="+mj-cs"/>
              </a:rPr>
              <a:t>EBSCO </a:t>
            </a:r>
            <a:r>
              <a:rPr kumimoji="0" lang="zh-CN" altLang="zh-CN" sz="2500" b="1" i="0" u="none" strike="noStrike" kern="1200" cap="none" spc="0" normalizeH="0" baseline="0" noProof="0" dirty="0">
                <a:ln>
                  <a:noFill/>
                </a:ln>
                <a:effectLst/>
                <a:uLnTx/>
                <a:uFillTx/>
                <a:latin typeface="微软雅黑"/>
                <a:ea typeface="思源黑体 CN" panose="020B0500000000000000"/>
                <a:cs typeface="+mj-cs"/>
              </a:rPr>
              <a:t>支持站点</a:t>
            </a:r>
            <a:r>
              <a:rPr kumimoji="0" lang="en-US" altLang="zh-CN" sz="2500" b="0" i="0" u="none" strike="noStrike" kern="1200" cap="none" spc="0" normalizeH="0" baseline="0" noProof="0" dirty="0">
                <a:ln>
                  <a:noFill/>
                </a:ln>
                <a:effectLst/>
                <a:uLnTx/>
                <a:uFillTx/>
                <a:latin typeface="微软雅黑"/>
                <a:ea typeface="思源黑体 CN" panose="020B0500000000000000"/>
                <a:cs typeface="+mj-cs"/>
              </a:rPr>
              <a:t>:  </a:t>
            </a:r>
            <a:r>
              <a:rPr kumimoji="0" lang="en-US" altLang="zh-CN" sz="2500" b="0" i="0" u="none" strike="noStrike" kern="1200" cap="none" spc="0" normalizeH="0" baseline="0" noProof="0" dirty="0">
                <a:ln>
                  <a:noFill/>
                </a:ln>
                <a:effectLst/>
                <a:uLnTx/>
                <a:uFillTx/>
                <a:latin typeface="微软雅黑"/>
                <a:ea typeface="思源黑体 CN" panose="020B0500000000000000"/>
                <a:cs typeface="+mj-cs"/>
                <a:hlinkClick r:id="rId3">
                  <a:extLst>
                    <a:ext uri="{A12FA001-AC4F-418D-AE19-62706E023703}">
                      <ahyp:hlinkClr xmlns:ahyp="http://schemas.microsoft.com/office/drawing/2018/hyperlinkcolor" val="tx"/>
                    </a:ext>
                  </a:extLst>
                </a:hlinkClick>
              </a:rPr>
              <a:t>https://connect.ebsco.com</a:t>
            </a:r>
            <a:br>
              <a:rPr lang="en-US" altLang="zh-CN" sz="2500" b="0" i="0" u="none" strike="noStrike" kern="1200" cap="none" spc="0" normalizeH="0" baseline="0" noProof="0" dirty="0">
                <a:ln>
                  <a:noFill/>
                </a:ln>
                <a:effectLst/>
                <a:uLnTx/>
                <a:uFillTx/>
                <a:latin typeface="微软雅黑" panose="020B0503020204020204" pitchFamily="34" charset="-122"/>
                <a:ea typeface="思源黑体 CN" panose="020B0500000000000000"/>
                <a:cs typeface="+mj-cs"/>
              </a:rPr>
            </a:br>
            <a:r>
              <a:rPr kumimoji="0" lang="en-US" altLang="zh-CN" sz="2500" b="1" i="0" u="none" strike="noStrike" kern="1200" cap="none" spc="0" normalizeH="0" baseline="0" noProof="0" dirty="0">
                <a:ln>
                  <a:noFill/>
                </a:ln>
                <a:effectLst/>
                <a:uLnTx/>
                <a:uFillTx/>
                <a:latin typeface="微软雅黑"/>
                <a:ea typeface="思源黑体 CN" panose="020B0500000000000000"/>
                <a:cs typeface="+mj-cs"/>
              </a:rPr>
              <a:t>EBSCO</a:t>
            </a:r>
            <a:r>
              <a:rPr kumimoji="0" lang="zh-CN" altLang="en-US" sz="2500" b="1" i="0" u="none" strike="noStrike" kern="1200" cap="none" spc="0" normalizeH="0" baseline="0" noProof="0" dirty="0">
                <a:ln>
                  <a:noFill/>
                </a:ln>
                <a:effectLst/>
                <a:uLnTx/>
                <a:uFillTx/>
                <a:latin typeface="微软雅黑"/>
                <a:ea typeface="思源黑体 CN" panose="020B0500000000000000"/>
                <a:cs typeface="+mj-cs"/>
              </a:rPr>
              <a:t>官网</a:t>
            </a:r>
            <a:r>
              <a:rPr kumimoji="0" lang="zh-CN" altLang="en-US" sz="2500" b="0" i="0" u="none" strike="noStrike" kern="1200" cap="none" spc="0" normalizeH="0" baseline="0" noProof="0" dirty="0">
                <a:ln>
                  <a:noFill/>
                </a:ln>
                <a:effectLst/>
                <a:uLnTx/>
                <a:uFillTx/>
                <a:latin typeface="微软雅黑"/>
                <a:ea typeface="思源黑体 CN" panose="020B0500000000000000"/>
                <a:cs typeface="+mj-cs"/>
              </a:rPr>
              <a:t>：</a:t>
            </a:r>
            <a:r>
              <a:rPr kumimoji="0" lang="en-US" altLang="zh-CN" sz="2500" b="0" i="0" u="none" strike="noStrike" kern="1200" cap="none" spc="0" normalizeH="0" baseline="0" noProof="0" dirty="0">
                <a:ln>
                  <a:noFill/>
                </a:ln>
                <a:effectLst/>
                <a:uLnTx/>
                <a:uFillTx/>
                <a:latin typeface="微软雅黑"/>
                <a:ea typeface="思源黑体 CN" panose="020B0500000000000000"/>
                <a:cs typeface="+mj-cs"/>
                <a:hlinkClick r:id="rId4">
                  <a:extLst>
                    <a:ext uri="{A12FA001-AC4F-418D-AE19-62706E023703}">
                      <ahyp:hlinkClr xmlns:ahyp="http://schemas.microsoft.com/office/drawing/2018/hyperlinkcolor" val="tx"/>
                    </a:ext>
                  </a:extLst>
                </a:hlinkClick>
              </a:rPr>
              <a:t>https://www.ebsco.com/zh-cn</a:t>
            </a:r>
            <a:br>
              <a:rPr lang="zh-CN" altLang="zh-CN" sz="2500" b="0" i="0" u="none" strike="noStrike" kern="1200" cap="none" spc="0" normalizeH="0" baseline="0" noProof="0" dirty="0">
                <a:ln>
                  <a:noFill/>
                </a:ln>
                <a:effectLst/>
                <a:uLnTx/>
                <a:uFillTx/>
                <a:latin typeface="微软雅黑" panose="020B0503020204020204" pitchFamily="34" charset="-122"/>
                <a:ea typeface="思源黑体 CN" panose="020B0500000000000000"/>
                <a:cs typeface="+mj-cs"/>
              </a:rPr>
            </a:br>
            <a:r>
              <a:rPr kumimoji="0" lang="zh-CN" altLang="zh-CN" sz="2500" b="1" i="0" u="none" strike="noStrike" kern="1200" cap="none" spc="0" normalizeH="0" baseline="0" noProof="0" dirty="0">
                <a:ln>
                  <a:noFill/>
                </a:ln>
                <a:effectLst/>
                <a:uLnTx/>
                <a:uFillTx/>
                <a:latin typeface="微软雅黑"/>
                <a:ea typeface="思源黑体 CN" panose="020B0500000000000000"/>
                <a:cs typeface="+mj-cs"/>
              </a:rPr>
              <a:t>免费在线课程</a:t>
            </a:r>
            <a:r>
              <a:rPr kumimoji="0" lang="zh-CN" altLang="zh-CN" sz="2500" b="0" i="0" u="none" strike="noStrike" kern="1200" cap="none" spc="0" normalizeH="0" baseline="0" noProof="0" dirty="0">
                <a:ln>
                  <a:noFill/>
                </a:ln>
                <a:effectLst/>
                <a:uLnTx/>
                <a:uFillTx/>
                <a:latin typeface="微软雅黑"/>
                <a:ea typeface="思源黑体 CN" panose="020B0500000000000000"/>
                <a:cs typeface="+mj-cs"/>
              </a:rPr>
              <a:t>：</a:t>
            </a:r>
            <a:r>
              <a:rPr kumimoji="0" lang="en-US" altLang="zh-CN" sz="1600" b="0" i="0" u="sng" strike="noStrike" kern="100" cap="none" spc="0" normalizeH="0" baseline="0" noProof="0" dirty="0">
                <a:ln>
                  <a:noFill/>
                </a:ln>
                <a:effectLst/>
                <a:uLnTx/>
                <a:uFillTx/>
                <a:latin typeface="微软雅黑"/>
                <a:ea typeface="思源黑体 CN" panose="020B0500000000000000"/>
                <a:cs typeface="Times New Roman"/>
                <a:hlinkClick r:id="rId5">
                  <a:extLst>
                    <a:ext uri="{A12FA001-AC4F-418D-AE19-62706E023703}">
                      <ahyp:hlinkClr xmlns:ahyp="http://schemas.microsoft.com/office/drawing/2018/hyperlinkcolor" val="tx"/>
                    </a:ext>
                  </a:extLst>
                </a:hlinkClick>
              </a:rPr>
              <a:t>https://ebsco-chinese.zoom.us/calendar/search?showType=2&amp;startDate=2021-07-01</a:t>
            </a:r>
            <a:br>
              <a:rPr lang="zh-CN" altLang="zh-CN" sz="2500" b="0" i="0" u="none" strike="noStrike" kern="1200" cap="none" spc="0" normalizeH="0" baseline="0" noProof="0" dirty="0">
                <a:ln>
                  <a:noFill/>
                </a:ln>
                <a:effectLst/>
                <a:uLnTx/>
                <a:uFillTx/>
                <a:latin typeface="微软雅黑" panose="020B0503020204020204" pitchFamily="34" charset="-122"/>
                <a:ea typeface="思源黑体 CN" panose="020B0500000000000000"/>
                <a:cs typeface="+mj-cs"/>
              </a:rPr>
            </a:br>
            <a:r>
              <a:rPr kumimoji="0" lang="en-US" altLang="zh-CN" sz="2500" b="1" i="0" u="none" strike="noStrike" kern="1200" cap="none" spc="0" normalizeH="0" baseline="0" noProof="0" dirty="0">
                <a:ln>
                  <a:noFill/>
                </a:ln>
                <a:effectLst/>
                <a:uLnTx/>
                <a:uFillTx/>
                <a:latin typeface="微软雅黑"/>
                <a:ea typeface="思源黑体 CN" panose="020B0500000000000000"/>
                <a:cs typeface="+mj-cs"/>
              </a:rPr>
              <a:t>Bilibili</a:t>
            </a:r>
            <a:r>
              <a:rPr kumimoji="0" lang="zh-CN" altLang="en-US" sz="2500" b="1" i="0" u="none" strike="noStrike" kern="1200" cap="none" spc="0" normalizeH="0" baseline="0" noProof="0" dirty="0">
                <a:ln>
                  <a:noFill/>
                </a:ln>
                <a:effectLst/>
                <a:uLnTx/>
                <a:uFillTx/>
                <a:latin typeface="微软雅黑"/>
                <a:ea typeface="思源黑体 CN" panose="020B0500000000000000"/>
                <a:cs typeface="+mj-cs"/>
              </a:rPr>
              <a:t>视频</a:t>
            </a:r>
            <a:r>
              <a:rPr kumimoji="0" lang="zh-CN" altLang="en-US" sz="2500" b="0" i="0" u="none" strike="noStrike" kern="1200" cap="none" spc="0" normalizeH="0" baseline="0" noProof="0" dirty="0">
                <a:ln>
                  <a:noFill/>
                </a:ln>
                <a:effectLst/>
                <a:uLnTx/>
                <a:uFillTx/>
                <a:latin typeface="微软雅黑"/>
                <a:ea typeface="思源黑体 CN" panose="020B0500000000000000"/>
                <a:cs typeface="+mj-cs"/>
              </a:rPr>
              <a:t>：</a:t>
            </a:r>
            <a:r>
              <a:rPr kumimoji="0" lang="en-US" altLang="zh-CN" sz="2500" b="0" i="0" u="none" strike="noStrike" kern="1200" cap="none" spc="0" normalizeH="0" baseline="0" noProof="0" dirty="0">
                <a:ln>
                  <a:noFill/>
                </a:ln>
                <a:effectLst/>
                <a:uLnTx/>
                <a:uFillTx/>
                <a:latin typeface="微软雅黑"/>
                <a:ea typeface="思源黑体 CN" panose="020B0500000000000000"/>
                <a:cs typeface="+mj-cs"/>
                <a:hlinkClick r:id="rId6">
                  <a:extLst>
                    <a:ext uri="{A12FA001-AC4F-418D-AE19-62706E023703}">
                      <ahyp:hlinkClr xmlns:ahyp="http://schemas.microsoft.com/office/drawing/2018/hyperlinkcolor" val="tx"/>
                    </a:ext>
                  </a:extLst>
                </a:hlinkClick>
              </a:rPr>
              <a:t>https://space.bilibili.com/1798959763/lists?sid=2655301</a:t>
            </a:r>
            <a:r>
              <a:rPr kumimoji="0" lang="en-US" altLang="zh-CN" sz="2500" b="0" i="0" u="none" strike="noStrike" kern="1200" cap="none" spc="0" normalizeH="0" baseline="0" noProof="0" dirty="0">
                <a:ln>
                  <a:noFill/>
                </a:ln>
                <a:effectLst/>
                <a:uLnTx/>
                <a:uFillTx/>
                <a:latin typeface="微软雅黑"/>
                <a:ea typeface="思源黑体 CN" panose="020B0500000000000000"/>
                <a:cs typeface="+mj-cs"/>
              </a:rPr>
              <a:t> </a:t>
            </a:r>
            <a:br>
              <a:rPr lang="en-US" altLang="zh-CN" sz="2500" b="0" i="0" u="none" strike="noStrike" kern="1200" cap="none" spc="0" normalizeH="0" baseline="0" noProof="0" dirty="0">
                <a:ln>
                  <a:noFill/>
                </a:ln>
                <a:effectLst/>
                <a:uLnTx/>
                <a:uFillTx/>
                <a:latin typeface="微软雅黑" panose="020B0503020204020204" pitchFamily="34" charset="-122"/>
                <a:ea typeface="思源黑体 CN" panose="020B0500000000000000"/>
                <a:cs typeface="+mj-cs"/>
              </a:rPr>
            </a:br>
            <a:r>
              <a:rPr kumimoji="0" lang="en-US" altLang="zh-CN" sz="2500" b="1" i="0" u="none" strike="noStrike" kern="1200" cap="none" spc="0" normalizeH="0" baseline="0" noProof="0" dirty="0">
                <a:ln>
                  <a:noFill/>
                </a:ln>
                <a:effectLst/>
                <a:uLnTx/>
                <a:uFillTx/>
                <a:latin typeface="微软雅黑"/>
                <a:ea typeface="思源黑体 CN" panose="020B0500000000000000"/>
                <a:cs typeface="+mj-cs"/>
              </a:rPr>
              <a:t>EBSCO</a:t>
            </a:r>
            <a:r>
              <a:rPr kumimoji="0" lang="en-US" altLang="zh-CN" sz="2500" b="1" i="1" u="none" strike="noStrike" kern="1200" cap="none" spc="0" normalizeH="0" baseline="0" noProof="0" dirty="0">
                <a:ln>
                  <a:noFill/>
                </a:ln>
                <a:effectLst/>
                <a:uLnTx/>
                <a:uFillTx/>
                <a:latin typeface="微软雅黑"/>
                <a:ea typeface="思源黑体 CN" panose="020B0500000000000000"/>
                <a:cs typeface="+mj-cs"/>
              </a:rPr>
              <a:t>host</a:t>
            </a:r>
            <a:r>
              <a:rPr kumimoji="0" lang="en-US" altLang="zh-CN" sz="2500" b="1" i="0" u="none" strike="noStrike" kern="1200" cap="none" spc="0" normalizeH="0" baseline="0" noProof="0" dirty="0">
                <a:ln>
                  <a:noFill/>
                </a:ln>
                <a:effectLst/>
                <a:uLnTx/>
                <a:uFillTx/>
                <a:latin typeface="微软雅黑"/>
                <a:ea typeface="思源黑体 CN" panose="020B0500000000000000"/>
                <a:cs typeface="+mj-cs"/>
              </a:rPr>
              <a:t> </a:t>
            </a:r>
            <a:r>
              <a:rPr kumimoji="0" lang="zh-CN" altLang="zh-CN" sz="2500" b="1" i="0" u="none" strike="noStrike" kern="1200" cap="none" spc="0" normalizeH="0" baseline="0" noProof="0" dirty="0">
                <a:ln>
                  <a:noFill/>
                </a:ln>
                <a:effectLst/>
                <a:uLnTx/>
                <a:uFillTx/>
                <a:latin typeface="微软雅黑"/>
                <a:ea typeface="思源黑体 CN" panose="020B0500000000000000"/>
                <a:cs typeface="+mj-cs"/>
              </a:rPr>
              <a:t>中文教程下载</a:t>
            </a:r>
            <a:r>
              <a:rPr kumimoji="0" lang="en-US" altLang="zh-CN" sz="2500" b="1" i="0" u="none" strike="noStrike" kern="1200" cap="none" spc="0" normalizeH="0" baseline="0" noProof="0" dirty="0">
                <a:ln>
                  <a:noFill/>
                </a:ln>
                <a:effectLst/>
                <a:uLnTx/>
                <a:uFillTx/>
                <a:latin typeface="微软雅黑"/>
                <a:ea typeface="思源黑体 CN" panose="020B0500000000000000"/>
                <a:cs typeface="+mj-cs"/>
              </a:rPr>
              <a:t>: </a:t>
            </a:r>
            <a:r>
              <a:rPr kumimoji="0" lang="en-US" altLang="zh-CN" sz="1800" b="0" i="0" u="none" strike="noStrike" kern="1200" cap="none" spc="0" normalizeH="0" baseline="0" noProof="0" dirty="0">
                <a:ln>
                  <a:noFill/>
                </a:ln>
                <a:effectLst/>
                <a:uLnTx/>
                <a:uFillTx/>
                <a:latin typeface="微软雅黑"/>
                <a:ea typeface="思源黑体 CN" panose="020B0500000000000000"/>
                <a:cs typeface="+mj-cs"/>
                <a:hlinkClick r:id="rId7">
                  <a:extLst>
                    <a:ext uri="{A12FA001-AC4F-418D-AE19-62706E023703}">
                      <ahyp:hlinkClr xmlns:ahyp="http://schemas.microsoft.com/office/drawing/2018/hyperlinkcolor" val="tx"/>
                    </a:ext>
                  </a:extLst>
                </a:hlinkClick>
              </a:rPr>
              <a:t>https://connect.ebsco.com/s/article/EBSCO</a:t>
            </a:r>
            <a:r>
              <a:rPr kumimoji="0" lang="zh-CN" altLang="zh-CN" sz="1800" b="0" i="0" u="none" strike="noStrike" kern="1200" cap="none" spc="0" normalizeH="0" baseline="0" noProof="0" dirty="0">
                <a:ln>
                  <a:noFill/>
                </a:ln>
                <a:effectLst/>
                <a:uLnTx/>
                <a:uFillTx/>
                <a:latin typeface="微软雅黑"/>
                <a:ea typeface="思源黑体 CN" panose="020B0500000000000000"/>
                <a:cs typeface="+mj-cs"/>
                <a:hlinkClick r:id="rId7">
                  <a:extLst>
                    <a:ext uri="{A12FA001-AC4F-418D-AE19-62706E023703}">
                      <ahyp:hlinkClr xmlns:ahyp="http://schemas.microsoft.com/office/drawing/2018/hyperlinkcolor" val="tx"/>
                    </a:ext>
                  </a:extLst>
                </a:hlinkClick>
              </a:rPr>
              <a:t>平台中文使用指南</a:t>
            </a:r>
            <a:r>
              <a:rPr kumimoji="0" lang="en-US" altLang="zh-CN" sz="1800" b="0" i="0" u="none" strike="noStrike" kern="1200" cap="none" spc="0" normalizeH="0" baseline="0" noProof="0" dirty="0">
                <a:ln>
                  <a:noFill/>
                </a:ln>
                <a:effectLst/>
                <a:uLnTx/>
                <a:uFillTx/>
                <a:latin typeface="微软雅黑"/>
                <a:ea typeface="思源黑体 CN" panose="020B0500000000000000"/>
                <a:cs typeface="+mj-cs"/>
              </a:rPr>
              <a:t> </a:t>
            </a:r>
            <a:endParaRPr lang="en-US" b="1" dirty="0">
              <a:latin typeface="微软雅黑"/>
              <a:ea typeface="思源黑体 CN" panose="020B0500000000000000"/>
            </a:endParaRPr>
          </a:p>
        </p:txBody>
      </p:sp>
      <p:sp>
        <p:nvSpPr>
          <p:cNvPr id="5" name="TextBox 3">
            <a:extLst>
              <a:ext uri="{FF2B5EF4-FFF2-40B4-BE49-F238E27FC236}">
                <a16:creationId xmlns:a16="http://schemas.microsoft.com/office/drawing/2014/main" id="{73AEE776-2EF1-4EE0-6C31-8BB852748126}"/>
              </a:ext>
            </a:extLst>
          </p:cNvPr>
          <p:cNvSpPr txBox="1"/>
          <p:nvPr/>
        </p:nvSpPr>
        <p:spPr>
          <a:xfrm>
            <a:off x="793527" y="1219232"/>
            <a:ext cx="53024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支持站点</a:t>
            </a:r>
            <a:endParaRPr kumimoji="0" lang="en-US" sz="3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500049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E08519-75C4-7529-1431-135E7B80A5A0}"/>
              </a:ext>
            </a:extLst>
          </p:cNvPr>
          <p:cNvPicPr>
            <a:picLocks noChangeAspect="1"/>
          </p:cNvPicPr>
          <p:nvPr/>
        </p:nvPicPr>
        <p:blipFill rotWithShape="1">
          <a:blip r:embed="rId3">
            <a:extLst>
              <a:ext uri="{28A0092B-C50C-407E-A947-70E740481C1C}">
                <a14:useLocalDpi xmlns:a14="http://schemas.microsoft.com/office/drawing/2010/main" val="0"/>
              </a:ext>
            </a:extLst>
          </a:blip>
          <a:srcRect l="6250" t="275" r="16686" b="410"/>
          <a:stretch/>
        </p:blipFill>
        <p:spPr>
          <a:xfrm>
            <a:off x="4748915" y="288235"/>
            <a:ext cx="7175287" cy="6172199"/>
          </a:xfrm>
          <a:prstGeom prst="rect">
            <a:avLst/>
          </a:prstGeom>
        </p:spPr>
      </p:pic>
      <p:sp>
        <p:nvSpPr>
          <p:cNvPr id="4" name="Text Placeholder 3"/>
          <p:cNvSpPr>
            <a:spLocks noGrp="1"/>
          </p:cNvSpPr>
          <p:nvPr>
            <p:ph type="body" sz="quarter" idx="4294967295"/>
          </p:nvPr>
        </p:nvSpPr>
        <p:spPr>
          <a:xfrm>
            <a:off x="1161535" y="639805"/>
            <a:ext cx="10525125" cy="787400"/>
          </a:xfrm>
        </p:spPr>
        <p:txBody>
          <a:bodyPr vert="horz" lIns="91440" tIns="45720" rIns="91440" bIns="45720" rtlCol="0" anchor="t">
            <a:noAutofit/>
          </a:bodyPr>
          <a:lstStyle/>
          <a:p>
            <a:pPr marL="0" indent="0">
              <a:buNone/>
            </a:pPr>
            <a:r>
              <a:rPr lang="en-US" sz="6000" dirty="0">
                <a:solidFill>
                  <a:schemeClr val="accent1"/>
                </a:solidFill>
              </a:rPr>
              <a:t> </a:t>
            </a:r>
            <a:br>
              <a:rPr lang="en-US" sz="6000" dirty="0"/>
            </a:br>
            <a:endParaRPr lang="en-US" sz="6000" dirty="0">
              <a:solidFill>
                <a:schemeClr val="accent1"/>
              </a:solidFill>
              <a:cs typeface="Arial"/>
            </a:endParaRPr>
          </a:p>
        </p:txBody>
      </p:sp>
      <p:sp>
        <p:nvSpPr>
          <p:cNvPr id="2" name="TextBox 1">
            <a:extLst>
              <a:ext uri="{FF2B5EF4-FFF2-40B4-BE49-F238E27FC236}">
                <a16:creationId xmlns:a16="http://schemas.microsoft.com/office/drawing/2014/main" id="{73B2AB95-F9D0-1941-BAB4-F020B84AE340}"/>
              </a:ext>
            </a:extLst>
          </p:cNvPr>
          <p:cNvSpPr txBox="1"/>
          <p:nvPr/>
        </p:nvSpPr>
        <p:spPr>
          <a:xfrm>
            <a:off x="1198168" y="2998456"/>
            <a:ext cx="184731"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54545"/>
              </a:solidFill>
              <a:effectLst/>
              <a:uLnTx/>
              <a:uFillTx/>
              <a:latin typeface="Arial"/>
              <a:ea typeface="+mn-ea"/>
              <a:cs typeface="Arial"/>
            </a:endParaRPr>
          </a:p>
        </p:txBody>
      </p:sp>
      <p:sp>
        <p:nvSpPr>
          <p:cNvPr id="9" name="Text Placeholder 3">
            <a:extLst>
              <a:ext uri="{FF2B5EF4-FFF2-40B4-BE49-F238E27FC236}">
                <a16:creationId xmlns:a16="http://schemas.microsoft.com/office/drawing/2014/main" id="{324B6F54-780F-4024-110E-88459A662FE2}"/>
              </a:ext>
            </a:extLst>
          </p:cNvPr>
          <p:cNvSpPr txBox="1">
            <a:spLocks/>
          </p:cNvSpPr>
          <p:nvPr/>
        </p:nvSpPr>
        <p:spPr>
          <a:xfrm>
            <a:off x="1161535" y="639805"/>
            <a:ext cx="10525125" cy="787400"/>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srgbClr val="002F56"/>
                </a:solidFill>
                <a:effectLst/>
                <a:uLnTx/>
                <a:uFillTx/>
                <a:latin typeface="Arial"/>
                <a:ea typeface="+mn-ea"/>
                <a:cs typeface="+mn-cs"/>
              </a:rPr>
              <a:t> </a:t>
            </a:r>
            <a:br>
              <a:rPr kumimoji="0" lang="en-US" sz="6000" b="0" i="0" u="none" strike="noStrike" kern="1200" cap="none" spc="0" normalizeH="0" baseline="0" noProof="0" dirty="0">
                <a:ln>
                  <a:noFill/>
                </a:ln>
                <a:solidFill>
                  <a:srgbClr val="454545"/>
                </a:solidFill>
                <a:effectLst/>
                <a:uLnTx/>
                <a:uFillTx/>
                <a:latin typeface="Arial"/>
                <a:ea typeface="+mn-ea"/>
                <a:cs typeface="+mn-cs"/>
              </a:rPr>
            </a:br>
            <a:endParaRPr kumimoji="0" lang="en-US" sz="6000" b="0" i="0" u="none" strike="noStrike" kern="1200" cap="none" spc="0" normalizeH="0" baseline="0" noProof="0" dirty="0">
              <a:ln>
                <a:noFill/>
              </a:ln>
              <a:solidFill>
                <a:srgbClr val="002F56"/>
              </a:solidFill>
              <a:effectLst/>
              <a:uLnTx/>
              <a:uFillTx/>
              <a:latin typeface="Arial"/>
              <a:ea typeface="+mn-ea"/>
              <a:cs typeface="Arial"/>
            </a:endParaRPr>
          </a:p>
        </p:txBody>
      </p:sp>
      <p:sp>
        <p:nvSpPr>
          <p:cNvPr id="10" name="TextBox 9">
            <a:extLst>
              <a:ext uri="{FF2B5EF4-FFF2-40B4-BE49-F238E27FC236}">
                <a16:creationId xmlns:a16="http://schemas.microsoft.com/office/drawing/2014/main" id="{5936A353-0F79-7B4D-30BB-81EAF82B00FB}"/>
              </a:ext>
            </a:extLst>
          </p:cNvPr>
          <p:cNvSpPr txBox="1"/>
          <p:nvPr/>
        </p:nvSpPr>
        <p:spPr>
          <a:xfrm>
            <a:off x="1198168" y="2998456"/>
            <a:ext cx="184731"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54545"/>
              </a:solidFill>
              <a:effectLst/>
              <a:uLnTx/>
              <a:uFillTx/>
              <a:latin typeface="Arial"/>
              <a:ea typeface="+mn-ea"/>
              <a:cs typeface="Arial"/>
            </a:endParaRPr>
          </a:p>
        </p:txBody>
      </p:sp>
      <p:sp>
        <p:nvSpPr>
          <p:cNvPr id="11" name="TextBox 10">
            <a:extLst>
              <a:ext uri="{FF2B5EF4-FFF2-40B4-BE49-F238E27FC236}">
                <a16:creationId xmlns:a16="http://schemas.microsoft.com/office/drawing/2014/main" id="{8B90B096-0CB6-409C-E9EB-183725718CD4}"/>
              </a:ext>
            </a:extLst>
          </p:cNvPr>
          <p:cNvSpPr txBox="1"/>
          <p:nvPr/>
        </p:nvSpPr>
        <p:spPr>
          <a:xfrm>
            <a:off x="752888" y="1721183"/>
            <a:ext cx="326303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rial"/>
                <a:ea typeface="+mn-ea"/>
                <a:cs typeface="Arial"/>
              </a:rPr>
              <a:t>FSTA: Food Science and Technology Abstracts</a:t>
            </a:r>
            <a:endParaRPr kumimoji="0" lang="en-US" sz="4000" b="0" i="0" u="none" strike="noStrike" kern="1200" cap="none" spc="0" normalizeH="0" baseline="0" noProof="0" dirty="0">
              <a:ln>
                <a:noFill/>
              </a:ln>
              <a:solidFill>
                <a:srgbClr val="00206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FF0F1007-670C-A9A5-8DE6-459F0AFCE672}"/>
              </a:ext>
            </a:extLst>
          </p:cNvPr>
          <p:cNvSpPr/>
          <p:nvPr/>
        </p:nvSpPr>
        <p:spPr>
          <a:xfrm>
            <a:off x="4419133" y="288235"/>
            <a:ext cx="329784" cy="6172199"/>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67B3FDE-3368-6BAD-1221-4FF1B8550920}"/>
              </a:ext>
            </a:extLst>
          </p:cNvPr>
          <p:cNvSpPr/>
          <p:nvPr/>
        </p:nvSpPr>
        <p:spPr>
          <a:xfrm>
            <a:off x="4419132" y="3975651"/>
            <a:ext cx="329784" cy="2484783"/>
          </a:xfrm>
          <a:prstGeom prst="rect">
            <a:avLst/>
          </a:prstGeom>
          <a:solidFill>
            <a:srgbClr val="B31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9" name="Picture 18" descr="A picture containing window, large, people, street&#10;&#10;Description automatically generated">
            <a:extLst>
              <a:ext uri="{FF2B5EF4-FFF2-40B4-BE49-F238E27FC236}">
                <a16:creationId xmlns:a16="http://schemas.microsoft.com/office/drawing/2014/main" id="{D3A725C3-DF7A-2EE2-7A22-BA87628C645A}"/>
              </a:ext>
            </a:extLst>
          </p:cNvPr>
          <p:cNvPicPr>
            <a:picLocks noChangeAspect="1"/>
          </p:cNvPicPr>
          <p:nvPr/>
        </p:nvPicPr>
        <p:blipFill rotWithShape="1">
          <a:blip r:embed="rId4" cstate="screen">
            <a:alphaModFix amt="32000"/>
            <a:extLst>
              <a:ext uri="{28A0092B-C50C-407E-A947-70E740481C1C}">
                <a14:useLocalDpi xmlns:a14="http://schemas.microsoft.com/office/drawing/2010/main"/>
              </a:ext>
            </a:extLst>
          </a:blip>
          <a:srcRect/>
          <a:stretch/>
        </p:blipFill>
        <p:spPr>
          <a:xfrm>
            <a:off x="562741" y="4934415"/>
            <a:ext cx="11192256" cy="1583918"/>
          </a:xfrm>
          <a:prstGeom prst="rect">
            <a:avLst/>
          </a:prstGeom>
        </p:spPr>
      </p:pic>
      <p:pic>
        <p:nvPicPr>
          <p:cNvPr id="7" name="Picture 6" descr="A close-up of a logo&#10;&#10;Description automatically generated">
            <a:extLst>
              <a:ext uri="{FF2B5EF4-FFF2-40B4-BE49-F238E27FC236}">
                <a16:creationId xmlns:a16="http://schemas.microsoft.com/office/drawing/2014/main" id="{D78E81DA-E3C7-B7CB-6741-3509F81C3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967" y="468455"/>
            <a:ext cx="4029275" cy="787400"/>
          </a:xfrm>
          <a:prstGeom prst="rect">
            <a:avLst/>
          </a:prstGeom>
        </p:spPr>
      </p:pic>
    </p:spTree>
    <p:extLst>
      <p:ext uri="{BB962C8B-B14F-4D97-AF65-F5344CB8AC3E}">
        <p14:creationId xmlns:p14="http://schemas.microsoft.com/office/powerpoint/2010/main" val="235036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7AF78-F781-0F88-E1D2-7F125675C9A7}"/>
            </a:ext>
          </a:extLst>
        </p:cNvPr>
        <p:cNvGrpSpPr/>
        <p:nvPr/>
      </p:nvGrpSpPr>
      <p:grpSpPr>
        <a:xfrm>
          <a:off x="0" y="0"/>
          <a:ext cx="0" cy="0"/>
          <a:chOff x="0" y="0"/>
          <a:chExt cx="0" cy="0"/>
        </a:xfrm>
      </p:grpSpPr>
      <p:sp>
        <p:nvSpPr>
          <p:cNvPr id="370690" name="Title 2">
            <a:extLst>
              <a:ext uri="{FF2B5EF4-FFF2-40B4-BE49-F238E27FC236}">
                <a16:creationId xmlns:a16="http://schemas.microsoft.com/office/drawing/2014/main" id="{C6C1C76B-EBBE-7E87-9793-0CB047E1CF7C}"/>
              </a:ext>
            </a:extLst>
          </p:cNvPr>
          <p:cNvSpPr>
            <a:spLocks noGrp="1" noChangeArrowheads="1"/>
          </p:cNvSpPr>
          <p:nvPr>
            <p:ph type="ctrTitle"/>
          </p:nvPr>
        </p:nvSpPr>
        <p:spPr>
          <a:xfrm>
            <a:off x="4860554" y="162753"/>
            <a:ext cx="9144001" cy="784225"/>
          </a:xfrm>
        </p:spPr>
        <p:txBody>
          <a:bodyPr/>
          <a:lstStyle/>
          <a:p>
            <a:r>
              <a:rPr lang="zh-CN" altLang="en-US" b="1" dirty="0">
                <a:ea typeface="思源黑体 CN" panose="020B0500000000000000"/>
              </a:rPr>
              <a:t>关于</a:t>
            </a:r>
            <a:r>
              <a:rPr lang="en-US" altLang="zh-CN" dirty="0">
                <a:ea typeface="思源黑体 CN" panose="020B0500000000000000"/>
              </a:rPr>
              <a:t>FSTA</a:t>
            </a:r>
            <a:endParaRPr lang="en-US" altLang="en-US" dirty="0"/>
          </a:p>
        </p:txBody>
      </p:sp>
      <p:sp>
        <p:nvSpPr>
          <p:cNvPr id="370691" name="Rectangle 3">
            <a:extLst>
              <a:ext uri="{FF2B5EF4-FFF2-40B4-BE49-F238E27FC236}">
                <a16:creationId xmlns:a16="http://schemas.microsoft.com/office/drawing/2014/main" id="{1D669573-1187-35F7-6FD6-4CA1DA0CC739}"/>
              </a:ext>
            </a:extLst>
          </p:cNvPr>
          <p:cNvSpPr>
            <a:spLocks noChangeArrowheads="1"/>
          </p:cNvSpPr>
          <p:nvPr/>
        </p:nvSpPr>
        <p:spPr bwMode="auto">
          <a:xfrm>
            <a:off x="2315527" y="5147985"/>
            <a:ext cx="87062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Arial" panose="020B0604020202020204" pitchFamily="34" charset="0"/>
                <a:ea typeface="MS PGothic" panose="020B0600070205080204" pitchFamily="34" charset="-128"/>
              </a:defRPr>
            </a:lvl1pPr>
            <a:lvl2pPr marL="742950" indent="-285750">
              <a:defRPr sz="1600" b="1">
                <a:solidFill>
                  <a:schemeClr val="tx1"/>
                </a:solidFill>
                <a:latin typeface="Arial" panose="020B0604020202020204" pitchFamily="34" charset="0"/>
                <a:ea typeface="MS PGothic" panose="020B0600070205080204" pitchFamily="34" charset="-128"/>
              </a:defRPr>
            </a:lvl2pPr>
            <a:lvl3pPr marL="1143000" indent="-228600">
              <a:defRPr sz="1600" b="1">
                <a:solidFill>
                  <a:schemeClr val="tx1"/>
                </a:solidFill>
                <a:latin typeface="Arial" panose="020B0604020202020204" pitchFamily="34" charset="0"/>
                <a:ea typeface="MS PGothic" panose="020B0600070205080204" pitchFamily="34" charset="-128"/>
              </a:defRPr>
            </a:lvl3pPr>
            <a:lvl4pPr marL="1600200" indent="-228600">
              <a:defRPr sz="1600" b="1">
                <a:solidFill>
                  <a:schemeClr val="tx1"/>
                </a:solidFill>
                <a:latin typeface="Arial" panose="020B0604020202020204" pitchFamily="34" charset="0"/>
                <a:ea typeface="MS PGothic" panose="020B0600070205080204" pitchFamily="34" charset="-128"/>
              </a:defRPr>
            </a:lvl4pPr>
            <a:lvl5pPr marL="2057400" indent="-228600">
              <a:defRPr sz="16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zh-CN" altLang="en-US" sz="2400" dirty="0">
                <a:solidFill>
                  <a:srgbClr val="000000"/>
                </a:solidFill>
                <a:ea typeface="思源黑体 CN" panose="020B0500000000000000"/>
              </a:rPr>
              <a:t>如果您对</a:t>
            </a:r>
            <a:r>
              <a:rPr lang="en-US" altLang="zh-CN" sz="2400" dirty="0">
                <a:solidFill>
                  <a:srgbClr val="000000"/>
                </a:solidFill>
                <a:ea typeface="思源黑体 CN" panose="020B0500000000000000"/>
              </a:rPr>
              <a:t>FSTA</a:t>
            </a:r>
            <a:r>
              <a:rPr lang="zh-CN" altLang="en-US" sz="2400" dirty="0">
                <a:solidFill>
                  <a:srgbClr val="000000"/>
                </a:solidFill>
                <a:ea typeface="思源黑体 CN" panose="020B0500000000000000"/>
              </a:rPr>
              <a:t> </a:t>
            </a:r>
            <a:r>
              <a:rPr lang="en-US" altLang="zh-CN" sz="2400" dirty="0">
                <a:solidFill>
                  <a:srgbClr val="000000"/>
                </a:solidFill>
                <a:ea typeface="思源黑体 CN" panose="020B0500000000000000"/>
              </a:rPr>
              <a:t>with FT</a:t>
            </a:r>
            <a:r>
              <a:rPr lang="zh-CN" altLang="en-US" sz="2400" dirty="0">
                <a:solidFill>
                  <a:srgbClr val="000000"/>
                </a:solidFill>
                <a:ea typeface="思源黑体 CN" panose="020B0500000000000000"/>
              </a:rPr>
              <a:t>感兴趣，可以扫码查看数据库介绍页面，提交相关信息</a:t>
            </a:r>
            <a:endParaRPr lang="en-US" altLang="en-US" sz="2400" dirty="0">
              <a:solidFill>
                <a:srgbClr val="000000"/>
              </a:solidFill>
              <a:ea typeface="思源黑体 CN" panose="020B0500000000000000"/>
            </a:endParaRPr>
          </a:p>
        </p:txBody>
      </p:sp>
      <p:pic>
        <p:nvPicPr>
          <p:cNvPr id="3" name="图片 2" descr="QR 代码&#10;&#10;描述已自动生成">
            <a:extLst>
              <a:ext uri="{FF2B5EF4-FFF2-40B4-BE49-F238E27FC236}">
                <a16:creationId xmlns:a16="http://schemas.microsoft.com/office/drawing/2014/main" id="{B0A50F39-608C-6932-E9B3-A0CE53672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699" y="1620779"/>
            <a:ext cx="2381250" cy="2381250"/>
          </a:xfrm>
          <a:prstGeom prst="rect">
            <a:avLst/>
          </a:prstGeom>
        </p:spPr>
      </p:pic>
      <p:pic>
        <p:nvPicPr>
          <p:cNvPr id="6" name="图片 5" descr="文本&#10;&#10;描述已自动生成">
            <a:extLst>
              <a:ext uri="{FF2B5EF4-FFF2-40B4-BE49-F238E27FC236}">
                <a16:creationId xmlns:a16="http://schemas.microsoft.com/office/drawing/2014/main" id="{94C8782F-3BDC-5994-C4E5-1700C93DE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673" y="1442396"/>
            <a:ext cx="3596380" cy="3142211"/>
          </a:xfrm>
          <a:prstGeom prst="rect">
            <a:avLst/>
          </a:prstGeom>
        </p:spPr>
      </p:pic>
      <p:pic>
        <p:nvPicPr>
          <p:cNvPr id="8" name="图片 7" descr="图形用户界面, 文本, 应用程序&#10;&#10;描述已自动生成">
            <a:extLst>
              <a:ext uri="{FF2B5EF4-FFF2-40B4-BE49-F238E27FC236}">
                <a16:creationId xmlns:a16="http://schemas.microsoft.com/office/drawing/2014/main" id="{1D9BC38D-2660-39B9-C9F4-B8ECFADAE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406" y="1620779"/>
            <a:ext cx="3536095" cy="2521172"/>
          </a:xfrm>
          <a:prstGeom prst="rect">
            <a:avLst/>
          </a:prstGeom>
        </p:spPr>
      </p:pic>
    </p:spTree>
    <p:extLst>
      <p:ext uri="{BB962C8B-B14F-4D97-AF65-F5344CB8AC3E}">
        <p14:creationId xmlns:p14="http://schemas.microsoft.com/office/powerpoint/2010/main" val="38571135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ournal of Food Science Education - IFT.org"/>
          <p:cNvPicPr>
            <a:picLocks noChangeAspect="1" noChangeArrowheads="1"/>
          </p:cNvPicPr>
          <p:nvPr/>
        </p:nvPicPr>
        <p:blipFill rotWithShape="1">
          <a:blip r:embed="rId2">
            <a:extLst>
              <a:ext uri="{28A0092B-C50C-407E-A947-70E740481C1C}">
                <a14:useLocalDpi xmlns:a14="http://schemas.microsoft.com/office/drawing/2010/main" val="0"/>
              </a:ext>
            </a:extLst>
          </a:blip>
          <a:srcRect l="31055" t="3840" r="16333" b="912"/>
          <a:stretch>
            <a:fillRect/>
          </a:stretch>
        </p:blipFill>
        <p:spPr bwMode="auto">
          <a:xfrm flipH="1">
            <a:off x="5860025" y="473336"/>
            <a:ext cx="6013616" cy="60512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838200" y="473336"/>
            <a:ext cx="5760661" cy="1023710"/>
          </a:xfrm>
        </p:spPr>
        <p:txBody>
          <a:bodyPr/>
          <a:lstStyle/>
          <a:p>
            <a:r>
              <a:rPr lang="zh-CN" altLang="en-US" sz="3600">
                <a:latin typeface="思源黑体 CN" panose="020B0500000000000000" charset="-122"/>
                <a:ea typeface="思源黑体 CN" panose="020B0500000000000000" charset="-122"/>
                <a:cs typeface="思源黑体 CN" panose="020B0500000000000000" charset="-122"/>
              </a:rPr>
              <a:t>关于</a:t>
            </a:r>
            <a:r>
              <a:rPr lang="en-US" sz="3600">
                <a:latin typeface="思源黑体 CN" panose="020B0500000000000000" charset="-122"/>
                <a:ea typeface="思源黑体 CN" panose="020B0500000000000000" charset="-122"/>
                <a:cs typeface="思源黑体 CN" panose="020B0500000000000000" charset="-122"/>
              </a:rPr>
              <a:t> IFIS</a:t>
            </a:r>
          </a:p>
        </p:txBody>
      </p:sp>
      <p:sp>
        <p:nvSpPr>
          <p:cNvPr id="17" name="Rectangle 16"/>
          <p:cNvSpPr/>
          <p:nvPr/>
        </p:nvSpPr>
        <p:spPr>
          <a:xfrm>
            <a:off x="5860025" y="332693"/>
            <a:ext cx="3983769" cy="6249864"/>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p:cNvSpPr/>
          <p:nvPr/>
        </p:nvSpPr>
        <p:spPr>
          <a:xfrm rot="5400000">
            <a:off x="6844340" y="-708872"/>
            <a:ext cx="4044985" cy="6013618"/>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Content Placeholder 2"/>
          <p:cNvSpPr>
            <a:spLocks noGrp="1"/>
          </p:cNvSpPr>
          <p:nvPr>
            <p:ph idx="1"/>
          </p:nvPr>
        </p:nvSpPr>
        <p:spPr>
          <a:xfrm>
            <a:off x="838200" y="1188214"/>
            <a:ext cx="5166360" cy="4796025"/>
          </a:xfrm>
        </p:spPr>
        <p:txBody>
          <a:bodyPr/>
          <a:lstStyle/>
          <a:p>
            <a:pPr marL="0" indent="0">
              <a:buNone/>
            </a:pPr>
            <a:r>
              <a:rPr lang="en-US">
                <a:latin typeface="思源黑体 CN Light" panose="020B0300000000000000" charset="-122"/>
                <a:ea typeface="思源黑体 CN Light" panose="020B0300000000000000" charset="-122"/>
                <a:cs typeface="思源黑体 CN Light" panose="020B0300000000000000" charset="-122"/>
              </a:rPr>
              <a:t>IFIS </a:t>
            </a:r>
            <a:r>
              <a:rPr lang="zh-CN" altLang="en-US">
                <a:latin typeface="思源黑体 CN Light" panose="020B0300000000000000" charset="-122"/>
                <a:ea typeface="思源黑体 CN Light" panose="020B0300000000000000" charset="-122"/>
                <a:cs typeface="思源黑体 CN Light" panose="020B0300000000000000" charset="-122"/>
              </a:rPr>
              <a:t>（</a:t>
            </a:r>
            <a:r>
              <a:rPr lang="en-US" altLang="zh-CN" sz="2000">
                <a:latin typeface="思源黑体 CN Light" panose="020B0300000000000000" charset="-122"/>
                <a:ea typeface="思源黑体 CN Light" panose="020B0300000000000000" charset="-122"/>
                <a:cs typeface="思源黑体 CN Light" panose="020B0300000000000000" charset="-122"/>
              </a:rPr>
              <a:t>International Food Information Service</a:t>
            </a:r>
            <a:r>
              <a:rPr lang="en-US" altLang="zh-CN">
                <a:latin typeface="思源黑体 CN Light" panose="020B0300000000000000" charset="-122"/>
                <a:ea typeface="思源黑体 CN Light" panose="020B0300000000000000" charset="-122"/>
                <a:cs typeface="思源黑体 CN Light" panose="020B0300000000000000" charset="-122"/>
              </a:rPr>
              <a:t>)</a:t>
            </a:r>
            <a:r>
              <a:rPr lang="zh-CN" altLang="en-US">
                <a:latin typeface="思源黑体 CN Light" panose="020B0300000000000000" charset="-122"/>
                <a:ea typeface="思源黑体 CN Light" panose="020B0300000000000000" charset="-122"/>
                <a:cs typeface="思源黑体 CN Light" panose="020B0300000000000000" charset="-122"/>
              </a:rPr>
              <a:t>是一个</a:t>
            </a:r>
            <a:r>
              <a:rPr lang="zh-CN" altLang="en-US">
                <a:solidFill>
                  <a:srgbClr val="467BD1"/>
                </a:solidFill>
                <a:latin typeface="思源黑体 CN Light" panose="020B0300000000000000" charset="-122"/>
                <a:ea typeface="思源黑体 CN Light" panose="020B0300000000000000" charset="-122"/>
                <a:cs typeface="思源黑体 CN Light" panose="020B0300000000000000" charset="-122"/>
              </a:rPr>
              <a:t>非营利性学术出版机构</a:t>
            </a:r>
            <a:r>
              <a:rPr lang="zh-CN" altLang="en-US">
                <a:latin typeface="思源黑体 CN Light" panose="020B0300000000000000" charset="-122"/>
                <a:ea typeface="思源黑体 CN Light" panose="020B0300000000000000" charset="-122"/>
                <a:cs typeface="思源黑体 CN Light" panose="020B0300000000000000" charset="-122"/>
              </a:rPr>
              <a:t>，并且持续承诺：</a:t>
            </a:r>
            <a:endParaRPr lang="en-US">
              <a:latin typeface="思源黑体 CN Light" panose="020B0300000000000000" charset="-122"/>
              <a:ea typeface="思源黑体 CN Light" panose="020B0300000000000000" charset="-122"/>
              <a:cs typeface="思源黑体 CN Light" panose="020B0300000000000000" charset="-122"/>
            </a:endParaRPr>
          </a:p>
          <a:p>
            <a:pPr marL="342900" indent="-342900">
              <a:spcBef>
                <a:spcPts val="1800"/>
              </a:spcBef>
              <a:buFont typeface="Wingdings" panose="05000000000000000000" pitchFamily="2" charset="2"/>
              <a:buChar char="ü"/>
            </a:pPr>
            <a:r>
              <a:rPr lang="zh-CN" altLang="en-US" sz="2000">
                <a:latin typeface="思源黑体 CN Light" panose="020B0300000000000000" charset="-122"/>
                <a:ea typeface="思源黑体 CN Light" panose="020B0300000000000000" charset="-122"/>
              </a:rPr>
              <a:t>为食品和健康科学领域学习及工作人员提供支持，使其更轻松获取值得信赖的行业特定信息。</a:t>
            </a:r>
            <a:endParaRPr lang="en-US" sz="2000">
              <a:latin typeface="思源黑体 CN Light" panose="020B0300000000000000" charset="-122"/>
              <a:ea typeface="思源黑体 CN Light" panose="020B0300000000000000" charset="-122"/>
            </a:endParaRPr>
          </a:p>
          <a:p>
            <a:pPr marL="342900" indent="-342900">
              <a:spcBef>
                <a:spcPts val="1800"/>
              </a:spcBef>
              <a:buFont typeface="Wingdings" panose="05000000000000000000" pitchFamily="2" charset="2"/>
              <a:buChar char="ü"/>
            </a:pPr>
            <a:r>
              <a:rPr lang="zh-CN" altLang="en-US" sz="2000">
                <a:latin typeface="思源黑体 CN Light" panose="020B0300000000000000" charset="-122"/>
                <a:ea typeface="思源黑体 CN Light" panose="020B0300000000000000" charset="-122"/>
              </a:rPr>
              <a:t>保持食品和饮品领域的准确性与完整性。</a:t>
            </a:r>
            <a:endParaRPr lang="en-US" sz="2000">
              <a:latin typeface="思源黑体 CN Light" panose="020B0300000000000000" charset="-122"/>
              <a:ea typeface="思源黑体 CN Light" panose="020B0300000000000000" charset="-122"/>
            </a:endParaRPr>
          </a:p>
          <a:p>
            <a:pPr marL="342900" indent="-342900">
              <a:spcBef>
                <a:spcPts val="1800"/>
              </a:spcBef>
              <a:buFont typeface="Wingdings" panose="05000000000000000000" pitchFamily="2" charset="2"/>
              <a:buChar char="ü"/>
            </a:pPr>
            <a:r>
              <a:rPr lang="zh-CN" altLang="en-US" sz="2000">
                <a:latin typeface="思源黑体 CN Light" panose="020B0300000000000000" charset="-122"/>
                <a:ea typeface="思源黑体 CN Light" panose="020B0300000000000000" charset="-122"/>
              </a:rPr>
              <a:t>促进世界各地食品和健康科学的研究与发展。</a:t>
            </a:r>
            <a:endParaRPr lang="en-US" altLang="en-US" sz="2000">
              <a:latin typeface="思源黑体 CN Light" panose="020B0300000000000000" charset="-122"/>
              <a:ea typeface="思源黑体 CN Light" panose="020B0300000000000000"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1851" y="517044"/>
            <a:ext cx="5151998" cy="4553720"/>
          </a:xfrm>
        </p:spPr>
        <p:txBody>
          <a:bodyPr/>
          <a:lstStyle/>
          <a:p>
            <a:r>
              <a:rPr lang="en-US" dirty="0"/>
              <a:t>  </a:t>
            </a:r>
            <a:br>
              <a:rPr lang="en-US" dirty="0"/>
            </a:br>
            <a:endParaRPr lang="en-US" dirty="0">
              <a:cs typeface="Arial"/>
            </a:endParaRPr>
          </a:p>
        </p:txBody>
      </p:sp>
      <p:pic>
        <p:nvPicPr>
          <p:cNvPr id="3" name="Picture 2" descr="A desk with a computer in a library&#10;&#10;Description automatically generated">
            <a:extLst>
              <a:ext uri="{FF2B5EF4-FFF2-40B4-BE49-F238E27FC236}">
                <a16:creationId xmlns:a16="http://schemas.microsoft.com/office/drawing/2014/main" id="{757D8028-F5F7-FA45-A299-D5EC50D34EF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83849" y="0"/>
            <a:ext cx="6208151" cy="5976730"/>
          </a:xfrm>
          <a:prstGeom prst="rect">
            <a:avLst/>
          </a:prstGeom>
        </p:spPr>
      </p:pic>
      <p:sp>
        <p:nvSpPr>
          <p:cNvPr id="2" name="TextBox 1">
            <a:extLst>
              <a:ext uri="{FF2B5EF4-FFF2-40B4-BE49-F238E27FC236}">
                <a16:creationId xmlns:a16="http://schemas.microsoft.com/office/drawing/2014/main" id="{10D94884-8F2A-C43C-D388-EA4B1C018238}"/>
              </a:ext>
            </a:extLst>
          </p:cNvPr>
          <p:cNvSpPr txBox="1"/>
          <p:nvPr/>
        </p:nvSpPr>
        <p:spPr>
          <a:xfrm>
            <a:off x="337782" y="575480"/>
            <a:ext cx="5366982"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a:ea typeface="+mn-ea"/>
                <a:cs typeface="Arial"/>
              </a:rPr>
              <a:t>FSTA </a:t>
            </a:r>
            <a:r>
              <a:rPr kumimoji="0" lang="zh-CN" altLang="en-US" sz="2800" b="0" i="0" u="none" strike="noStrike" kern="1200" cap="none" spc="0" normalizeH="0" baseline="0" noProof="0" dirty="0">
                <a:ln>
                  <a:noFill/>
                </a:ln>
                <a:solidFill>
                  <a:srgbClr val="002060"/>
                </a:solidFill>
                <a:effectLst/>
                <a:uLnTx/>
                <a:uFillTx/>
                <a:latin typeface="Arial"/>
                <a:ea typeface="+mn-ea"/>
                <a:cs typeface="Arial"/>
              </a:rPr>
              <a:t>是一个成熟、全面的食品科学中心索引</a:t>
            </a:r>
            <a:endParaRPr kumimoji="0" lang="en-US" sz="2800" b="0" i="0" u="none" strike="noStrike" kern="1200" cap="none" spc="0" normalizeH="0" baseline="0" noProof="0" dirty="0">
              <a:ln>
                <a:noFill/>
              </a:ln>
              <a:solidFill>
                <a:srgbClr val="00206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该资源由 </a:t>
            </a:r>
            <a:r>
              <a:rPr kumimoji="0" lang="en-US" altLang="zh-CN"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IFIS </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的专家科学家团队创建，他们对原始资料进行评估、手工挑选和总结，以创建具有直接相关性和高度科学完整性的高质量记录。</a:t>
            </a:r>
            <a:endParaRPr kumimoji="0" lang="en-US" altLang="zh-CN"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FSTA </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，全球唯一专门为食品科学研究而设计的权威数据库，涵盖食品科学、食品技术和营养等领域，从农场到餐桌，甚至更远。</a:t>
            </a:r>
            <a:endParaRPr kumimoji="0" 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endParaRPr>
          </a:p>
        </p:txBody>
      </p:sp>
      <p:grpSp>
        <p:nvGrpSpPr>
          <p:cNvPr id="5" name="Group 4">
            <a:extLst>
              <a:ext uri="{FF2B5EF4-FFF2-40B4-BE49-F238E27FC236}">
                <a16:creationId xmlns:a16="http://schemas.microsoft.com/office/drawing/2014/main" id="{C910C83B-DB88-C89B-637C-3CFB745C9055}"/>
              </a:ext>
            </a:extLst>
          </p:cNvPr>
          <p:cNvGrpSpPr/>
          <p:nvPr/>
        </p:nvGrpSpPr>
        <p:grpSpPr>
          <a:xfrm rot="16200000">
            <a:off x="6207292" y="107220"/>
            <a:ext cx="452982" cy="12192002"/>
            <a:chOff x="13644" y="0"/>
            <a:chExt cx="343415" cy="6400800"/>
          </a:xfrm>
        </p:grpSpPr>
        <p:sp>
          <p:nvSpPr>
            <p:cNvPr id="6" name="Rectangle 5">
              <a:extLst>
                <a:ext uri="{FF2B5EF4-FFF2-40B4-BE49-F238E27FC236}">
                  <a16:creationId xmlns:a16="http://schemas.microsoft.com/office/drawing/2014/main" id="{48A919DC-5481-7821-CA38-4578F0066DCC}"/>
                </a:ext>
              </a:extLst>
            </p:cNvPr>
            <p:cNvSpPr/>
            <p:nvPr/>
          </p:nvSpPr>
          <p:spPr>
            <a:xfrm>
              <a:off x="13644" y="0"/>
              <a:ext cx="343415" cy="3141520"/>
            </a:xfrm>
            <a:prstGeom prst="rect">
              <a:avLst/>
            </a:prstGeom>
            <a:solidFill>
              <a:srgbClr val="B31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AB81A40-C6FE-726D-3294-93B14E9098BE}"/>
                </a:ext>
              </a:extLst>
            </p:cNvPr>
            <p:cNvSpPr/>
            <p:nvPr/>
          </p:nvSpPr>
          <p:spPr>
            <a:xfrm>
              <a:off x="13644" y="3141520"/>
              <a:ext cx="343415" cy="3259280"/>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22950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CDC23-A154-B68C-3BE5-B2A1944D6735}"/>
              </a:ext>
            </a:extLst>
          </p:cNvPr>
          <p:cNvSpPr/>
          <p:nvPr/>
        </p:nvSpPr>
        <p:spPr>
          <a:xfrm>
            <a:off x="0" y="4544782"/>
            <a:ext cx="12192000" cy="1840252"/>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descr="A picture containing window, large, people, street&#10;&#10;Description automatically generated">
            <a:extLst>
              <a:ext uri="{FF2B5EF4-FFF2-40B4-BE49-F238E27FC236}">
                <a16:creationId xmlns:a16="http://schemas.microsoft.com/office/drawing/2014/main" id="{F8AEC9D3-F653-C59A-F503-047F7C0D0C64}"/>
              </a:ext>
            </a:extLst>
          </p:cNvPr>
          <p:cNvPicPr>
            <a:picLocks noChangeAspect="1"/>
          </p:cNvPicPr>
          <p:nvPr/>
        </p:nvPicPr>
        <p:blipFill rotWithShape="1">
          <a:blip r:embed="rId2" cstate="screen">
            <a:alphaModFix amt="32000"/>
            <a:extLst>
              <a:ext uri="{28A0092B-C50C-407E-A947-70E740481C1C}">
                <a14:useLocalDpi xmlns:a14="http://schemas.microsoft.com/office/drawing/2010/main"/>
              </a:ext>
            </a:extLst>
          </a:blip>
          <a:srcRect/>
          <a:stretch/>
        </p:blipFill>
        <p:spPr>
          <a:xfrm>
            <a:off x="562741" y="4739343"/>
            <a:ext cx="11192256" cy="1583918"/>
          </a:xfrm>
          <a:prstGeom prst="rect">
            <a:avLst/>
          </a:prstGeom>
        </p:spPr>
      </p:pic>
      <p:sp>
        <p:nvSpPr>
          <p:cNvPr id="6" name="TextBox 5">
            <a:extLst>
              <a:ext uri="{FF2B5EF4-FFF2-40B4-BE49-F238E27FC236}">
                <a16:creationId xmlns:a16="http://schemas.microsoft.com/office/drawing/2014/main" id="{962EDF5F-556D-0AFE-9B50-89683E9B64C3}"/>
              </a:ext>
            </a:extLst>
          </p:cNvPr>
          <p:cNvSpPr txBox="1"/>
          <p:nvPr/>
        </p:nvSpPr>
        <p:spPr>
          <a:xfrm>
            <a:off x="657226" y="367078"/>
            <a:ext cx="17203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2060"/>
                </a:solidFill>
                <a:effectLst/>
                <a:uLnTx/>
                <a:uFillTx/>
                <a:latin typeface="Arial"/>
                <a:ea typeface="+mn-ea"/>
                <a:cs typeface="Arial"/>
              </a:rPr>
              <a:t>内容</a:t>
            </a:r>
            <a:r>
              <a:rPr kumimoji="0" lang="zh-CN" altLang="en-US" sz="2800" b="0" i="0" u="none" strike="noStrike" kern="1200" cap="none" spc="0" normalizeH="0" baseline="0" noProof="0" dirty="0">
                <a:ln>
                  <a:noFill/>
                </a:ln>
                <a:solidFill>
                  <a:srgbClr val="002060"/>
                </a:solidFill>
                <a:effectLst/>
                <a:uLnTx/>
                <a:uFillTx/>
                <a:latin typeface="Arial"/>
                <a:ea typeface="+mn-ea"/>
                <a:cs typeface="Arial"/>
              </a:rPr>
              <a:t>包括</a:t>
            </a:r>
            <a:r>
              <a:rPr kumimoji="0" lang="en-US" sz="2800" b="0" i="0" u="none" strike="noStrike" kern="1200" cap="none" spc="0" normalizeH="0" baseline="0" noProof="0" dirty="0">
                <a:ln>
                  <a:noFill/>
                </a:ln>
                <a:solidFill>
                  <a:srgbClr val="002060"/>
                </a:solidFill>
                <a:effectLst/>
                <a:uLnTx/>
                <a:uFillTx/>
                <a:latin typeface="Arial"/>
                <a:ea typeface="+mn-ea"/>
                <a:cs typeface="Arial"/>
              </a:rPr>
              <a:t>:</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7CD13510-8FB3-EFC8-DBE1-ABCDF949F2D1}"/>
              </a:ext>
            </a:extLst>
          </p:cNvPr>
          <p:cNvSpPr txBox="1"/>
          <p:nvPr/>
        </p:nvSpPr>
        <p:spPr>
          <a:xfrm>
            <a:off x="657227" y="1083908"/>
            <a:ext cx="10698814" cy="178510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200 </a:t>
            </a:r>
            <a:r>
              <a:rPr kumimoji="0" lang="zh-CN" altLang="en-US"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多万</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条与食品、营养和健康科学直接相关的记录</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记录可追溯到 </a:t>
            </a:r>
            <a:r>
              <a:rPr kumimoji="0" lang="en-US" altLang="zh-CN"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1969 </a:t>
            </a:r>
            <a:r>
              <a:rPr kumimoji="0" lang="zh-CN" altLang="en-US"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年</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，每周新增 </a:t>
            </a:r>
            <a:r>
              <a:rPr kumimoji="0" lang="en-US" altLang="zh-CN"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2,200 </a:t>
            </a:r>
            <a:r>
              <a:rPr kumimoji="0" lang="zh-CN" altLang="en-US"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多</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条记录</a:t>
            </a:r>
            <a:endParaRPr kumimoji="0" lang="en-US" altLang="zh-CN"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26,619</a:t>
            </a:r>
            <a:r>
              <a:rPr kumimoji="0" lang="zh-CN" altLang="en-US"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种</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文献供应源，收录与食品相关的英文文摘索引及部分全文链接</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包括</a:t>
            </a:r>
            <a:r>
              <a:rPr kumimoji="0" lang="en-US" altLang="zh-CN"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5,500 </a:t>
            </a:r>
            <a:r>
              <a:rPr kumimoji="0" lang="zh-CN" altLang="en-US"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多</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种期刊，</a:t>
            </a:r>
            <a:r>
              <a:rPr kumimoji="0" lang="en-US" altLang="zh-CN"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 </a:t>
            </a:r>
            <a:r>
              <a:rPr kumimoji="0" lang="en-US" altLang="zh-CN"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1,500 </a:t>
            </a:r>
            <a:r>
              <a:rPr kumimoji="0" lang="zh-CN" altLang="en-US"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多</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种现刊</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信息来自 </a:t>
            </a:r>
            <a:r>
              <a:rPr kumimoji="0" lang="en-US" altLang="zh-CN"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91 </a:t>
            </a:r>
            <a:r>
              <a:rPr kumimoji="0" lang="zh-CN" altLang="en-US"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个</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国家，使用 </a:t>
            </a:r>
            <a:r>
              <a:rPr kumimoji="0" lang="en-US" altLang="zh-CN"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43 </a:t>
            </a:r>
            <a:r>
              <a:rPr kumimoji="0" lang="zh-CN" altLang="en-US" sz="2200" b="0" i="0" u="none" strike="noStrike" kern="1200" cap="none" spc="0" normalizeH="0" baseline="0" noProof="0" dirty="0">
                <a:ln>
                  <a:noFill/>
                </a:ln>
                <a:solidFill>
                  <a:srgbClr val="3E75CF"/>
                </a:solidFill>
                <a:effectLst/>
                <a:uLnTx/>
                <a:uFillTx/>
                <a:latin typeface="Arial"/>
                <a:ea typeface="思源黑体 CN Light" panose="020B0300000000000000" charset="-122"/>
                <a:cs typeface="+mn-cs"/>
              </a:rPr>
              <a:t>种</a:t>
            </a:r>
            <a:r>
              <a:rPr kumimoji="0" lang="zh-CN" alt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rPr>
              <a:t>语言</a:t>
            </a:r>
            <a:endParaRPr kumimoji="0" lang="en-US" sz="2200" b="0" i="0" u="none" strike="noStrike" kern="1200" cap="none" spc="0" normalizeH="0" baseline="0" noProof="0" dirty="0">
              <a:ln>
                <a:noFill/>
              </a:ln>
              <a:solidFill>
                <a:srgbClr val="454545"/>
              </a:solidFill>
              <a:effectLst/>
              <a:uLnTx/>
              <a:uFillTx/>
              <a:latin typeface="Arial"/>
              <a:ea typeface="思源黑体 CN Light" panose="020B0300000000000000" charset="-122"/>
              <a:cs typeface="+mn-cs"/>
            </a:endParaRPr>
          </a:p>
        </p:txBody>
      </p:sp>
      <p:graphicFrame>
        <p:nvGraphicFramePr>
          <p:cNvPr id="2" name="Table 7">
            <a:extLst>
              <a:ext uri="{FF2B5EF4-FFF2-40B4-BE49-F238E27FC236}">
                <a16:creationId xmlns:a16="http://schemas.microsoft.com/office/drawing/2014/main" id="{54BCE24F-7B12-CE6A-FC38-1FCF04EE5349}"/>
              </a:ext>
            </a:extLst>
          </p:cNvPr>
          <p:cNvGraphicFramePr>
            <a:graphicFrameLocks noGrp="1"/>
          </p:cNvGraphicFramePr>
          <p:nvPr/>
        </p:nvGraphicFramePr>
        <p:xfrm>
          <a:off x="777012" y="2904622"/>
          <a:ext cx="8643032" cy="1010920"/>
        </p:xfrm>
        <a:graphic>
          <a:graphicData uri="http://schemas.openxmlformats.org/drawingml/2006/table">
            <a:tbl>
              <a:tblPr firstRow="1" bandRow="1">
                <a:tableStyleId>{5C22544A-7EE6-4342-B048-85BDC9FD1C3A}</a:tableStyleId>
              </a:tblPr>
              <a:tblGrid>
                <a:gridCol w="1736780">
                  <a:extLst>
                    <a:ext uri="{9D8B030D-6E8A-4147-A177-3AD203B41FA5}">
                      <a16:colId xmlns:a16="http://schemas.microsoft.com/office/drawing/2014/main" val="3775350586"/>
                    </a:ext>
                  </a:extLst>
                </a:gridCol>
                <a:gridCol w="1726563">
                  <a:extLst>
                    <a:ext uri="{9D8B030D-6E8A-4147-A177-3AD203B41FA5}">
                      <a16:colId xmlns:a16="http://schemas.microsoft.com/office/drawing/2014/main" val="807177424"/>
                    </a:ext>
                  </a:extLst>
                </a:gridCol>
                <a:gridCol w="1726563">
                  <a:extLst>
                    <a:ext uri="{9D8B030D-6E8A-4147-A177-3AD203B41FA5}">
                      <a16:colId xmlns:a16="http://schemas.microsoft.com/office/drawing/2014/main" val="2979182605"/>
                    </a:ext>
                  </a:extLst>
                </a:gridCol>
                <a:gridCol w="1726563">
                  <a:extLst>
                    <a:ext uri="{9D8B030D-6E8A-4147-A177-3AD203B41FA5}">
                      <a16:colId xmlns:a16="http://schemas.microsoft.com/office/drawing/2014/main" val="461166113"/>
                    </a:ext>
                  </a:extLst>
                </a:gridCol>
                <a:gridCol w="1726563">
                  <a:extLst>
                    <a:ext uri="{9D8B030D-6E8A-4147-A177-3AD203B41FA5}">
                      <a16:colId xmlns:a16="http://schemas.microsoft.com/office/drawing/2014/main" val="2648688965"/>
                    </a:ext>
                  </a:extLst>
                </a:gridCol>
              </a:tblGrid>
              <a:tr h="37084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0" dirty="0"/>
                        <a:t>其他内容包括</a:t>
                      </a:r>
                      <a:endParaRPr lang="en-US" b="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269474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0" dirty="0"/>
                        <a:t>书籍</a:t>
                      </a:r>
                      <a:endParaRPr lang="en-US"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0" dirty="0"/>
                        <a:t>专利</a:t>
                      </a:r>
                      <a:endParaRPr lang="en-US"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贸易出版物</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标准</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会议记录和报告</a:t>
                      </a:r>
                      <a:endParaRPr lang="en-US" dirty="0"/>
                    </a:p>
                  </a:txBody>
                  <a:tcPr anchor="ctr"/>
                </a:tc>
                <a:extLst>
                  <a:ext uri="{0D108BD9-81ED-4DB2-BD59-A6C34878D82A}">
                    <a16:rowId xmlns:a16="http://schemas.microsoft.com/office/drawing/2014/main" val="297653601"/>
                  </a:ext>
                </a:extLst>
              </a:tr>
            </a:tbl>
          </a:graphicData>
        </a:graphic>
      </p:graphicFrame>
    </p:spTree>
    <p:extLst>
      <p:ext uri="{BB962C8B-B14F-4D97-AF65-F5344CB8AC3E}">
        <p14:creationId xmlns:p14="http://schemas.microsoft.com/office/powerpoint/2010/main" val="249919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64"/>
          <p:cNvSpPr>
            <a:spLocks noGrp="1"/>
          </p:cNvSpPr>
          <p:nvPr>
            <p:ph type="title"/>
          </p:nvPr>
        </p:nvSpPr>
        <p:spPr>
          <a:xfrm>
            <a:off x="1133902" y="230648"/>
            <a:ext cx="10174406" cy="1023710"/>
          </a:xfrm>
        </p:spPr>
        <p:txBody>
          <a:bodyPr/>
          <a:lstStyle/>
          <a:p>
            <a:pPr algn="just"/>
            <a:r>
              <a:rPr lang="en-US" sz="2000" b="1" dirty="0">
                <a:solidFill>
                  <a:srgbClr val="002060"/>
                </a:solidFill>
                <a:cs typeface="Arial"/>
              </a:rPr>
              <a:t>FSTA </a:t>
            </a:r>
            <a:r>
              <a:rPr lang="zh-CN" altLang="en-US" sz="2200" dirty="0">
                <a:solidFill>
                  <a:srgbClr val="454545"/>
                </a:solidFill>
                <a:ea typeface="思源黑体 CN Light" panose="020B0300000000000000" charset="-122"/>
                <a:cs typeface="+mn-cs"/>
              </a:rPr>
              <a:t>涵盖与食品和营养各方面有关的主题，包括所有主要食品和饮料商品以及相关的生命科学和纯科学，另外还有：</a:t>
            </a:r>
            <a:endParaRPr lang="en-US" sz="2200" dirty="0">
              <a:solidFill>
                <a:srgbClr val="454545"/>
              </a:solidFill>
              <a:ea typeface="思源黑体 CN Light" panose="020B0300000000000000" charset="-122"/>
              <a:cs typeface="+mn-cs"/>
            </a:endParaRPr>
          </a:p>
        </p:txBody>
      </p:sp>
      <p:grpSp>
        <p:nvGrpSpPr>
          <p:cNvPr id="16" name="Group 15"/>
          <p:cNvGrpSpPr/>
          <p:nvPr/>
        </p:nvGrpSpPr>
        <p:grpSpPr>
          <a:xfrm>
            <a:off x="868490" y="1890410"/>
            <a:ext cx="695325" cy="576263"/>
            <a:chOff x="7732713" y="3886200"/>
            <a:chExt cx="695325" cy="576263"/>
          </a:xfrm>
          <a:solidFill>
            <a:schemeClr val="bg1"/>
          </a:solidFill>
        </p:grpSpPr>
        <p:sp>
          <p:nvSpPr>
            <p:cNvPr id="17" name="Freeform 87"/>
            <p:cNvSpPr>
              <a:spLocks noEditPoints="1"/>
            </p:cNvSpPr>
            <p:nvPr/>
          </p:nvSpPr>
          <p:spPr bwMode="auto">
            <a:xfrm>
              <a:off x="7732713" y="3886200"/>
              <a:ext cx="695325" cy="576262"/>
            </a:xfrm>
            <a:custGeom>
              <a:avLst/>
              <a:gdLst>
                <a:gd name="T0" fmla="*/ 126 w 253"/>
                <a:gd name="T1" fmla="*/ 209 h 209"/>
                <a:gd name="T2" fmla="*/ 124 w 253"/>
                <a:gd name="T3" fmla="*/ 208 h 209"/>
                <a:gd name="T4" fmla="*/ 98 w 253"/>
                <a:gd name="T5" fmla="*/ 198 h 209"/>
                <a:gd name="T6" fmla="*/ 16 w 253"/>
                <a:gd name="T7" fmla="*/ 198 h 209"/>
                <a:gd name="T8" fmla="*/ 0 w 253"/>
                <a:gd name="T9" fmla="*/ 181 h 209"/>
                <a:gd name="T10" fmla="*/ 0 w 253"/>
                <a:gd name="T11" fmla="*/ 16 h 209"/>
                <a:gd name="T12" fmla="*/ 16 w 253"/>
                <a:gd name="T13" fmla="*/ 0 h 209"/>
                <a:gd name="T14" fmla="*/ 99 w 253"/>
                <a:gd name="T15" fmla="*/ 0 h 209"/>
                <a:gd name="T16" fmla="*/ 101 w 253"/>
                <a:gd name="T17" fmla="*/ 0 h 209"/>
                <a:gd name="T18" fmla="*/ 126 w 253"/>
                <a:gd name="T19" fmla="*/ 10 h 209"/>
                <a:gd name="T20" fmla="*/ 152 w 253"/>
                <a:gd name="T21" fmla="*/ 0 h 209"/>
                <a:gd name="T22" fmla="*/ 154 w 253"/>
                <a:gd name="T23" fmla="*/ 0 h 209"/>
                <a:gd name="T24" fmla="*/ 236 w 253"/>
                <a:gd name="T25" fmla="*/ 0 h 209"/>
                <a:gd name="T26" fmla="*/ 253 w 253"/>
                <a:gd name="T27" fmla="*/ 16 h 209"/>
                <a:gd name="T28" fmla="*/ 253 w 253"/>
                <a:gd name="T29" fmla="*/ 181 h 209"/>
                <a:gd name="T30" fmla="*/ 236 w 253"/>
                <a:gd name="T31" fmla="*/ 198 h 209"/>
                <a:gd name="T32" fmla="*/ 155 w 253"/>
                <a:gd name="T33" fmla="*/ 198 h 209"/>
                <a:gd name="T34" fmla="*/ 128 w 253"/>
                <a:gd name="T35" fmla="*/ 208 h 209"/>
                <a:gd name="T36" fmla="*/ 126 w 253"/>
                <a:gd name="T37" fmla="*/ 209 h 209"/>
                <a:gd name="T38" fmla="*/ 16 w 253"/>
                <a:gd name="T39" fmla="*/ 11 h 209"/>
                <a:gd name="T40" fmla="*/ 11 w 253"/>
                <a:gd name="T41" fmla="*/ 16 h 209"/>
                <a:gd name="T42" fmla="*/ 11 w 253"/>
                <a:gd name="T43" fmla="*/ 181 h 209"/>
                <a:gd name="T44" fmla="*/ 16 w 253"/>
                <a:gd name="T45" fmla="*/ 187 h 209"/>
                <a:gd name="T46" fmla="*/ 99 w 253"/>
                <a:gd name="T47" fmla="*/ 187 h 209"/>
                <a:gd name="T48" fmla="*/ 101 w 253"/>
                <a:gd name="T49" fmla="*/ 187 h 209"/>
                <a:gd name="T50" fmla="*/ 126 w 253"/>
                <a:gd name="T51" fmla="*/ 197 h 209"/>
                <a:gd name="T52" fmla="*/ 152 w 253"/>
                <a:gd name="T53" fmla="*/ 187 h 209"/>
                <a:gd name="T54" fmla="*/ 154 w 253"/>
                <a:gd name="T55" fmla="*/ 187 h 209"/>
                <a:gd name="T56" fmla="*/ 236 w 253"/>
                <a:gd name="T57" fmla="*/ 187 h 209"/>
                <a:gd name="T58" fmla="*/ 242 w 253"/>
                <a:gd name="T59" fmla="*/ 181 h 209"/>
                <a:gd name="T60" fmla="*/ 242 w 253"/>
                <a:gd name="T61" fmla="*/ 16 h 209"/>
                <a:gd name="T62" fmla="*/ 236 w 253"/>
                <a:gd name="T63" fmla="*/ 11 h 209"/>
                <a:gd name="T64" fmla="*/ 155 w 253"/>
                <a:gd name="T65" fmla="*/ 11 h 209"/>
                <a:gd name="T66" fmla="*/ 128 w 253"/>
                <a:gd name="T67" fmla="*/ 21 h 209"/>
                <a:gd name="T68" fmla="*/ 124 w 253"/>
                <a:gd name="T69" fmla="*/ 21 h 209"/>
                <a:gd name="T70" fmla="*/ 98 w 253"/>
                <a:gd name="T71" fmla="*/ 11 h 209"/>
                <a:gd name="T72" fmla="*/ 16 w 253"/>
                <a:gd name="T73" fmla="*/ 1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3" h="209">
                  <a:moveTo>
                    <a:pt x="126" y="209"/>
                  </a:moveTo>
                  <a:cubicBezTo>
                    <a:pt x="126" y="209"/>
                    <a:pt x="125" y="209"/>
                    <a:pt x="124" y="208"/>
                  </a:cubicBezTo>
                  <a:cubicBezTo>
                    <a:pt x="98" y="198"/>
                    <a:pt x="98" y="198"/>
                    <a:pt x="98" y="198"/>
                  </a:cubicBezTo>
                  <a:cubicBezTo>
                    <a:pt x="16" y="198"/>
                    <a:pt x="16" y="198"/>
                    <a:pt x="16" y="198"/>
                  </a:cubicBezTo>
                  <a:cubicBezTo>
                    <a:pt x="7" y="198"/>
                    <a:pt x="0" y="190"/>
                    <a:pt x="0" y="181"/>
                  </a:cubicBezTo>
                  <a:cubicBezTo>
                    <a:pt x="0" y="16"/>
                    <a:pt x="0" y="16"/>
                    <a:pt x="0" y="16"/>
                  </a:cubicBezTo>
                  <a:cubicBezTo>
                    <a:pt x="0" y="7"/>
                    <a:pt x="7" y="0"/>
                    <a:pt x="16" y="0"/>
                  </a:cubicBezTo>
                  <a:cubicBezTo>
                    <a:pt x="99" y="0"/>
                    <a:pt x="99" y="0"/>
                    <a:pt x="99" y="0"/>
                  </a:cubicBezTo>
                  <a:cubicBezTo>
                    <a:pt x="100" y="0"/>
                    <a:pt x="100" y="0"/>
                    <a:pt x="101" y="0"/>
                  </a:cubicBezTo>
                  <a:cubicBezTo>
                    <a:pt x="126" y="10"/>
                    <a:pt x="126" y="10"/>
                    <a:pt x="126" y="10"/>
                  </a:cubicBezTo>
                  <a:cubicBezTo>
                    <a:pt x="152" y="0"/>
                    <a:pt x="152" y="0"/>
                    <a:pt x="152" y="0"/>
                  </a:cubicBezTo>
                  <a:cubicBezTo>
                    <a:pt x="152" y="0"/>
                    <a:pt x="153" y="0"/>
                    <a:pt x="154" y="0"/>
                  </a:cubicBezTo>
                  <a:cubicBezTo>
                    <a:pt x="236" y="0"/>
                    <a:pt x="236" y="0"/>
                    <a:pt x="236" y="0"/>
                  </a:cubicBezTo>
                  <a:cubicBezTo>
                    <a:pt x="245" y="0"/>
                    <a:pt x="253" y="7"/>
                    <a:pt x="253" y="16"/>
                  </a:cubicBezTo>
                  <a:cubicBezTo>
                    <a:pt x="253" y="181"/>
                    <a:pt x="253" y="181"/>
                    <a:pt x="253" y="181"/>
                  </a:cubicBezTo>
                  <a:cubicBezTo>
                    <a:pt x="253" y="190"/>
                    <a:pt x="245" y="198"/>
                    <a:pt x="236" y="198"/>
                  </a:cubicBezTo>
                  <a:cubicBezTo>
                    <a:pt x="155" y="198"/>
                    <a:pt x="155" y="198"/>
                    <a:pt x="155" y="198"/>
                  </a:cubicBezTo>
                  <a:cubicBezTo>
                    <a:pt x="128" y="208"/>
                    <a:pt x="128" y="208"/>
                    <a:pt x="128" y="208"/>
                  </a:cubicBezTo>
                  <a:cubicBezTo>
                    <a:pt x="128" y="209"/>
                    <a:pt x="127" y="209"/>
                    <a:pt x="126" y="209"/>
                  </a:cubicBezTo>
                  <a:close/>
                  <a:moveTo>
                    <a:pt x="16" y="11"/>
                  </a:moveTo>
                  <a:cubicBezTo>
                    <a:pt x="13" y="11"/>
                    <a:pt x="11" y="13"/>
                    <a:pt x="11" y="16"/>
                  </a:cubicBezTo>
                  <a:cubicBezTo>
                    <a:pt x="11" y="181"/>
                    <a:pt x="11" y="181"/>
                    <a:pt x="11" y="181"/>
                  </a:cubicBezTo>
                  <a:cubicBezTo>
                    <a:pt x="11" y="184"/>
                    <a:pt x="13" y="187"/>
                    <a:pt x="16" y="187"/>
                  </a:cubicBezTo>
                  <a:cubicBezTo>
                    <a:pt x="99" y="187"/>
                    <a:pt x="99" y="187"/>
                    <a:pt x="99" y="187"/>
                  </a:cubicBezTo>
                  <a:cubicBezTo>
                    <a:pt x="100" y="187"/>
                    <a:pt x="100" y="187"/>
                    <a:pt x="101" y="187"/>
                  </a:cubicBezTo>
                  <a:cubicBezTo>
                    <a:pt x="126" y="197"/>
                    <a:pt x="126" y="197"/>
                    <a:pt x="126" y="197"/>
                  </a:cubicBezTo>
                  <a:cubicBezTo>
                    <a:pt x="152" y="187"/>
                    <a:pt x="152" y="187"/>
                    <a:pt x="152" y="187"/>
                  </a:cubicBezTo>
                  <a:cubicBezTo>
                    <a:pt x="152" y="187"/>
                    <a:pt x="153" y="187"/>
                    <a:pt x="154" y="187"/>
                  </a:cubicBezTo>
                  <a:cubicBezTo>
                    <a:pt x="236" y="187"/>
                    <a:pt x="236" y="187"/>
                    <a:pt x="236" y="187"/>
                  </a:cubicBezTo>
                  <a:cubicBezTo>
                    <a:pt x="239" y="187"/>
                    <a:pt x="242" y="184"/>
                    <a:pt x="242" y="181"/>
                  </a:cubicBezTo>
                  <a:cubicBezTo>
                    <a:pt x="242" y="16"/>
                    <a:pt x="242" y="16"/>
                    <a:pt x="242" y="16"/>
                  </a:cubicBezTo>
                  <a:cubicBezTo>
                    <a:pt x="242" y="13"/>
                    <a:pt x="239" y="11"/>
                    <a:pt x="236" y="11"/>
                  </a:cubicBezTo>
                  <a:cubicBezTo>
                    <a:pt x="155" y="11"/>
                    <a:pt x="155" y="11"/>
                    <a:pt x="155" y="11"/>
                  </a:cubicBezTo>
                  <a:cubicBezTo>
                    <a:pt x="128" y="21"/>
                    <a:pt x="128" y="21"/>
                    <a:pt x="128" y="21"/>
                  </a:cubicBezTo>
                  <a:cubicBezTo>
                    <a:pt x="127" y="22"/>
                    <a:pt x="126" y="22"/>
                    <a:pt x="124" y="21"/>
                  </a:cubicBezTo>
                  <a:cubicBezTo>
                    <a:pt x="98" y="11"/>
                    <a:pt x="98" y="11"/>
                    <a:pt x="98" y="11"/>
                  </a:cubicBezTo>
                  <a:lnTo>
                    <a:pt x="1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Freeform 88"/>
            <p:cNvSpPr>
              <a:spLocks/>
            </p:cNvSpPr>
            <p:nvPr/>
          </p:nvSpPr>
          <p:spPr bwMode="auto">
            <a:xfrm>
              <a:off x="8064500" y="3916363"/>
              <a:ext cx="31750" cy="546100"/>
            </a:xfrm>
            <a:custGeom>
              <a:avLst/>
              <a:gdLst>
                <a:gd name="T0" fmla="*/ 5 w 11"/>
                <a:gd name="T1" fmla="*/ 198 h 198"/>
                <a:gd name="T2" fmla="*/ 0 w 11"/>
                <a:gd name="T3" fmla="*/ 192 h 198"/>
                <a:gd name="T4" fmla="*/ 0 w 11"/>
                <a:gd name="T5" fmla="*/ 5 h 198"/>
                <a:gd name="T6" fmla="*/ 5 w 11"/>
                <a:gd name="T7" fmla="*/ 0 h 198"/>
                <a:gd name="T8" fmla="*/ 11 w 11"/>
                <a:gd name="T9" fmla="*/ 5 h 198"/>
                <a:gd name="T10" fmla="*/ 11 w 11"/>
                <a:gd name="T11" fmla="*/ 192 h 198"/>
                <a:gd name="T12" fmla="*/ 5 w 1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11" h="198">
                  <a:moveTo>
                    <a:pt x="5" y="198"/>
                  </a:moveTo>
                  <a:cubicBezTo>
                    <a:pt x="2" y="198"/>
                    <a:pt x="0" y="195"/>
                    <a:pt x="0" y="192"/>
                  </a:cubicBezTo>
                  <a:cubicBezTo>
                    <a:pt x="0" y="5"/>
                    <a:pt x="0" y="5"/>
                    <a:pt x="0" y="5"/>
                  </a:cubicBezTo>
                  <a:cubicBezTo>
                    <a:pt x="0" y="2"/>
                    <a:pt x="2" y="0"/>
                    <a:pt x="5" y="0"/>
                  </a:cubicBezTo>
                  <a:cubicBezTo>
                    <a:pt x="8" y="0"/>
                    <a:pt x="11" y="2"/>
                    <a:pt x="11" y="5"/>
                  </a:cubicBezTo>
                  <a:cubicBezTo>
                    <a:pt x="11" y="192"/>
                    <a:pt x="11" y="192"/>
                    <a:pt x="11" y="192"/>
                  </a:cubicBezTo>
                  <a:cubicBezTo>
                    <a:pt x="11" y="195"/>
                    <a:pt x="8" y="198"/>
                    <a:pt x="5"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Freeform 89"/>
            <p:cNvSpPr>
              <a:spLocks/>
            </p:cNvSpPr>
            <p:nvPr/>
          </p:nvSpPr>
          <p:spPr bwMode="auto">
            <a:xfrm>
              <a:off x="7793038" y="4006850"/>
              <a:ext cx="241300" cy="31750"/>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5" y="0"/>
                    <a:pt x="88" y="2"/>
                    <a:pt x="88" y="5"/>
                  </a:cubicBezTo>
                  <a:cubicBezTo>
                    <a:pt x="88" y="8"/>
                    <a:pt x="85"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Freeform 90"/>
            <p:cNvSpPr>
              <a:spLocks/>
            </p:cNvSpPr>
            <p:nvPr/>
          </p:nvSpPr>
          <p:spPr bwMode="auto">
            <a:xfrm>
              <a:off x="8126413" y="4006850"/>
              <a:ext cx="241300" cy="31750"/>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5" y="0"/>
                    <a:pt x="88" y="2"/>
                    <a:pt x="88" y="5"/>
                  </a:cubicBezTo>
                  <a:cubicBezTo>
                    <a:pt x="88" y="8"/>
                    <a:pt x="85"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Freeform 91"/>
            <p:cNvSpPr>
              <a:spLocks/>
            </p:cNvSpPr>
            <p:nvPr/>
          </p:nvSpPr>
          <p:spPr bwMode="auto">
            <a:xfrm>
              <a:off x="7793038" y="4098925"/>
              <a:ext cx="241300" cy="30162"/>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5" y="0"/>
                    <a:pt x="88" y="2"/>
                    <a:pt x="88" y="5"/>
                  </a:cubicBezTo>
                  <a:cubicBezTo>
                    <a:pt x="88" y="8"/>
                    <a:pt x="85"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Freeform 92"/>
            <p:cNvSpPr>
              <a:spLocks/>
            </p:cNvSpPr>
            <p:nvPr/>
          </p:nvSpPr>
          <p:spPr bwMode="auto">
            <a:xfrm>
              <a:off x="8126413" y="4098925"/>
              <a:ext cx="241300" cy="30162"/>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5" y="0"/>
                    <a:pt x="88" y="2"/>
                    <a:pt x="88" y="5"/>
                  </a:cubicBezTo>
                  <a:cubicBezTo>
                    <a:pt x="88" y="8"/>
                    <a:pt x="85"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Freeform 93"/>
            <p:cNvSpPr>
              <a:spLocks/>
            </p:cNvSpPr>
            <p:nvPr/>
          </p:nvSpPr>
          <p:spPr bwMode="auto">
            <a:xfrm>
              <a:off x="8126413" y="4189413"/>
              <a:ext cx="241300" cy="30162"/>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5" y="0"/>
                    <a:pt x="88" y="2"/>
                    <a:pt x="88" y="5"/>
                  </a:cubicBezTo>
                  <a:cubicBezTo>
                    <a:pt x="88" y="8"/>
                    <a:pt x="85"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Freeform 94"/>
            <p:cNvSpPr>
              <a:spLocks/>
            </p:cNvSpPr>
            <p:nvPr/>
          </p:nvSpPr>
          <p:spPr bwMode="auto">
            <a:xfrm>
              <a:off x="8126413" y="4281488"/>
              <a:ext cx="241300" cy="30162"/>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5" y="0"/>
                    <a:pt x="88" y="2"/>
                    <a:pt x="88" y="5"/>
                  </a:cubicBezTo>
                  <a:cubicBezTo>
                    <a:pt x="88" y="8"/>
                    <a:pt x="85"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Freeform 95"/>
            <p:cNvSpPr>
              <a:spLocks/>
            </p:cNvSpPr>
            <p:nvPr/>
          </p:nvSpPr>
          <p:spPr bwMode="auto">
            <a:xfrm>
              <a:off x="7793038" y="4189413"/>
              <a:ext cx="241300" cy="30162"/>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5" y="0"/>
                    <a:pt x="88" y="2"/>
                    <a:pt x="88" y="5"/>
                  </a:cubicBezTo>
                  <a:cubicBezTo>
                    <a:pt x="88" y="8"/>
                    <a:pt x="85"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Freeform 96"/>
            <p:cNvSpPr>
              <a:spLocks/>
            </p:cNvSpPr>
            <p:nvPr/>
          </p:nvSpPr>
          <p:spPr bwMode="auto">
            <a:xfrm>
              <a:off x="7793038" y="4281488"/>
              <a:ext cx="241300" cy="30162"/>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5" y="0"/>
                    <a:pt x="88" y="2"/>
                    <a:pt x="88" y="5"/>
                  </a:cubicBezTo>
                  <a:cubicBezTo>
                    <a:pt x="88" y="8"/>
                    <a:pt x="85"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 name="Group 26"/>
          <p:cNvGrpSpPr/>
          <p:nvPr/>
        </p:nvGrpSpPr>
        <p:grpSpPr>
          <a:xfrm>
            <a:off x="5732304" y="1890410"/>
            <a:ext cx="696913" cy="587375"/>
            <a:chOff x="3732213" y="5211763"/>
            <a:chExt cx="696913" cy="587375"/>
          </a:xfrm>
          <a:solidFill>
            <a:schemeClr val="bg1"/>
          </a:solidFill>
        </p:grpSpPr>
        <p:sp>
          <p:nvSpPr>
            <p:cNvPr id="28" name="Freeform 114"/>
            <p:cNvSpPr>
              <a:spLocks/>
            </p:cNvSpPr>
            <p:nvPr/>
          </p:nvSpPr>
          <p:spPr bwMode="auto">
            <a:xfrm>
              <a:off x="3732213" y="5313363"/>
              <a:ext cx="696913" cy="485775"/>
            </a:xfrm>
            <a:custGeom>
              <a:avLst/>
              <a:gdLst>
                <a:gd name="T0" fmla="*/ 236 w 253"/>
                <a:gd name="T1" fmla="*/ 176 h 176"/>
                <a:gd name="T2" fmla="*/ 16 w 253"/>
                <a:gd name="T3" fmla="*/ 176 h 176"/>
                <a:gd name="T4" fmla="*/ 0 w 253"/>
                <a:gd name="T5" fmla="*/ 159 h 176"/>
                <a:gd name="T6" fmla="*/ 0 w 253"/>
                <a:gd name="T7" fmla="*/ 16 h 176"/>
                <a:gd name="T8" fmla="*/ 16 w 253"/>
                <a:gd name="T9" fmla="*/ 0 h 176"/>
                <a:gd name="T10" fmla="*/ 27 w 253"/>
                <a:gd name="T11" fmla="*/ 0 h 176"/>
                <a:gd name="T12" fmla="*/ 33 w 253"/>
                <a:gd name="T13" fmla="*/ 5 h 176"/>
                <a:gd name="T14" fmla="*/ 27 w 253"/>
                <a:gd name="T15" fmla="*/ 11 h 176"/>
                <a:gd name="T16" fmla="*/ 16 w 253"/>
                <a:gd name="T17" fmla="*/ 11 h 176"/>
                <a:gd name="T18" fmla="*/ 11 w 253"/>
                <a:gd name="T19" fmla="*/ 16 h 176"/>
                <a:gd name="T20" fmla="*/ 11 w 253"/>
                <a:gd name="T21" fmla="*/ 159 h 176"/>
                <a:gd name="T22" fmla="*/ 16 w 253"/>
                <a:gd name="T23" fmla="*/ 165 h 176"/>
                <a:gd name="T24" fmla="*/ 236 w 253"/>
                <a:gd name="T25" fmla="*/ 165 h 176"/>
                <a:gd name="T26" fmla="*/ 242 w 253"/>
                <a:gd name="T27" fmla="*/ 159 h 176"/>
                <a:gd name="T28" fmla="*/ 242 w 253"/>
                <a:gd name="T29" fmla="*/ 16 h 176"/>
                <a:gd name="T30" fmla="*/ 236 w 253"/>
                <a:gd name="T31" fmla="*/ 11 h 176"/>
                <a:gd name="T32" fmla="*/ 225 w 253"/>
                <a:gd name="T33" fmla="*/ 11 h 176"/>
                <a:gd name="T34" fmla="*/ 220 w 253"/>
                <a:gd name="T35" fmla="*/ 5 h 176"/>
                <a:gd name="T36" fmla="*/ 225 w 253"/>
                <a:gd name="T37" fmla="*/ 0 h 176"/>
                <a:gd name="T38" fmla="*/ 236 w 253"/>
                <a:gd name="T39" fmla="*/ 0 h 176"/>
                <a:gd name="T40" fmla="*/ 253 w 253"/>
                <a:gd name="T41" fmla="*/ 16 h 176"/>
                <a:gd name="T42" fmla="*/ 253 w 253"/>
                <a:gd name="T43" fmla="*/ 159 h 176"/>
                <a:gd name="T44" fmla="*/ 236 w 253"/>
                <a:gd name="T4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 h="176">
                  <a:moveTo>
                    <a:pt x="236" y="176"/>
                  </a:moveTo>
                  <a:cubicBezTo>
                    <a:pt x="16" y="176"/>
                    <a:pt x="16" y="176"/>
                    <a:pt x="16" y="176"/>
                  </a:cubicBezTo>
                  <a:cubicBezTo>
                    <a:pt x="7" y="176"/>
                    <a:pt x="0" y="168"/>
                    <a:pt x="0" y="159"/>
                  </a:cubicBezTo>
                  <a:cubicBezTo>
                    <a:pt x="0" y="16"/>
                    <a:pt x="0" y="16"/>
                    <a:pt x="0" y="16"/>
                  </a:cubicBezTo>
                  <a:cubicBezTo>
                    <a:pt x="0" y="7"/>
                    <a:pt x="7" y="0"/>
                    <a:pt x="16" y="0"/>
                  </a:cubicBezTo>
                  <a:cubicBezTo>
                    <a:pt x="27" y="0"/>
                    <a:pt x="27" y="0"/>
                    <a:pt x="27" y="0"/>
                  </a:cubicBezTo>
                  <a:cubicBezTo>
                    <a:pt x="30" y="0"/>
                    <a:pt x="33" y="2"/>
                    <a:pt x="33" y="5"/>
                  </a:cubicBezTo>
                  <a:cubicBezTo>
                    <a:pt x="33" y="8"/>
                    <a:pt x="30" y="11"/>
                    <a:pt x="27" y="11"/>
                  </a:cubicBezTo>
                  <a:cubicBezTo>
                    <a:pt x="16" y="11"/>
                    <a:pt x="16" y="11"/>
                    <a:pt x="16" y="11"/>
                  </a:cubicBezTo>
                  <a:cubicBezTo>
                    <a:pt x="13" y="11"/>
                    <a:pt x="11" y="13"/>
                    <a:pt x="11" y="16"/>
                  </a:cubicBezTo>
                  <a:cubicBezTo>
                    <a:pt x="11" y="159"/>
                    <a:pt x="11" y="159"/>
                    <a:pt x="11" y="159"/>
                  </a:cubicBezTo>
                  <a:cubicBezTo>
                    <a:pt x="11" y="162"/>
                    <a:pt x="13" y="165"/>
                    <a:pt x="16" y="165"/>
                  </a:cubicBezTo>
                  <a:cubicBezTo>
                    <a:pt x="236" y="165"/>
                    <a:pt x="236" y="165"/>
                    <a:pt x="236" y="165"/>
                  </a:cubicBezTo>
                  <a:cubicBezTo>
                    <a:pt x="239" y="165"/>
                    <a:pt x="242" y="162"/>
                    <a:pt x="242" y="159"/>
                  </a:cubicBezTo>
                  <a:cubicBezTo>
                    <a:pt x="242" y="16"/>
                    <a:pt x="242" y="16"/>
                    <a:pt x="242" y="16"/>
                  </a:cubicBezTo>
                  <a:cubicBezTo>
                    <a:pt x="242" y="13"/>
                    <a:pt x="239" y="11"/>
                    <a:pt x="236" y="11"/>
                  </a:cubicBezTo>
                  <a:cubicBezTo>
                    <a:pt x="225" y="11"/>
                    <a:pt x="225" y="11"/>
                    <a:pt x="225" y="11"/>
                  </a:cubicBezTo>
                  <a:cubicBezTo>
                    <a:pt x="222" y="11"/>
                    <a:pt x="220" y="8"/>
                    <a:pt x="220" y="5"/>
                  </a:cubicBezTo>
                  <a:cubicBezTo>
                    <a:pt x="220" y="2"/>
                    <a:pt x="222" y="0"/>
                    <a:pt x="225" y="0"/>
                  </a:cubicBezTo>
                  <a:cubicBezTo>
                    <a:pt x="236" y="0"/>
                    <a:pt x="236" y="0"/>
                    <a:pt x="236" y="0"/>
                  </a:cubicBezTo>
                  <a:cubicBezTo>
                    <a:pt x="245" y="0"/>
                    <a:pt x="253" y="7"/>
                    <a:pt x="253" y="16"/>
                  </a:cubicBezTo>
                  <a:cubicBezTo>
                    <a:pt x="253" y="159"/>
                    <a:pt x="253" y="159"/>
                    <a:pt x="253" y="159"/>
                  </a:cubicBezTo>
                  <a:cubicBezTo>
                    <a:pt x="253" y="168"/>
                    <a:pt x="245" y="176"/>
                    <a:pt x="236"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Freeform 115"/>
            <p:cNvSpPr>
              <a:spLocks noEditPoints="1"/>
            </p:cNvSpPr>
            <p:nvPr/>
          </p:nvSpPr>
          <p:spPr bwMode="auto">
            <a:xfrm>
              <a:off x="3794125" y="5211763"/>
              <a:ext cx="574675" cy="527050"/>
            </a:xfrm>
            <a:custGeom>
              <a:avLst/>
              <a:gdLst>
                <a:gd name="T0" fmla="*/ 104 w 209"/>
                <a:gd name="T1" fmla="*/ 191 h 191"/>
                <a:gd name="T2" fmla="*/ 102 w 209"/>
                <a:gd name="T3" fmla="*/ 190 h 191"/>
                <a:gd name="T4" fmla="*/ 8 w 209"/>
                <a:gd name="T5" fmla="*/ 190 h 191"/>
                <a:gd name="T6" fmla="*/ 3 w 209"/>
                <a:gd name="T7" fmla="*/ 190 h 191"/>
                <a:gd name="T8" fmla="*/ 0 w 209"/>
                <a:gd name="T9" fmla="*/ 185 h 191"/>
                <a:gd name="T10" fmla="*/ 0 w 209"/>
                <a:gd name="T11" fmla="*/ 20 h 191"/>
                <a:gd name="T12" fmla="*/ 3 w 209"/>
                <a:gd name="T13" fmla="*/ 15 h 191"/>
                <a:gd name="T14" fmla="*/ 104 w 209"/>
                <a:gd name="T15" fmla="*/ 14 h 191"/>
                <a:gd name="T16" fmla="*/ 206 w 209"/>
                <a:gd name="T17" fmla="*/ 15 h 191"/>
                <a:gd name="T18" fmla="*/ 209 w 209"/>
                <a:gd name="T19" fmla="*/ 20 h 191"/>
                <a:gd name="T20" fmla="*/ 209 w 209"/>
                <a:gd name="T21" fmla="*/ 185 h 191"/>
                <a:gd name="T22" fmla="*/ 206 w 209"/>
                <a:gd name="T23" fmla="*/ 190 h 191"/>
                <a:gd name="T24" fmla="*/ 201 w 209"/>
                <a:gd name="T25" fmla="*/ 190 h 191"/>
                <a:gd name="T26" fmla="*/ 107 w 209"/>
                <a:gd name="T27" fmla="*/ 190 h 191"/>
                <a:gd name="T28" fmla="*/ 104 w 209"/>
                <a:gd name="T29" fmla="*/ 191 h 191"/>
                <a:gd name="T30" fmla="*/ 55 w 209"/>
                <a:gd name="T31" fmla="*/ 169 h 191"/>
                <a:gd name="T32" fmla="*/ 104 w 209"/>
                <a:gd name="T33" fmla="*/ 179 h 191"/>
                <a:gd name="T34" fmla="*/ 198 w 209"/>
                <a:gd name="T35" fmla="*/ 177 h 191"/>
                <a:gd name="T36" fmla="*/ 198 w 209"/>
                <a:gd name="T37" fmla="*/ 24 h 191"/>
                <a:gd name="T38" fmla="*/ 107 w 209"/>
                <a:gd name="T39" fmla="*/ 25 h 191"/>
                <a:gd name="T40" fmla="*/ 102 w 209"/>
                <a:gd name="T41" fmla="*/ 25 h 191"/>
                <a:gd name="T42" fmla="*/ 11 w 209"/>
                <a:gd name="T43" fmla="*/ 24 h 191"/>
                <a:gd name="T44" fmla="*/ 11 w 209"/>
                <a:gd name="T45" fmla="*/ 177 h 191"/>
                <a:gd name="T46" fmla="*/ 55 w 209"/>
                <a:gd name="T47" fmla="*/ 16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9" h="191">
                  <a:moveTo>
                    <a:pt x="104" y="191"/>
                  </a:moveTo>
                  <a:cubicBezTo>
                    <a:pt x="103" y="191"/>
                    <a:pt x="103" y="190"/>
                    <a:pt x="102" y="190"/>
                  </a:cubicBezTo>
                  <a:cubicBezTo>
                    <a:pt x="76" y="176"/>
                    <a:pt x="34" y="176"/>
                    <a:pt x="8" y="190"/>
                  </a:cubicBezTo>
                  <a:cubicBezTo>
                    <a:pt x="6" y="191"/>
                    <a:pt x="4" y="191"/>
                    <a:pt x="3" y="190"/>
                  </a:cubicBezTo>
                  <a:cubicBezTo>
                    <a:pt x="1" y="189"/>
                    <a:pt x="0" y="187"/>
                    <a:pt x="0" y="185"/>
                  </a:cubicBezTo>
                  <a:cubicBezTo>
                    <a:pt x="0" y="20"/>
                    <a:pt x="0" y="20"/>
                    <a:pt x="0" y="20"/>
                  </a:cubicBezTo>
                  <a:cubicBezTo>
                    <a:pt x="0" y="18"/>
                    <a:pt x="1" y="16"/>
                    <a:pt x="3" y="15"/>
                  </a:cubicBezTo>
                  <a:cubicBezTo>
                    <a:pt x="31" y="0"/>
                    <a:pt x="75" y="0"/>
                    <a:pt x="104" y="14"/>
                  </a:cubicBezTo>
                  <a:cubicBezTo>
                    <a:pt x="134" y="0"/>
                    <a:pt x="178" y="0"/>
                    <a:pt x="206" y="15"/>
                  </a:cubicBezTo>
                  <a:cubicBezTo>
                    <a:pt x="208" y="16"/>
                    <a:pt x="209" y="18"/>
                    <a:pt x="209" y="20"/>
                  </a:cubicBezTo>
                  <a:cubicBezTo>
                    <a:pt x="209" y="185"/>
                    <a:pt x="209" y="185"/>
                    <a:pt x="209" y="185"/>
                  </a:cubicBezTo>
                  <a:cubicBezTo>
                    <a:pt x="209" y="187"/>
                    <a:pt x="208" y="189"/>
                    <a:pt x="206" y="190"/>
                  </a:cubicBezTo>
                  <a:cubicBezTo>
                    <a:pt x="204" y="191"/>
                    <a:pt x="202" y="191"/>
                    <a:pt x="201" y="190"/>
                  </a:cubicBezTo>
                  <a:cubicBezTo>
                    <a:pt x="175" y="176"/>
                    <a:pt x="133" y="176"/>
                    <a:pt x="107" y="190"/>
                  </a:cubicBezTo>
                  <a:cubicBezTo>
                    <a:pt x="106" y="190"/>
                    <a:pt x="105" y="191"/>
                    <a:pt x="104" y="191"/>
                  </a:cubicBezTo>
                  <a:close/>
                  <a:moveTo>
                    <a:pt x="55" y="169"/>
                  </a:moveTo>
                  <a:cubicBezTo>
                    <a:pt x="72" y="169"/>
                    <a:pt x="90" y="172"/>
                    <a:pt x="104" y="179"/>
                  </a:cubicBezTo>
                  <a:cubicBezTo>
                    <a:pt x="131" y="166"/>
                    <a:pt x="170" y="165"/>
                    <a:pt x="198" y="177"/>
                  </a:cubicBezTo>
                  <a:cubicBezTo>
                    <a:pt x="198" y="24"/>
                    <a:pt x="198" y="24"/>
                    <a:pt x="198" y="24"/>
                  </a:cubicBezTo>
                  <a:cubicBezTo>
                    <a:pt x="172" y="11"/>
                    <a:pt x="132" y="12"/>
                    <a:pt x="107" y="25"/>
                  </a:cubicBezTo>
                  <a:cubicBezTo>
                    <a:pt x="105" y="26"/>
                    <a:pt x="103" y="26"/>
                    <a:pt x="102" y="25"/>
                  </a:cubicBezTo>
                  <a:cubicBezTo>
                    <a:pt x="77" y="12"/>
                    <a:pt x="37" y="11"/>
                    <a:pt x="11" y="24"/>
                  </a:cubicBezTo>
                  <a:cubicBezTo>
                    <a:pt x="11" y="177"/>
                    <a:pt x="11" y="177"/>
                    <a:pt x="11" y="177"/>
                  </a:cubicBezTo>
                  <a:cubicBezTo>
                    <a:pt x="24" y="171"/>
                    <a:pt x="39" y="169"/>
                    <a:pt x="55"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Freeform 116"/>
            <p:cNvSpPr>
              <a:spLocks/>
            </p:cNvSpPr>
            <p:nvPr/>
          </p:nvSpPr>
          <p:spPr bwMode="auto">
            <a:xfrm>
              <a:off x="4065588" y="5253038"/>
              <a:ext cx="30163" cy="485775"/>
            </a:xfrm>
            <a:custGeom>
              <a:avLst/>
              <a:gdLst>
                <a:gd name="T0" fmla="*/ 5 w 11"/>
                <a:gd name="T1" fmla="*/ 176 h 176"/>
                <a:gd name="T2" fmla="*/ 0 w 11"/>
                <a:gd name="T3" fmla="*/ 170 h 176"/>
                <a:gd name="T4" fmla="*/ 0 w 11"/>
                <a:gd name="T5" fmla="*/ 5 h 176"/>
                <a:gd name="T6" fmla="*/ 5 w 11"/>
                <a:gd name="T7" fmla="*/ 0 h 176"/>
                <a:gd name="T8" fmla="*/ 11 w 11"/>
                <a:gd name="T9" fmla="*/ 5 h 176"/>
                <a:gd name="T10" fmla="*/ 11 w 11"/>
                <a:gd name="T11" fmla="*/ 170 h 176"/>
                <a:gd name="T12" fmla="*/ 5 w 11"/>
                <a:gd name="T13" fmla="*/ 176 h 176"/>
              </a:gdLst>
              <a:ahLst/>
              <a:cxnLst>
                <a:cxn ang="0">
                  <a:pos x="T0" y="T1"/>
                </a:cxn>
                <a:cxn ang="0">
                  <a:pos x="T2" y="T3"/>
                </a:cxn>
                <a:cxn ang="0">
                  <a:pos x="T4" y="T5"/>
                </a:cxn>
                <a:cxn ang="0">
                  <a:pos x="T6" y="T7"/>
                </a:cxn>
                <a:cxn ang="0">
                  <a:pos x="T8" y="T9"/>
                </a:cxn>
                <a:cxn ang="0">
                  <a:pos x="T10" y="T11"/>
                </a:cxn>
                <a:cxn ang="0">
                  <a:pos x="T12" y="T13"/>
                </a:cxn>
              </a:cxnLst>
              <a:rect l="0" t="0" r="r" b="b"/>
              <a:pathLst>
                <a:path w="11" h="176">
                  <a:moveTo>
                    <a:pt x="5" y="176"/>
                  </a:moveTo>
                  <a:cubicBezTo>
                    <a:pt x="2" y="176"/>
                    <a:pt x="0" y="173"/>
                    <a:pt x="0" y="170"/>
                  </a:cubicBezTo>
                  <a:cubicBezTo>
                    <a:pt x="0" y="5"/>
                    <a:pt x="0" y="5"/>
                    <a:pt x="0" y="5"/>
                  </a:cubicBezTo>
                  <a:cubicBezTo>
                    <a:pt x="0" y="2"/>
                    <a:pt x="2" y="0"/>
                    <a:pt x="5" y="0"/>
                  </a:cubicBezTo>
                  <a:cubicBezTo>
                    <a:pt x="8" y="0"/>
                    <a:pt x="11" y="2"/>
                    <a:pt x="11" y="5"/>
                  </a:cubicBezTo>
                  <a:cubicBezTo>
                    <a:pt x="11" y="170"/>
                    <a:pt x="11" y="170"/>
                    <a:pt x="11" y="170"/>
                  </a:cubicBezTo>
                  <a:cubicBezTo>
                    <a:pt x="11" y="173"/>
                    <a:pt x="8" y="176"/>
                    <a:pt x="5"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Freeform 117"/>
            <p:cNvSpPr>
              <a:spLocks/>
            </p:cNvSpPr>
            <p:nvPr/>
          </p:nvSpPr>
          <p:spPr bwMode="auto">
            <a:xfrm>
              <a:off x="3854450" y="5313363"/>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Freeform 118"/>
            <p:cNvSpPr>
              <a:spLocks/>
            </p:cNvSpPr>
            <p:nvPr/>
          </p:nvSpPr>
          <p:spPr bwMode="auto">
            <a:xfrm>
              <a:off x="3854450" y="5405438"/>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Freeform 119"/>
            <p:cNvSpPr>
              <a:spLocks/>
            </p:cNvSpPr>
            <p:nvPr/>
          </p:nvSpPr>
          <p:spPr bwMode="auto">
            <a:xfrm>
              <a:off x="3854450" y="5495925"/>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 name="Freeform 120"/>
            <p:cNvSpPr>
              <a:spLocks/>
            </p:cNvSpPr>
            <p:nvPr/>
          </p:nvSpPr>
          <p:spPr bwMode="auto">
            <a:xfrm>
              <a:off x="3854450" y="5586413"/>
              <a:ext cx="180975" cy="31750"/>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Freeform 121"/>
            <p:cNvSpPr>
              <a:spLocks/>
            </p:cNvSpPr>
            <p:nvPr/>
          </p:nvSpPr>
          <p:spPr bwMode="auto">
            <a:xfrm>
              <a:off x="4127500" y="5313363"/>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Freeform 122"/>
            <p:cNvSpPr>
              <a:spLocks/>
            </p:cNvSpPr>
            <p:nvPr/>
          </p:nvSpPr>
          <p:spPr bwMode="auto">
            <a:xfrm>
              <a:off x="4127500" y="5405438"/>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Freeform 123"/>
            <p:cNvSpPr>
              <a:spLocks/>
            </p:cNvSpPr>
            <p:nvPr/>
          </p:nvSpPr>
          <p:spPr bwMode="auto">
            <a:xfrm>
              <a:off x="4127500" y="5495925"/>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Freeform 124"/>
            <p:cNvSpPr>
              <a:spLocks/>
            </p:cNvSpPr>
            <p:nvPr/>
          </p:nvSpPr>
          <p:spPr bwMode="auto">
            <a:xfrm>
              <a:off x="4127500" y="5586413"/>
              <a:ext cx="180975" cy="31750"/>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9" name="Group 38"/>
          <p:cNvGrpSpPr/>
          <p:nvPr/>
        </p:nvGrpSpPr>
        <p:grpSpPr>
          <a:xfrm>
            <a:off x="3360325" y="1890410"/>
            <a:ext cx="576263" cy="730250"/>
            <a:chOff x="2460625" y="5130800"/>
            <a:chExt cx="576263" cy="730250"/>
          </a:xfrm>
          <a:solidFill>
            <a:schemeClr val="bg1"/>
          </a:solidFill>
        </p:grpSpPr>
        <p:sp>
          <p:nvSpPr>
            <p:cNvPr id="40" name="Freeform 111"/>
            <p:cNvSpPr>
              <a:spLocks noEditPoints="1"/>
            </p:cNvSpPr>
            <p:nvPr/>
          </p:nvSpPr>
          <p:spPr bwMode="auto">
            <a:xfrm>
              <a:off x="2460625" y="5130800"/>
              <a:ext cx="576263" cy="730250"/>
            </a:xfrm>
            <a:custGeom>
              <a:avLst/>
              <a:gdLst>
                <a:gd name="T0" fmla="*/ 181 w 209"/>
                <a:gd name="T1" fmla="*/ 264 h 264"/>
                <a:gd name="T2" fmla="*/ 27 w 209"/>
                <a:gd name="T3" fmla="*/ 264 h 264"/>
                <a:gd name="T4" fmla="*/ 0 w 209"/>
                <a:gd name="T5" fmla="*/ 236 h 264"/>
                <a:gd name="T6" fmla="*/ 0 w 209"/>
                <a:gd name="T7" fmla="*/ 27 h 264"/>
                <a:gd name="T8" fmla="*/ 27 w 209"/>
                <a:gd name="T9" fmla="*/ 0 h 264"/>
                <a:gd name="T10" fmla="*/ 181 w 209"/>
                <a:gd name="T11" fmla="*/ 0 h 264"/>
                <a:gd name="T12" fmla="*/ 209 w 209"/>
                <a:gd name="T13" fmla="*/ 27 h 264"/>
                <a:gd name="T14" fmla="*/ 209 w 209"/>
                <a:gd name="T15" fmla="*/ 236 h 264"/>
                <a:gd name="T16" fmla="*/ 181 w 209"/>
                <a:gd name="T17" fmla="*/ 264 h 264"/>
                <a:gd name="T18" fmla="*/ 27 w 209"/>
                <a:gd name="T19" fmla="*/ 11 h 264"/>
                <a:gd name="T20" fmla="*/ 11 w 209"/>
                <a:gd name="T21" fmla="*/ 27 h 264"/>
                <a:gd name="T22" fmla="*/ 11 w 209"/>
                <a:gd name="T23" fmla="*/ 236 h 264"/>
                <a:gd name="T24" fmla="*/ 27 w 209"/>
                <a:gd name="T25" fmla="*/ 253 h 264"/>
                <a:gd name="T26" fmla="*/ 181 w 209"/>
                <a:gd name="T27" fmla="*/ 253 h 264"/>
                <a:gd name="T28" fmla="*/ 198 w 209"/>
                <a:gd name="T29" fmla="*/ 236 h 264"/>
                <a:gd name="T30" fmla="*/ 198 w 209"/>
                <a:gd name="T31" fmla="*/ 27 h 264"/>
                <a:gd name="T32" fmla="*/ 181 w 209"/>
                <a:gd name="T33" fmla="*/ 11 h 264"/>
                <a:gd name="T34" fmla="*/ 27 w 209"/>
                <a:gd name="T35" fmla="*/ 1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9" h="264">
                  <a:moveTo>
                    <a:pt x="181" y="264"/>
                  </a:moveTo>
                  <a:cubicBezTo>
                    <a:pt x="27" y="264"/>
                    <a:pt x="27" y="264"/>
                    <a:pt x="27" y="264"/>
                  </a:cubicBezTo>
                  <a:cubicBezTo>
                    <a:pt x="12" y="264"/>
                    <a:pt x="0" y="251"/>
                    <a:pt x="0" y="236"/>
                  </a:cubicBezTo>
                  <a:cubicBezTo>
                    <a:pt x="0" y="27"/>
                    <a:pt x="0" y="27"/>
                    <a:pt x="0" y="27"/>
                  </a:cubicBezTo>
                  <a:cubicBezTo>
                    <a:pt x="0" y="12"/>
                    <a:pt x="12" y="0"/>
                    <a:pt x="27" y="0"/>
                  </a:cubicBezTo>
                  <a:cubicBezTo>
                    <a:pt x="181" y="0"/>
                    <a:pt x="181" y="0"/>
                    <a:pt x="181" y="0"/>
                  </a:cubicBezTo>
                  <a:cubicBezTo>
                    <a:pt x="196" y="0"/>
                    <a:pt x="209" y="12"/>
                    <a:pt x="209" y="27"/>
                  </a:cubicBezTo>
                  <a:cubicBezTo>
                    <a:pt x="209" y="236"/>
                    <a:pt x="209" y="236"/>
                    <a:pt x="209" y="236"/>
                  </a:cubicBezTo>
                  <a:cubicBezTo>
                    <a:pt x="209" y="251"/>
                    <a:pt x="196" y="264"/>
                    <a:pt x="181" y="264"/>
                  </a:cubicBezTo>
                  <a:close/>
                  <a:moveTo>
                    <a:pt x="27" y="11"/>
                  </a:moveTo>
                  <a:cubicBezTo>
                    <a:pt x="18" y="11"/>
                    <a:pt x="11" y="18"/>
                    <a:pt x="11" y="27"/>
                  </a:cubicBezTo>
                  <a:cubicBezTo>
                    <a:pt x="11" y="236"/>
                    <a:pt x="11" y="236"/>
                    <a:pt x="11" y="236"/>
                  </a:cubicBezTo>
                  <a:cubicBezTo>
                    <a:pt x="11" y="245"/>
                    <a:pt x="18" y="253"/>
                    <a:pt x="27" y="253"/>
                  </a:cubicBezTo>
                  <a:cubicBezTo>
                    <a:pt x="181" y="253"/>
                    <a:pt x="181" y="253"/>
                    <a:pt x="181" y="253"/>
                  </a:cubicBezTo>
                  <a:cubicBezTo>
                    <a:pt x="190" y="253"/>
                    <a:pt x="198" y="245"/>
                    <a:pt x="198" y="236"/>
                  </a:cubicBezTo>
                  <a:cubicBezTo>
                    <a:pt x="198" y="27"/>
                    <a:pt x="198" y="27"/>
                    <a:pt x="198" y="27"/>
                  </a:cubicBezTo>
                  <a:cubicBezTo>
                    <a:pt x="198" y="18"/>
                    <a:pt x="190" y="11"/>
                    <a:pt x="181" y="11"/>
                  </a:cubicBezTo>
                  <a:lnTo>
                    <a:pt x="2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Freeform 112"/>
            <p:cNvSpPr>
              <a:spLocks/>
            </p:cNvSpPr>
            <p:nvPr/>
          </p:nvSpPr>
          <p:spPr bwMode="auto">
            <a:xfrm>
              <a:off x="2581275" y="5130800"/>
              <a:ext cx="30163" cy="730250"/>
            </a:xfrm>
            <a:custGeom>
              <a:avLst/>
              <a:gdLst>
                <a:gd name="T0" fmla="*/ 5 w 11"/>
                <a:gd name="T1" fmla="*/ 264 h 264"/>
                <a:gd name="T2" fmla="*/ 0 w 11"/>
                <a:gd name="T3" fmla="*/ 258 h 264"/>
                <a:gd name="T4" fmla="*/ 0 w 11"/>
                <a:gd name="T5" fmla="*/ 5 h 264"/>
                <a:gd name="T6" fmla="*/ 5 w 11"/>
                <a:gd name="T7" fmla="*/ 0 h 264"/>
                <a:gd name="T8" fmla="*/ 11 w 11"/>
                <a:gd name="T9" fmla="*/ 5 h 264"/>
                <a:gd name="T10" fmla="*/ 11 w 11"/>
                <a:gd name="T11" fmla="*/ 258 h 264"/>
                <a:gd name="T12" fmla="*/ 5 w 11"/>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11" h="264">
                  <a:moveTo>
                    <a:pt x="5" y="264"/>
                  </a:moveTo>
                  <a:cubicBezTo>
                    <a:pt x="2" y="264"/>
                    <a:pt x="0" y="261"/>
                    <a:pt x="0" y="258"/>
                  </a:cubicBezTo>
                  <a:cubicBezTo>
                    <a:pt x="0" y="5"/>
                    <a:pt x="0" y="5"/>
                    <a:pt x="0" y="5"/>
                  </a:cubicBezTo>
                  <a:cubicBezTo>
                    <a:pt x="0" y="2"/>
                    <a:pt x="2" y="0"/>
                    <a:pt x="5" y="0"/>
                  </a:cubicBezTo>
                  <a:cubicBezTo>
                    <a:pt x="8" y="0"/>
                    <a:pt x="11" y="2"/>
                    <a:pt x="11" y="5"/>
                  </a:cubicBezTo>
                  <a:cubicBezTo>
                    <a:pt x="11" y="258"/>
                    <a:pt x="11" y="258"/>
                    <a:pt x="11" y="258"/>
                  </a:cubicBezTo>
                  <a:cubicBezTo>
                    <a:pt x="11" y="261"/>
                    <a:pt x="8" y="264"/>
                    <a:pt x="5"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Freeform 113"/>
            <p:cNvSpPr>
              <a:spLocks/>
            </p:cNvSpPr>
            <p:nvPr/>
          </p:nvSpPr>
          <p:spPr bwMode="auto">
            <a:xfrm>
              <a:off x="2673350" y="5130800"/>
              <a:ext cx="180975" cy="244475"/>
            </a:xfrm>
            <a:custGeom>
              <a:avLst/>
              <a:gdLst>
                <a:gd name="T0" fmla="*/ 60 w 66"/>
                <a:gd name="T1" fmla="*/ 88 h 88"/>
                <a:gd name="T2" fmla="*/ 57 w 66"/>
                <a:gd name="T3" fmla="*/ 86 h 88"/>
                <a:gd name="T4" fmla="*/ 33 w 66"/>
                <a:gd name="T5" fmla="*/ 67 h 88"/>
                <a:gd name="T6" fmla="*/ 9 w 66"/>
                <a:gd name="T7" fmla="*/ 86 h 88"/>
                <a:gd name="T8" fmla="*/ 3 w 66"/>
                <a:gd name="T9" fmla="*/ 87 h 88"/>
                <a:gd name="T10" fmla="*/ 0 w 66"/>
                <a:gd name="T11" fmla="*/ 82 h 88"/>
                <a:gd name="T12" fmla="*/ 0 w 66"/>
                <a:gd name="T13" fmla="*/ 5 h 88"/>
                <a:gd name="T14" fmla="*/ 5 w 66"/>
                <a:gd name="T15" fmla="*/ 0 h 88"/>
                <a:gd name="T16" fmla="*/ 11 w 66"/>
                <a:gd name="T17" fmla="*/ 5 h 88"/>
                <a:gd name="T18" fmla="*/ 11 w 66"/>
                <a:gd name="T19" fmla="*/ 71 h 88"/>
                <a:gd name="T20" fmla="*/ 29 w 66"/>
                <a:gd name="T21" fmla="*/ 56 h 88"/>
                <a:gd name="T22" fmla="*/ 36 w 66"/>
                <a:gd name="T23" fmla="*/ 56 h 88"/>
                <a:gd name="T24" fmla="*/ 55 w 66"/>
                <a:gd name="T25" fmla="*/ 71 h 88"/>
                <a:gd name="T26" fmla="*/ 55 w 66"/>
                <a:gd name="T27" fmla="*/ 5 h 88"/>
                <a:gd name="T28" fmla="*/ 60 w 66"/>
                <a:gd name="T29" fmla="*/ 0 h 88"/>
                <a:gd name="T30" fmla="*/ 66 w 66"/>
                <a:gd name="T31" fmla="*/ 5 h 88"/>
                <a:gd name="T32" fmla="*/ 66 w 66"/>
                <a:gd name="T33" fmla="*/ 82 h 88"/>
                <a:gd name="T34" fmla="*/ 63 w 66"/>
                <a:gd name="T35" fmla="*/ 87 h 88"/>
                <a:gd name="T36" fmla="*/ 60 w 66"/>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8">
                  <a:moveTo>
                    <a:pt x="60" y="88"/>
                  </a:moveTo>
                  <a:cubicBezTo>
                    <a:pt x="59" y="88"/>
                    <a:pt x="58" y="87"/>
                    <a:pt x="57" y="86"/>
                  </a:cubicBezTo>
                  <a:cubicBezTo>
                    <a:pt x="33" y="67"/>
                    <a:pt x="33" y="67"/>
                    <a:pt x="33" y="67"/>
                  </a:cubicBezTo>
                  <a:cubicBezTo>
                    <a:pt x="9" y="86"/>
                    <a:pt x="9" y="86"/>
                    <a:pt x="9" y="86"/>
                  </a:cubicBezTo>
                  <a:cubicBezTo>
                    <a:pt x="7" y="88"/>
                    <a:pt x="5" y="88"/>
                    <a:pt x="3" y="87"/>
                  </a:cubicBezTo>
                  <a:cubicBezTo>
                    <a:pt x="1" y="86"/>
                    <a:pt x="0" y="84"/>
                    <a:pt x="0" y="82"/>
                  </a:cubicBezTo>
                  <a:cubicBezTo>
                    <a:pt x="0" y="5"/>
                    <a:pt x="0" y="5"/>
                    <a:pt x="0" y="5"/>
                  </a:cubicBezTo>
                  <a:cubicBezTo>
                    <a:pt x="0" y="2"/>
                    <a:pt x="2" y="0"/>
                    <a:pt x="5" y="0"/>
                  </a:cubicBezTo>
                  <a:cubicBezTo>
                    <a:pt x="8" y="0"/>
                    <a:pt x="11" y="2"/>
                    <a:pt x="11" y="5"/>
                  </a:cubicBezTo>
                  <a:cubicBezTo>
                    <a:pt x="11" y="71"/>
                    <a:pt x="11" y="71"/>
                    <a:pt x="11" y="71"/>
                  </a:cubicBezTo>
                  <a:cubicBezTo>
                    <a:pt x="29" y="56"/>
                    <a:pt x="29" y="56"/>
                    <a:pt x="29" y="56"/>
                  </a:cubicBezTo>
                  <a:cubicBezTo>
                    <a:pt x="31" y="54"/>
                    <a:pt x="34" y="54"/>
                    <a:pt x="36" y="56"/>
                  </a:cubicBezTo>
                  <a:cubicBezTo>
                    <a:pt x="55" y="71"/>
                    <a:pt x="55" y="71"/>
                    <a:pt x="55" y="71"/>
                  </a:cubicBezTo>
                  <a:cubicBezTo>
                    <a:pt x="55" y="5"/>
                    <a:pt x="55" y="5"/>
                    <a:pt x="55" y="5"/>
                  </a:cubicBezTo>
                  <a:cubicBezTo>
                    <a:pt x="55" y="2"/>
                    <a:pt x="57" y="0"/>
                    <a:pt x="60" y="0"/>
                  </a:cubicBezTo>
                  <a:cubicBezTo>
                    <a:pt x="63" y="0"/>
                    <a:pt x="66" y="2"/>
                    <a:pt x="66" y="5"/>
                  </a:cubicBezTo>
                  <a:cubicBezTo>
                    <a:pt x="66" y="82"/>
                    <a:pt x="66" y="82"/>
                    <a:pt x="66" y="82"/>
                  </a:cubicBezTo>
                  <a:cubicBezTo>
                    <a:pt x="66" y="84"/>
                    <a:pt x="65" y="86"/>
                    <a:pt x="63" y="87"/>
                  </a:cubicBezTo>
                  <a:cubicBezTo>
                    <a:pt x="62" y="87"/>
                    <a:pt x="61" y="88"/>
                    <a:pt x="60"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3" name="Group 42"/>
          <p:cNvGrpSpPr/>
          <p:nvPr/>
        </p:nvGrpSpPr>
        <p:grpSpPr>
          <a:xfrm>
            <a:off x="8153610" y="1890410"/>
            <a:ext cx="730250" cy="547688"/>
            <a:chOff x="9063038" y="1241426"/>
            <a:chExt cx="730250" cy="547688"/>
          </a:xfrm>
          <a:solidFill>
            <a:schemeClr val="bg1"/>
          </a:solidFill>
        </p:grpSpPr>
        <p:sp>
          <p:nvSpPr>
            <p:cNvPr id="44" name="Freeform 63"/>
            <p:cNvSpPr>
              <a:spLocks noEditPoints="1"/>
            </p:cNvSpPr>
            <p:nvPr/>
          </p:nvSpPr>
          <p:spPr bwMode="auto">
            <a:xfrm>
              <a:off x="9066213" y="1241426"/>
              <a:ext cx="727075" cy="547688"/>
            </a:xfrm>
            <a:custGeom>
              <a:avLst/>
              <a:gdLst>
                <a:gd name="T0" fmla="*/ 247 w 264"/>
                <a:gd name="T1" fmla="*/ 198 h 198"/>
                <a:gd name="T2" fmla="*/ 16 w 264"/>
                <a:gd name="T3" fmla="*/ 198 h 198"/>
                <a:gd name="T4" fmla="*/ 0 w 264"/>
                <a:gd name="T5" fmla="*/ 181 h 198"/>
                <a:gd name="T6" fmla="*/ 0 w 264"/>
                <a:gd name="T7" fmla="*/ 16 h 198"/>
                <a:gd name="T8" fmla="*/ 16 w 264"/>
                <a:gd name="T9" fmla="*/ 0 h 198"/>
                <a:gd name="T10" fmla="*/ 247 w 264"/>
                <a:gd name="T11" fmla="*/ 0 h 198"/>
                <a:gd name="T12" fmla="*/ 264 w 264"/>
                <a:gd name="T13" fmla="*/ 16 h 198"/>
                <a:gd name="T14" fmla="*/ 264 w 264"/>
                <a:gd name="T15" fmla="*/ 181 h 198"/>
                <a:gd name="T16" fmla="*/ 247 w 264"/>
                <a:gd name="T17" fmla="*/ 198 h 198"/>
                <a:gd name="T18" fmla="*/ 16 w 264"/>
                <a:gd name="T19" fmla="*/ 11 h 198"/>
                <a:gd name="T20" fmla="*/ 11 w 264"/>
                <a:gd name="T21" fmla="*/ 16 h 198"/>
                <a:gd name="T22" fmla="*/ 11 w 264"/>
                <a:gd name="T23" fmla="*/ 181 h 198"/>
                <a:gd name="T24" fmla="*/ 16 w 264"/>
                <a:gd name="T25" fmla="*/ 187 h 198"/>
                <a:gd name="T26" fmla="*/ 247 w 264"/>
                <a:gd name="T27" fmla="*/ 187 h 198"/>
                <a:gd name="T28" fmla="*/ 253 w 264"/>
                <a:gd name="T29" fmla="*/ 181 h 198"/>
                <a:gd name="T30" fmla="*/ 253 w 264"/>
                <a:gd name="T31" fmla="*/ 16 h 198"/>
                <a:gd name="T32" fmla="*/ 247 w 264"/>
                <a:gd name="T33" fmla="*/ 11 h 198"/>
                <a:gd name="T34" fmla="*/ 16 w 264"/>
                <a:gd name="T35" fmla="*/ 1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4" h="198">
                  <a:moveTo>
                    <a:pt x="247" y="198"/>
                  </a:moveTo>
                  <a:cubicBezTo>
                    <a:pt x="16" y="198"/>
                    <a:pt x="16" y="198"/>
                    <a:pt x="16" y="198"/>
                  </a:cubicBezTo>
                  <a:cubicBezTo>
                    <a:pt x="7" y="198"/>
                    <a:pt x="0" y="190"/>
                    <a:pt x="0" y="181"/>
                  </a:cubicBezTo>
                  <a:cubicBezTo>
                    <a:pt x="0" y="16"/>
                    <a:pt x="0" y="16"/>
                    <a:pt x="0" y="16"/>
                  </a:cubicBezTo>
                  <a:cubicBezTo>
                    <a:pt x="0" y="7"/>
                    <a:pt x="7" y="0"/>
                    <a:pt x="16" y="0"/>
                  </a:cubicBezTo>
                  <a:cubicBezTo>
                    <a:pt x="247" y="0"/>
                    <a:pt x="247" y="0"/>
                    <a:pt x="247" y="0"/>
                  </a:cubicBezTo>
                  <a:cubicBezTo>
                    <a:pt x="256" y="0"/>
                    <a:pt x="264" y="7"/>
                    <a:pt x="264" y="16"/>
                  </a:cubicBezTo>
                  <a:cubicBezTo>
                    <a:pt x="264" y="181"/>
                    <a:pt x="264" y="181"/>
                    <a:pt x="264" y="181"/>
                  </a:cubicBezTo>
                  <a:cubicBezTo>
                    <a:pt x="264" y="190"/>
                    <a:pt x="256" y="198"/>
                    <a:pt x="247" y="198"/>
                  </a:cubicBezTo>
                  <a:close/>
                  <a:moveTo>
                    <a:pt x="16" y="11"/>
                  </a:moveTo>
                  <a:cubicBezTo>
                    <a:pt x="13" y="11"/>
                    <a:pt x="11" y="13"/>
                    <a:pt x="11" y="16"/>
                  </a:cubicBezTo>
                  <a:cubicBezTo>
                    <a:pt x="11" y="181"/>
                    <a:pt x="11" y="181"/>
                    <a:pt x="11" y="181"/>
                  </a:cubicBezTo>
                  <a:cubicBezTo>
                    <a:pt x="11" y="184"/>
                    <a:pt x="13" y="187"/>
                    <a:pt x="16" y="187"/>
                  </a:cubicBezTo>
                  <a:cubicBezTo>
                    <a:pt x="247" y="187"/>
                    <a:pt x="247" y="187"/>
                    <a:pt x="247" y="187"/>
                  </a:cubicBezTo>
                  <a:cubicBezTo>
                    <a:pt x="250" y="187"/>
                    <a:pt x="253" y="184"/>
                    <a:pt x="253" y="181"/>
                  </a:cubicBezTo>
                  <a:cubicBezTo>
                    <a:pt x="253" y="16"/>
                    <a:pt x="253" y="16"/>
                    <a:pt x="253" y="16"/>
                  </a:cubicBezTo>
                  <a:cubicBezTo>
                    <a:pt x="253" y="13"/>
                    <a:pt x="250" y="11"/>
                    <a:pt x="247" y="11"/>
                  </a:cubicBezTo>
                  <a:lnTo>
                    <a:pt x="1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Freeform 64"/>
            <p:cNvSpPr>
              <a:spLocks/>
            </p:cNvSpPr>
            <p:nvPr/>
          </p:nvSpPr>
          <p:spPr bwMode="auto">
            <a:xfrm>
              <a:off x="9063038" y="1420813"/>
              <a:ext cx="730250" cy="246063"/>
            </a:xfrm>
            <a:custGeom>
              <a:avLst/>
              <a:gdLst>
                <a:gd name="T0" fmla="*/ 171 w 265"/>
                <a:gd name="T1" fmla="*/ 89 h 89"/>
                <a:gd name="T2" fmla="*/ 167 w 265"/>
                <a:gd name="T3" fmla="*/ 87 h 89"/>
                <a:gd name="T4" fmla="*/ 86 w 265"/>
                <a:gd name="T5" fmla="*/ 13 h 89"/>
                <a:gd name="T6" fmla="*/ 10 w 265"/>
                <a:gd name="T7" fmla="*/ 78 h 89"/>
                <a:gd name="T8" fmla="*/ 2 w 265"/>
                <a:gd name="T9" fmla="*/ 77 h 89"/>
                <a:gd name="T10" fmla="*/ 2 w 265"/>
                <a:gd name="T11" fmla="*/ 70 h 89"/>
                <a:gd name="T12" fmla="*/ 83 w 265"/>
                <a:gd name="T13" fmla="*/ 2 h 89"/>
                <a:gd name="T14" fmla="*/ 90 w 265"/>
                <a:gd name="T15" fmla="*/ 2 h 89"/>
                <a:gd name="T16" fmla="*/ 172 w 265"/>
                <a:gd name="T17" fmla="*/ 76 h 89"/>
                <a:gd name="T18" fmla="*/ 217 w 265"/>
                <a:gd name="T19" fmla="*/ 46 h 89"/>
                <a:gd name="T20" fmla="*/ 223 w 265"/>
                <a:gd name="T21" fmla="*/ 45 h 89"/>
                <a:gd name="T22" fmla="*/ 262 w 265"/>
                <a:gd name="T23" fmla="*/ 68 h 89"/>
                <a:gd name="T24" fmla="*/ 264 w 265"/>
                <a:gd name="T25" fmla="*/ 76 h 89"/>
                <a:gd name="T26" fmla="*/ 256 w 265"/>
                <a:gd name="T27" fmla="*/ 78 h 89"/>
                <a:gd name="T28" fmla="*/ 221 w 265"/>
                <a:gd name="T29" fmla="*/ 57 h 89"/>
                <a:gd name="T30" fmla="*/ 174 w 265"/>
                <a:gd name="T31" fmla="*/ 88 h 89"/>
                <a:gd name="T32" fmla="*/ 171 w 265"/>
                <a:gd name="T3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5" h="89">
                  <a:moveTo>
                    <a:pt x="171" y="89"/>
                  </a:moveTo>
                  <a:cubicBezTo>
                    <a:pt x="170" y="89"/>
                    <a:pt x="168" y="88"/>
                    <a:pt x="167" y="87"/>
                  </a:cubicBezTo>
                  <a:cubicBezTo>
                    <a:pt x="86" y="13"/>
                    <a:pt x="86" y="13"/>
                    <a:pt x="86" y="13"/>
                  </a:cubicBezTo>
                  <a:cubicBezTo>
                    <a:pt x="10" y="78"/>
                    <a:pt x="10" y="78"/>
                    <a:pt x="10" y="78"/>
                  </a:cubicBezTo>
                  <a:cubicBezTo>
                    <a:pt x="7" y="80"/>
                    <a:pt x="4" y="80"/>
                    <a:pt x="2" y="77"/>
                  </a:cubicBezTo>
                  <a:cubicBezTo>
                    <a:pt x="0" y="75"/>
                    <a:pt x="0" y="72"/>
                    <a:pt x="2" y="70"/>
                  </a:cubicBezTo>
                  <a:cubicBezTo>
                    <a:pt x="83" y="2"/>
                    <a:pt x="83" y="2"/>
                    <a:pt x="83" y="2"/>
                  </a:cubicBezTo>
                  <a:cubicBezTo>
                    <a:pt x="85" y="0"/>
                    <a:pt x="88" y="0"/>
                    <a:pt x="90" y="2"/>
                  </a:cubicBezTo>
                  <a:cubicBezTo>
                    <a:pt x="172" y="76"/>
                    <a:pt x="172" y="76"/>
                    <a:pt x="172" y="76"/>
                  </a:cubicBezTo>
                  <a:cubicBezTo>
                    <a:pt x="217" y="46"/>
                    <a:pt x="217" y="46"/>
                    <a:pt x="217" y="46"/>
                  </a:cubicBezTo>
                  <a:cubicBezTo>
                    <a:pt x="219" y="44"/>
                    <a:pt x="221" y="44"/>
                    <a:pt x="223" y="45"/>
                  </a:cubicBezTo>
                  <a:cubicBezTo>
                    <a:pt x="262" y="68"/>
                    <a:pt x="262" y="68"/>
                    <a:pt x="262" y="68"/>
                  </a:cubicBezTo>
                  <a:cubicBezTo>
                    <a:pt x="264" y="70"/>
                    <a:pt x="265" y="73"/>
                    <a:pt x="264" y="76"/>
                  </a:cubicBezTo>
                  <a:cubicBezTo>
                    <a:pt x="262" y="79"/>
                    <a:pt x="259" y="79"/>
                    <a:pt x="256" y="78"/>
                  </a:cubicBezTo>
                  <a:cubicBezTo>
                    <a:pt x="221" y="57"/>
                    <a:pt x="221" y="57"/>
                    <a:pt x="221" y="57"/>
                  </a:cubicBezTo>
                  <a:cubicBezTo>
                    <a:pt x="174" y="88"/>
                    <a:pt x="174" y="88"/>
                    <a:pt x="174" y="88"/>
                  </a:cubicBezTo>
                  <a:cubicBezTo>
                    <a:pt x="173" y="88"/>
                    <a:pt x="172" y="89"/>
                    <a:pt x="171"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Freeform 65"/>
            <p:cNvSpPr>
              <a:spLocks noEditPoints="1"/>
            </p:cNvSpPr>
            <p:nvPr/>
          </p:nvSpPr>
          <p:spPr bwMode="auto">
            <a:xfrm>
              <a:off x="9459913" y="1333501"/>
              <a:ext cx="180975" cy="182563"/>
            </a:xfrm>
            <a:custGeom>
              <a:avLst/>
              <a:gdLst>
                <a:gd name="T0" fmla="*/ 33 w 66"/>
                <a:gd name="T1" fmla="*/ 66 h 66"/>
                <a:gd name="T2" fmla="*/ 0 w 66"/>
                <a:gd name="T3" fmla="*/ 33 h 66"/>
                <a:gd name="T4" fmla="*/ 33 w 66"/>
                <a:gd name="T5" fmla="*/ 0 h 66"/>
                <a:gd name="T6" fmla="*/ 66 w 66"/>
                <a:gd name="T7" fmla="*/ 33 h 66"/>
                <a:gd name="T8" fmla="*/ 33 w 66"/>
                <a:gd name="T9" fmla="*/ 66 h 66"/>
                <a:gd name="T10" fmla="*/ 33 w 66"/>
                <a:gd name="T11" fmla="*/ 11 h 66"/>
                <a:gd name="T12" fmla="*/ 11 w 66"/>
                <a:gd name="T13" fmla="*/ 33 h 66"/>
                <a:gd name="T14" fmla="*/ 33 w 66"/>
                <a:gd name="T15" fmla="*/ 55 h 66"/>
                <a:gd name="T16" fmla="*/ 55 w 66"/>
                <a:gd name="T17" fmla="*/ 33 h 66"/>
                <a:gd name="T18" fmla="*/ 33 w 66"/>
                <a:gd name="T19"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6">
                  <a:moveTo>
                    <a:pt x="33" y="66"/>
                  </a:moveTo>
                  <a:cubicBezTo>
                    <a:pt x="14" y="66"/>
                    <a:pt x="0" y="51"/>
                    <a:pt x="0" y="33"/>
                  </a:cubicBezTo>
                  <a:cubicBezTo>
                    <a:pt x="0" y="14"/>
                    <a:pt x="14" y="0"/>
                    <a:pt x="33" y="0"/>
                  </a:cubicBezTo>
                  <a:cubicBezTo>
                    <a:pt x="51" y="0"/>
                    <a:pt x="66" y="14"/>
                    <a:pt x="66" y="33"/>
                  </a:cubicBezTo>
                  <a:cubicBezTo>
                    <a:pt x="66" y="51"/>
                    <a:pt x="51" y="66"/>
                    <a:pt x="33" y="66"/>
                  </a:cubicBezTo>
                  <a:close/>
                  <a:moveTo>
                    <a:pt x="33" y="11"/>
                  </a:moveTo>
                  <a:cubicBezTo>
                    <a:pt x="20" y="11"/>
                    <a:pt x="11" y="20"/>
                    <a:pt x="11" y="33"/>
                  </a:cubicBezTo>
                  <a:cubicBezTo>
                    <a:pt x="11" y="45"/>
                    <a:pt x="20" y="55"/>
                    <a:pt x="33" y="55"/>
                  </a:cubicBezTo>
                  <a:cubicBezTo>
                    <a:pt x="45" y="55"/>
                    <a:pt x="55" y="45"/>
                    <a:pt x="55" y="33"/>
                  </a:cubicBezTo>
                  <a:cubicBezTo>
                    <a:pt x="55" y="20"/>
                    <a:pt x="45" y="11"/>
                    <a:pt x="3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69" name="Group 68">
            <a:extLst>
              <a:ext uri="{FF2B5EF4-FFF2-40B4-BE49-F238E27FC236}">
                <a16:creationId xmlns:a16="http://schemas.microsoft.com/office/drawing/2014/main" id="{BCDDAEA3-4A5D-4695-987B-61120F660A67}"/>
              </a:ext>
            </a:extLst>
          </p:cNvPr>
          <p:cNvGrpSpPr/>
          <p:nvPr/>
        </p:nvGrpSpPr>
        <p:grpSpPr>
          <a:xfrm>
            <a:off x="10656887" y="1961421"/>
            <a:ext cx="696913" cy="608013"/>
            <a:chOff x="5156200" y="3813175"/>
            <a:chExt cx="696913" cy="608013"/>
          </a:xfrm>
          <a:solidFill>
            <a:schemeClr val="bg1"/>
          </a:solidFill>
        </p:grpSpPr>
        <p:sp>
          <p:nvSpPr>
            <p:cNvPr id="70" name="Freeform 172">
              <a:extLst>
                <a:ext uri="{FF2B5EF4-FFF2-40B4-BE49-F238E27FC236}">
                  <a16:creationId xmlns:a16="http://schemas.microsoft.com/office/drawing/2014/main" id="{1A7DE589-1284-4FA8-A357-C694C0A11BF9}"/>
                </a:ext>
              </a:extLst>
            </p:cNvPr>
            <p:cNvSpPr>
              <a:spLocks noEditPoints="1"/>
            </p:cNvSpPr>
            <p:nvPr/>
          </p:nvSpPr>
          <p:spPr bwMode="auto">
            <a:xfrm>
              <a:off x="5156200" y="3813175"/>
              <a:ext cx="696913" cy="485775"/>
            </a:xfrm>
            <a:custGeom>
              <a:avLst/>
              <a:gdLst>
                <a:gd name="T0" fmla="*/ 226 w 253"/>
                <a:gd name="T1" fmla="*/ 176 h 176"/>
                <a:gd name="T2" fmla="*/ 28 w 253"/>
                <a:gd name="T3" fmla="*/ 176 h 176"/>
                <a:gd name="T4" fmla="*/ 0 w 253"/>
                <a:gd name="T5" fmla="*/ 148 h 176"/>
                <a:gd name="T6" fmla="*/ 0 w 253"/>
                <a:gd name="T7" fmla="*/ 27 h 176"/>
                <a:gd name="T8" fmla="*/ 28 w 253"/>
                <a:gd name="T9" fmla="*/ 0 h 176"/>
                <a:gd name="T10" fmla="*/ 226 w 253"/>
                <a:gd name="T11" fmla="*/ 0 h 176"/>
                <a:gd name="T12" fmla="*/ 253 w 253"/>
                <a:gd name="T13" fmla="*/ 27 h 176"/>
                <a:gd name="T14" fmla="*/ 253 w 253"/>
                <a:gd name="T15" fmla="*/ 148 h 176"/>
                <a:gd name="T16" fmla="*/ 226 w 253"/>
                <a:gd name="T17" fmla="*/ 176 h 176"/>
                <a:gd name="T18" fmla="*/ 28 w 253"/>
                <a:gd name="T19" fmla="*/ 11 h 176"/>
                <a:gd name="T20" fmla="*/ 11 w 253"/>
                <a:gd name="T21" fmla="*/ 27 h 176"/>
                <a:gd name="T22" fmla="*/ 11 w 253"/>
                <a:gd name="T23" fmla="*/ 148 h 176"/>
                <a:gd name="T24" fmla="*/ 28 w 253"/>
                <a:gd name="T25" fmla="*/ 165 h 176"/>
                <a:gd name="T26" fmla="*/ 226 w 253"/>
                <a:gd name="T27" fmla="*/ 165 h 176"/>
                <a:gd name="T28" fmla="*/ 242 w 253"/>
                <a:gd name="T29" fmla="*/ 148 h 176"/>
                <a:gd name="T30" fmla="*/ 242 w 253"/>
                <a:gd name="T31" fmla="*/ 27 h 176"/>
                <a:gd name="T32" fmla="*/ 226 w 253"/>
                <a:gd name="T33" fmla="*/ 11 h 176"/>
                <a:gd name="T34" fmla="*/ 28 w 253"/>
                <a:gd name="T35" fmla="*/ 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3" h="176">
                  <a:moveTo>
                    <a:pt x="226" y="176"/>
                  </a:moveTo>
                  <a:cubicBezTo>
                    <a:pt x="28" y="176"/>
                    <a:pt x="28" y="176"/>
                    <a:pt x="28" y="176"/>
                  </a:cubicBezTo>
                  <a:cubicBezTo>
                    <a:pt x="12" y="176"/>
                    <a:pt x="0" y="164"/>
                    <a:pt x="0" y="148"/>
                  </a:cubicBezTo>
                  <a:cubicBezTo>
                    <a:pt x="0" y="27"/>
                    <a:pt x="0" y="27"/>
                    <a:pt x="0" y="27"/>
                  </a:cubicBezTo>
                  <a:cubicBezTo>
                    <a:pt x="0" y="12"/>
                    <a:pt x="12" y="0"/>
                    <a:pt x="28" y="0"/>
                  </a:cubicBezTo>
                  <a:cubicBezTo>
                    <a:pt x="226" y="0"/>
                    <a:pt x="226" y="0"/>
                    <a:pt x="226" y="0"/>
                  </a:cubicBezTo>
                  <a:cubicBezTo>
                    <a:pt x="241" y="0"/>
                    <a:pt x="253" y="12"/>
                    <a:pt x="253" y="27"/>
                  </a:cubicBezTo>
                  <a:cubicBezTo>
                    <a:pt x="253" y="148"/>
                    <a:pt x="253" y="148"/>
                    <a:pt x="253" y="148"/>
                  </a:cubicBezTo>
                  <a:cubicBezTo>
                    <a:pt x="253" y="164"/>
                    <a:pt x="241" y="176"/>
                    <a:pt x="226" y="176"/>
                  </a:cubicBezTo>
                  <a:close/>
                  <a:moveTo>
                    <a:pt x="28" y="11"/>
                  </a:moveTo>
                  <a:cubicBezTo>
                    <a:pt x="18" y="11"/>
                    <a:pt x="11" y="18"/>
                    <a:pt x="11" y="27"/>
                  </a:cubicBezTo>
                  <a:cubicBezTo>
                    <a:pt x="11" y="148"/>
                    <a:pt x="11" y="148"/>
                    <a:pt x="11" y="148"/>
                  </a:cubicBezTo>
                  <a:cubicBezTo>
                    <a:pt x="11" y="157"/>
                    <a:pt x="18" y="165"/>
                    <a:pt x="28" y="165"/>
                  </a:cubicBezTo>
                  <a:cubicBezTo>
                    <a:pt x="226" y="165"/>
                    <a:pt x="226" y="165"/>
                    <a:pt x="226" y="165"/>
                  </a:cubicBezTo>
                  <a:cubicBezTo>
                    <a:pt x="235" y="165"/>
                    <a:pt x="242" y="157"/>
                    <a:pt x="242" y="148"/>
                  </a:cubicBezTo>
                  <a:cubicBezTo>
                    <a:pt x="242" y="27"/>
                    <a:pt x="242" y="27"/>
                    <a:pt x="242" y="27"/>
                  </a:cubicBezTo>
                  <a:cubicBezTo>
                    <a:pt x="242" y="18"/>
                    <a:pt x="235" y="11"/>
                    <a:pt x="226" y="11"/>
                  </a:cubicBezTo>
                  <a:lnTo>
                    <a:pt x="2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Freeform 173">
              <a:extLst>
                <a:ext uri="{FF2B5EF4-FFF2-40B4-BE49-F238E27FC236}">
                  <a16:creationId xmlns:a16="http://schemas.microsoft.com/office/drawing/2014/main" id="{98CF1C43-7AF0-4331-8D72-E14F942D97F0}"/>
                </a:ext>
              </a:extLst>
            </p:cNvPr>
            <p:cNvSpPr>
              <a:spLocks noEditPoints="1"/>
            </p:cNvSpPr>
            <p:nvPr/>
          </p:nvSpPr>
          <p:spPr bwMode="auto">
            <a:xfrm>
              <a:off x="5399088" y="3965575"/>
              <a:ext cx="212725" cy="212725"/>
            </a:xfrm>
            <a:custGeom>
              <a:avLst/>
              <a:gdLst>
                <a:gd name="T0" fmla="*/ 6 w 77"/>
                <a:gd name="T1" fmla="*/ 77 h 77"/>
                <a:gd name="T2" fmla="*/ 3 w 77"/>
                <a:gd name="T3" fmla="*/ 76 h 77"/>
                <a:gd name="T4" fmla="*/ 0 w 77"/>
                <a:gd name="T5" fmla="*/ 71 h 77"/>
                <a:gd name="T6" fmla="*/ 0 w 77"/>
                <a:gd name="T7" fmla="*/ 5 h 77"/>
                <a:gd name="T8" fmla="*/ 3 w 77"/>
                <a:gd name="T9" fmla="*/ 1 h 77"/>
                <a:gd name="T10" fmla="*/ 8 w 77"/>
                <a:gd name="T11" fmla="*/ 0 h 77"/>
                <a:gd name="T12" fmla="*/ 74 w 77"/>
                <a:gd name="T13" fmla="*/ 33 h 77"/>
                <a:gd name="T14" fmla="*/ 77 w 77"/>
                <a:gd name="T15" fmla="*/ 38 h 77"/>
                <a:gd name="T16" fmla="*/ 74 w 77"/>
                <a:gd name="T17" fmla="*/ 43 h 77"/>
                <a:gd name="T18" fmla="*/ 8 w 77"/>
                <a:gd name="T19" fmla="*/ 76 h 77"/>
                <a:gd name="T20" fmla="*/ 6 w 77"/>
                <a:gd name="T21" fmla="*/ 77 h 77"/>
                <a:gd name="T22" fmla="*/ 11 w 77"/>
                <a:gd name="T23" fmla="*/ 14 h 77"/>
                <a:gd name="T24" fmla="*/ 11 w 77"/>
                <a:gd name="T25" fmla="*/ 62 h 77"/>
                <a:gd name="T26" fmla="*/ 59 w 77"/>
                <a:gd name="T27" fmla="*/ 38 h 77"/>
                <a:gd name="T28" fmla="*/ 11 w 77"/>
                <a:gd name="T29" fmla="*/ 1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7">
                  <a:moveTo>
                    <a:pt x="6" y="77"/>
                  </a:moveTo>
                  <a:cubicBezTo>
                    <a:pt x="5" y="77"/>
                    <a:pt x="4" y="77"/>
                    <a:pt x="3" y="76"/>
                  </a:cubicBezTo>
                  <a:cubicBezTo>
                    <a:pt x="1" y="75"/>
                    <a:pt x="0" y="73"/>
                    <a:pt x="0" y="71"/>
                  </a:cubicBezTo>
                  <a:cubicBezTo>
                    <a:pt x="0" y="5"/>
                    <a:pt x="0" y="5"/>
                    <a:pt x="0" y="5"/>
                  </a:cubicBezTo>
                  <a:cubicBezTo>
                    <a:pt x="0" y="3"/>
                    <a:pt x="1" y="2"/>
                    <a:pt x="3" y="1"/>
                  </a:cubicBezTo>
                  <a:cubicBezTo>
                    <a:pt x="4" y="0"/>
                    <a:pt x="6" y="0"/>
                    <a:pt x="8" y="0"/>
                  </a:cubicBezTo>
                  <a:cubicBezTo>
                    <a:pt x="74" y="33"/>
                    <a:pt x="74" y="33"/>
                    <a:pt x="74" y="33"/>
                  </a:cubicBezTo>
                  <a:cubicBezTo>
                    <a:pt x="76" y="34"/>
                    <a:pt x="77" y="36"/>
                    <a:pt x="77" y="38"/>
                  </a:cubicBezTo>
                  <a:cubicBezTo>
                    <a:pt x="77" y="40"/>
                    <a:pt x="76" y="42"/>
                    <a:pt x="74" y="43"/>
                  </a:cubicBezTo>
                  <a:cubicBezTo>
                    <a:pt x="8" y="76"/>
                    <a:pt x="8" y="76"/>
                    <a:pt x="8" y="76"/>
                  </a:cubicBezTo>
                  <a:cubicBezTo>
                    <a:pt x="7" y="77"/>
                    <a:pt x="6" y="77"/>
                    <a:pt x="6" y="77"/>
                  </a:cubicBezTo>
                  <a:close/>
                  <a:moveTo>
                    <a:pt x="11" y="14"/>
                  </a:moveTo>
                  <a:cubicBezTo>
                    <a:pt x="11" y="62"/>
                    <a:pt x="11" y="62"/>
                    <a:pt x="11" y="62"/>
                  </a:cubicBezTo>
                  <a:cubicBezTo>
                    <a:pt x="59" y="38"/>
                    <a:pt x="59" y="38"/>
                    <a:pt x="59" y="38"/>
                  </a:cubicBezTo>
                  <a:lnTo>
                    <a:pt x="1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Freeform 174">
              <a:extLst>
                <a:ext uri="{FF2B5EF4-FFF2-40B4-BE49-F238E27FC236}">
                  <a16:creationId xmlns:a16="http://schemas.microsoft.com/office/drawing/2014/main" id="{69D4AEDB-0616-495B-9886-4A2E205D7A21}"/>
                </a:ext>
              </a:extLst>
            </p:cNvPr>
            <p:cNvSpPr>
              <a:spLocks/>
            </p:cNvSpPr>
            <p:nvPr/>
          </p:nvSpPr>
          <p:spPr bwMode="auto">
            <a:xfrm>
              <a:off x="5672138" y="4359275"/>
              <a:ext cx="180975" cy="31750"/>
            </a:xfrm>
            <a:custGeom>
              <a:avLst/>
              <a:gdLst>
                <a:gd name="T0" fmla="*/ 61 w 66"/>
                <a:gd name="T1" fmla="*/ 11 h 11"/>
                <a:gd name="T2" fmla="*/ 6 w 66"/>
                <a:gd name="T3" fmla="*/ 11 h 11"/>
                <a:gd name="T4" fmla="*/ 0 w 66"/>
                <a:gd name="T5" fmla="*/ 5 h 11"/>
                <a:gd name="T6" fmla="*/ 6 w 66"/>
                <a:gd name="T7" fmla="*/ 0 h 11"/>
                <a:gd name="T8" fmla="*/ 61 w 66"/>
                <a:gd name="T9" fmla="*/ 0 h 11"/>
                <a:gd name="T10" fmla="*/ 66 w 66"/>
                <a:gd name="T11" fmla="*/ 5 h 11"/>
                <a:gd name="T12" fmla="*/ 61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1" y="11"/>
                  </a:moveTo>
                  <a:cubicBezTo>
                    <a:pt x="6" y="11"/>
                    <a:pt x="6" y="11"/>
                    <a:pt x="6" y="11"/>
                  </a:cubicBezTo>
                  <a:cubicBezTo>
                    <a:pt x="2" y="11"/>
                    <a:pt x="0" y="8"/>
                    <a:pt x="0" y="5"/>
                  </a:cubicBezTo>
                  <a:cubicBezTo>
                    <a:pt x="0" y="2"/>
                    <a:pt x="2" y="0"/>
                    <a:pt x="6" y="0"/>
                  </a:cubicBezTo>
                  <a:cubicBezTo>
                    <a:pt x="61" y="0"/>
                    <a:pt x="61" y="0"/>
                    <a:pt x="61" y="0"/>
                  </a:cubicBezTo>
                  <a:cubicBezTo>
                    <a:pt x="64" y="0"/>
                    <a:pt x="66" y="2"/>
                    <a:pt x="66" y="5"/>
                  </a:cubicBezTo>
                  <a:cubicBezTo>
                    <a:pt x="66" y="8"/>
                    <a:pt x="64" y="11"/>
                    <a:pt x="6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Freeform 175">
              <a:extLst>
                <a:ext uri="{FF2B5EF4-FFF2-40B4-BE49-F238E27FC236}">
                  <a16:creationId xmlns:a16="http://schemas.microsoft.com/office/drawing/2014/main" id="{DB8CB1AE-AEFC-47DD-94A4-0CEB430ACFDF}"/>
                </a:ext>
              </a:extLst>
            </p:cNvPr>
            <p:cNvSpPr>
              <a:spLocks/>
            </p:cNvSpPr>
            <p:nvPr/>
          </p:nvSpPr>
          <p:spPr bwMode="auto">
            <a:xfrm>
              <a:off x="5156200" y="4359275"/>
              <a:ext cx="485775" cy="31750"/>
            </a:xfrm>
            <a:custGeom>
              <a:avLst/>
              <a:gdLst>
                <a:gd name="T0" fmla="*/ 171 w 176"/>
                <a:gd name="T1" fmla="*/ 11 h 11"/>
                <a:gd name="T2" fmla="*/ 6 w 176"/>
                <a:gd name="T3" fmla="*/ 11 h 11"/>
                <a:gd name="T4" fmla="*/ 0 w 176"/>
                <a:gd name="T5" fmla="*/ 5 h 11"/>
                <a:gd name="T6" fmla="*/ 6 w 176"/>
                <a:gd name="T7" fmla="*/ 0 h 11"/>
                <a:gd name="T8" fmla="*/ 171 w 176"/>
                <a:gd name="T9" fmla="*/ 0 h 11"/>
                <a:gd name="T10" fmla="*/ 176 w 176"/>
                <a:gd name="T11" fmla="*/ 5 h 11"/>
                <a:gd name="T12" fmla="*/ 171 w 17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6" h="11">
                  <a:moveTo>
                    <a:pt x="171" y="11"/>
                  </a:moveTo>
                  <a:cubicBezTo>
                    <a:pt x="6" y="11"/>
                    <a:pt x="6" y="11"/>
                    <a:pt x="6" y="11"/>
                  </a:cubicBezTo>
                  <a:cubicBezTo>
                    <a:pt x="2" y="11"/>
                    <a:pt x="0" y="8"/>
                    <a:pt x="0" y="5"/>
                  </a:cubicBezTo>
                  <a:cubicBezTo>
                    <a:pt x="0" y="2"/>
                    <a:pt x="2" y="0"/>
                    <a:pt x="6" y="0"/>
                  </a:cubicBezTo>
                  <a:cubicBezTo>
                    <a:pt x="171" y="0"/>
                    <a:pt x="171" y="0"/>
                    <a:pt x="171" y="0"/>
                  </a:cubicBezTo>
                  <a:cubicBezTo>
                    <a:pt x="174" y="0"/>
                    <a:pt x="176" y="2"/>
                    <a:pt x="176" y="5"/>
                  </a:cubicBezTo>
                  <a:cubicBezTo>
                    <a:pt x="176" y="8"/>
                    <a:pt x="174" y="11"/>
                    <a:pt x="17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Freeform 176">
              <a:extLst>
                <a:ext uri="{FF2B5EF4-FFF2-40B4-BE49-F238E27FC236}">
                  <a16:creationId xmlns:a16="http://schemas.microsoft.com/office/drawing/2014/main" id="{314AD64B-2CC2-4D8B-9D91-8F19D20AB0C2}"/>
                </a:ext>
              </a:extLst>
            </p:cNvPr>
            <p:cNvSpPr>
              <a:spLocks noEditPoints="1"/>
            </p:cNvSpPr>
            <p:nvPr/>
          </p:nvSpPr>
          <p:spPr bwMode="auto">
            <a:xfrm>
              <a:off x="5611813" y="4329113"/>
              <a:ext cx="90488" cy="92075"/>
            </a:xfrm>
            <a:custGeom>
              <a:avLst/>
              <a:gdLst>
                <a:gd name="T0" fmla="*/ 17 w 33"/>
                <a:gd name="T1" fmla="*/ 33 h 33"/>
                <a:gd name="T2" fmla="*/ 0 w 33"/>
                <a:gd name="T3" fmla="*/ 16 h 33"/>
                <a:gd name="T4" fmla="*/ 17 w 33"/>
                <a:gd name="T5" fmla="*/ 0 h 33"/>
                <a:gd name="T6" fmla="*/ 33 w 33"/>
                <a:gd name="T7" fmla="*/ 16 h 33"/>
                <a:gd name="T8" fmla="*/ 17 w 33"/>
                <a:gd name="T9" fmla="*/ 33 h 33"/>
                <a:gd name="T10" fmla="*/ 17 w 33"/>
                <a:gd name="T11" fmla="*/ 11 h 33"/>
                <a:gd name="T12" fmla="*/ 11 w 33"/>
                <a:gd name="T13" fmla="*/ 16 h 33"/>
                <a:gd name="T14" fmla="*/ 17 w 33"/>
                <a:gd name="T15" fmla="*/ 22 h 33"/>
                <a:gd name="T16" fmla="*/ 22 w 33"/>
                <a:gd name="T17" fmla="*/ 16 h 33"/>
                <a:gd name="T18" fmla="*/ 17 w 33"/>
                <a:gd name="T1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17" y="33"/>
                  </a:moveTo>
                  <a:cubicBezTo>
                    <a:pt x="7" y="33"/>
                    <a:pt x="0" y="25"/>
                    <a:pt x="0" y="16"/>
                  </a:cubicBezTo>
                  <a:cubicBezTo>
                    <a:pt x="0" y="7"/>
                    <a:pt x="7" y="0"/>
                    <a:pt x="17" y="0"/>
                  </a:cubicBezTo>
                  <a:cubicBezTo>
                    <a:pt x="26" y="0"/>
                    <a:pt x="33" y="7"/>
                    <a:pt x="33" y="16"/>
                  </a:cubicBezTo>
                  <a:cubicBezTo>
                    <a:pt x="33" y="25"/>
                    <a:pt x="26" y="33"/>
                    <a:pt x="17" y="33"/>
                  </a:cubicBezTo>
                  <a:close/>
                  <a:moveTo>
                    <a:pt x="17" y="11"/>
                  </a:moveTo>
                  <a:cubicBezTo>
                    <a:pt x="13" y="11"/>
                    <a:pt x="11" y="13"/>
                    <a:pt x="11" y="16"/>
                  </a:cubicBezTo>
                  <a:cubicBezTo>
                    <a:pt x="11" y="19"/>
                    <a:pt x="13" y="22"/>
                    <a:pt x="17" y="22"/>
                  </a:cubicBezTo>
                  <a:cubicBezTo>
                    <a:pt x="20" y="22"/>
                    <a:pt x="22" y="19"/>
                    <a:pt x="22" y="16"/>
                  </a:cubicBezTo>
                  <a:cubicBezTo>
                    <a:pt x="22" y="13"/>
                    <a:pt x="20" y="11"/>
                    <a:pt x="1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Rectangle 3"/>
          <p:cNvSpPr/>
          <p:nvPr/>
        </p:nvSpPr>
        <p:spPr>
          <a:xfrm>
            <a:off x="-1" y="1264568"/>
            <a:ext cx="4177918" cy="2485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mn-ea"/>
                <a:cs typeface="Arial"/>
              </a:rPr>
              <a:t>食品</a:t>
            </a:r>
            <a:endParaRPr kumimoji="0" lang="en-US" sz="2800" b="0" i="0" u="none" strike="noStrike" kern="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4177917" y="1264568"/>
            <a:ext cx="4007042" cy="2485906"/>
          </a:xfrm>
          <a:prstGeom prst="rect">
            <a:avLst/>
          </a:prstGeom>
          <a:solidFill>
            <a:srgbClr val="B417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mn-ea"/>
                <a:cs typeface="Arial"/>
              </a:rPr>
              <a:t>食品加工</a:t>
            </a:r>
            <a:endParaRPr kumimoji="0" lang="en-US" sz="2800" b="0" i="0" u="none" strike="noStrike" kern="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8184959" y="1264568"/>
            <a:ext cx="4007041" cy="2485906"/>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mn-ea"/>
                <a:cs typeface="Arial"/>
              </a:rPr>
              <a:t>食品安全</a:t>
            </a:r>
            <a:endParaRPr kumimoji="0" lang="en-US" sz="2800" b="0" i="0" u="none" strike="noStrike" kern="0" cap="none" spc="0" normalizeH="0" baseline="0" noProof="0" dirty="0">
              <a:ln>
                <a:noFill/>
              </a:ln>
              <a:solidFill>
                <a:prstClr val="white"/>
              </a:solidFill>
              <a:effectLst/>
              <a:uLnTx/>
              <a:uFillTx/>
              <a:latin typeface="Arial"/>
              <a:ea typeface="+mn-ea"/>
              <a:cs typeface="+mn-cs"/>
            </a:endParaRPr>
          </a:p>
        </p:txBody>
      </p:sp>
      <p:sp>
        <p:nvSpPr>
          <p:cNvPr id="7" name="Rectangle 6"/>
          <p:cNvSpPr/>
          <p:nvPr/>
        </p:nvSpPr>
        <p:spPr>
          <a:xfrm>
            <a:off x="4177918" y="3750474"/>
            <a:ext cx="4003866" cy="2597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mn-ea"/>
                <a:cs typeface="Arial"/>
              </a:rPr>
              <a:t>生物技术</a:t>
            </a:r>
            <a:endParaRPr kumimoji="0" lang="en-US" sz="2800" b="0" i="0" u="none" strike="noStrike" kern="0" cap="none" spc="0" normalizeH="0" baseline="0" noProof="0" dirty="0">
              <a:ln>
                <a:noFill/>
              </a:ln>
              <a:solidFill>
                <a:prstClr val="white"/>
              </a:solidFill>
              <a:effectLst/>
              <a:uLnTx/>
              <a:uFillTx/>
              <a:latin typeface="Arial"/>
              <a:ea typeface="+mn-ea"/>
              <a:cs typeface="+mn-cs"/>
            </a:endParaRPr>
          </a:p>
        </p:txBody>
      </p:sp>
      <p:sp>
        <p:nvSpPr>
          <p:cNvPr id="8" name="Rectangle 7"/>
          <p:cNvSpPr/>
          <p:nvPr/>
        </p:nvSpPr>
        <p:spPr>
          <a:xfrm>
            <a:off x="8181784" y="3750473"/>
            <a:ext cx="4010216" cy="2597948"/>
          </a:xfrm>
          <a:prstGeom prst="rect">
            <a:avLst/>
          </a:prstGeom>
          <a:solidFill>
            <a:srgbClr val="B417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mn-ea"/>
                <a:cs typeface="Arial"/>
              </a:rPr>
              <a:t>宠物食品</a:t>
            </a:r>
            <a:endParaRPr kumimoji="0" lang="en-US" sz="2800" b="0" i="0" u="none" strike="noStrike" kern="0" cap="none" spc="0" normalizeH="0" baseline="0" noProof="0" dirty="0">
              <a:ln>
                <a:noFill/>
              </a:ln>
              <a:solidFill>
                <a:prstClr val="white"/>
              </a:solidFill>
              <a:effectLst/>
              <a:uLnTx/>
              <a:uFillTx/>
              <a:latin typeface="Arial"/>
              <a:ea typeface="+mn-ea"/>
              <a:cs typeface="+mn-cs"/>
            </a:endParaRPr>
          </a:p>
        </p:txBody>
      </p:sp>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3" name="Rectangle 2"/>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14" name="Rectangle 13"/>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15" name="Rectangle 14"/>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66" name="Rectangle 65">
            <a:extLst>
              <a:ext uri="{FF2B5EF4-FFF2-40B4-BE49-F238E27FC236}">
                <a16:creationId xmlns:a16="http://schemas.microsoft.com/office/drawing/2014/main" id="{DBB3B6B0-D23B-E640-A780-E028BB071FA9}"/>
              </a:ext>
            </a:extLst>
          </p:cNvPr>
          <p:cNvSpPr/>
          <p:nvPr/>
        </p:nvSpPr>
        <p:spPr>
          <a:xfrm>
            <a:off x="-1" y="3739361"/>
            <a:ext cx="4177918" cy="2609060"/>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mn-ea"/>
                <a:cs typeface="Arial"/>
              </a:rPr>
              <a:t>食品变质</a:t>
            </a:r>
            <a:endParaRPr kumimoji="0" lang="en-US" sz="2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4100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10000" fill="hold" nodeType="withEffect" p14:presetBounceEnd="80000">
                                      <p:stCondLst>
                                        <p:cond delay="0"/>
                                      </p:stCondLst>
                                      <p:childTnLst>
                                        <p:animMotion origin="layout" path="M 4.16667E-7 -2.59259E-6 L 4.16667E-7 0.46459 " pathEditMode="relative" rAng="0" ptsTypes="AA" p14:bounceEnd="80000">
                                          <p:cBhvr>
                                            <p:cTn id="6" dur="2500" fill="hold"/>
                                            <p:tgtEl>
                                              <p:spTgt spid="16"/>
                                            </p:tgtEl>
                                            <p:attrNameLst>
                                              <p:attrName>ppt_x</p:attrName>
                                              <p:attrName>ppt_y</p:attrName>
                                            </p:attrNameLst>
                                          </p:cBhvr>
                                          <p:rCtr x="0" y="23218"/>
                                        </p:animMotion>
                                      </p:childTnLst>
                                    </p:cTn>
                                  </p:par>
                                  <p:par>
                                    <p:cTn id="7" presetID="42" presetClass="path" presetSubtype="0" accel="10000" fill="hold" nodeType="withEffect" p14:presetBounceEnd="80000">
                                      <p:stCondLst>
                                        <p:cond delay="750"/>
                                      </p:stCondLst>
                                      <p:childTnLst>
                                        <p:animMotion origin="layout" path="M 4.16667E-7 -2.59259E-6 L 4.16667E-7 0.46459 " pathEditMode="relative" rAng="0" ptsTypes="AA" p14:bounceEnd="80000">
                                          <p:cBhvr>
                                            <p:cTn id="8" dur="2500" fill="hold"/>
                                            <p:tgtEl>
                                              <p:spTgt spid="39"/>
                                            </p:tgtEl>
                                            <p:attrNameLst>
                                              <p:attrName>ppt_x</p:attrName>
                                              <p:attrName>ppt_y</p:attrName>
                                            </p:attrNameLst>
                                          </p:cBhvr>
                                          <p:rCtr x="0" y="23218"/>
                                        </p:animMotion>
                                      </p:childTnLst>
                                    </p:cTn>
                                  </p:par>
                                  <p:par>
                                    <p:cTn id="9" presetID="42" presetClass="path" presetSubtype="0" accel="10000" fill="hold" nodeType="withEffect" p14:presetBounceEnd="80000">
                                      <p:stCondLst>
                                        <p:cond delay="1500"/>
                                      </p:stCondLst>
                                      <p:childTnLst>
                                        <p:animMotion origin="layout" path="M 4.16667E-7 -2.59259E-6 L 4.16667E-7 0.46459 " pathEditMode="relative" rAng="0" ptsTypes="AA" p14:bounceEnd="80000">
                                          <p:cBhvr>
                                            <p:cTn id="10" dur="2500" fill="hold"/>
                                            <p:tgtEl>
                                              <p:spTgt spid="27"/>
                                            </p:tgtEl>
                                            <p:attrNameLst>
                                              <p:attrName>ppt_x</p:attrName>
                                              <p:attrName>ppt_y</p:attrName>
                                            </p:attrNameLst>
                                          </p:cBhvr>
                                          <p:rCtr x="0" y="23218"/>
                                        </p:animMotion>
                                      </p:childTnLst>
                                    </p:cTn>
                                  </p:par>
                                  <p:par>
                                    <p:cTn id="11" presetID="42" presetClass="path" presetSubtype="0" accel="10000" fill="hold" nodeType="withEffect" p14:presetBounceEnd="80000">
                                      <p:stCondLst>
                                        <p:cond delay="2250"/>
                                      </p:stCondLst>
                                      <p:childTnLst>
                                        <p:animMotion origin="layout" path="M 4.16667E-7 -2.59259E-6 L 4.16667E-7 0.46459 " pathEditMode="relative" rAng="0" ptsTypes="AA" p14:bounceEnd="80000">
                                          <p:cBhvr>
                                            <p:cTn id="12" dur="2500" fill="hold"/>
                                            <p:tgtEl>
                                              <p:spTgt spid="43"/>
                                            </p:tgtEl>
                                            <p:attrNameLst>
                                              <p:attrName>ppt_x</p:attrName>
                                              <p:attrName>ppt_y</p:attrName>
                                            </p:attrNameLst>
                                          </p:cBhvr>
                                          <p:rCtr x="0" y="23218"/>
                                        </p:animMotion>
                                      </p:childTnLst>
                                    </p:cTn>
                                  </p:par>
                                  <p:par>
                                    <p:cTn id="13" presetID="42" presetClass="path" presetSubtype="0" accel="10000" fill="hold" nodeType="withEffect" p14:presetBounceEnd="80000">
                                      <p:stCondLst>
                                        <p:cond delay="3000"/>
                                      </p:stCondLst>
                                      <p:childTnLst>
                                        <p:animMotion origin="layout" path="M -4.16667E-6 -4.07407E-6 L -4.16667E-6 0.46459 " pathEditMode="relative" rAng="0" ptsTypes="AA" p14:bounceEnd="80000">
                                          <p:cBhvr>
                                            <p:cTn id="14" dur="2500" fill="hold"/>
                                            <p:tgtEl>
                                              <p:spTgt spid="69"/>
                                            </p:tgtEl>
                                            <p:attrNameLst>
                                              <p:attrName>ppt_x</p:attrName>
                                              <p:attrName>ppt_y</p:attrName>
                                            </p:attrNameLst>
                                          </p:cBhvr>
                                          <p:rCtr x="0" y="2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10000" fill="hold" nodeType="withEffect">
                                      <p:stCondLst>
                                        <p:cond delay="0"/>
                                      </p:stCondLst>
                                      <p:childTnLst>
                                        <p:animMotion origin="layout" path="M 4.16667E-7 -2.59259E-6 L 4.16667E-7 0.46459 " pathEditMode="relative" rAng="0" ptsTypes="AA">
                                          <p:cBhvr>
                                            <p:cTn id="6" dur="2500" fill="hold"/>
                                            <p:tgtEl>
                                              <p:spTgt spid="16"/>
                                            </p:tgtEl>
                                            <p:attrNameLst>
                                              <p:attrName>ppt_x</p:attrName>
                                              <p:attrName>ppt_y</p:attrName>
                                            </p:attrNameLst>
                                          </p:cBhvr>
                                          <p:rCtr x="0" y="23218"/>
                                        </p:animMotion>
                                      </p:childTnLst>
                                    </p:cTn>
                                  </p:par>
                                  <p:par>
                                    <p:cTn id="7" presetID="42" presetClass="path" presetSubtype="0" accel="10000" fill="hold" nodeType="withEffect">
                                      <p:stCondLst>
                                        <p:cond delay="750"/>
                                      </p:stCondLst>
                                      <p:childTnLst>
                                        <p:animMotion origin="layout" path="M 4.16667E-7 -2.59259E-6 L 4.16667E-7 0.46459 " pathEditMode="relative" rAng="0" ptsTypes="AA">
                                          <p:cBhvr>
                                            <p:cTn id="8" dur="2500" fill="hold"/>
                                            <p:tgtEl>
                                              <p:spTgt spid="39"/>
                                            </p:tgtEl>
                                            <p:attrNameLst>
                                              <p:attrName>ppt_x</p:attrName>
                                              <p:attrName>ppt_y</p:attrName>
                                            </p:attrNameLst>
                                          </p:cBhvr>
                                          <p:rCtr x="0" y="23218"/>
                                        </p:animMotion>
                                      </p:childTnLst>
                                    </p:cTn>
                                  </p:par>
                                  <p:par>
                                    <p:cTn id="9" presetID="42" presetClass="path" presetSubtype="0" accel="10000" fill="hold" nodeType="withEffect">
                                      <p:stCondLst>
                                        <p:cond delay="1500"/>
                                      </p:stCondLst>
                                      <p:childTnLst>
                                        <p:animMotion origin="layout" path="M 4.16667E-7 -2.59259E-6 L 4.16667E-7 0.46459 " pathEditMode="relative" rAng="0" ptsTypes="AA">
                                          <p:cBhvr>
                                            <p:cTn id="10" dur="2500" fill="hold"/>
                                            <p:tgtEl>
                                              <p:spTgt spid="27"/>
                                            </p:tgtEl>
                                            <p:attrNameLst>
                                              <p:attrName>ppt_x</p:attrName>
                                              <p:attrName>ppt_y</p:attrName>
                                            </p:attrNameLst>
                                          </p:cBhvr>
                                          <p:rCtr x="0" y="23218"/>
                                        </p:animMotion>
                                      </p:childTnLst>
                                    </p:cTn>
                                  </p:par>
                                  <p:par>
                                    <p:cTn id="11" presetID="42" presetClass="path" presetSubtype="0" accel="10000" fill="hold" nodeType="withEffect">
                                      <p:stCondLst>
                                        <p:cond delay="2250"/>
                                      </p:stCondLst>
                                      <p:childTnLst>
                                        <p:animMotion origin="layout" path="M 4.16667E-7 -2.59259E-6 L 4.16667E-7 0.46459 " pathEditMode="relative" rAng="0" ptsTypes="AA">
                                          <p:cBhvr>
                                            <p:cTn id="12" dur="2500" fill="hold"/>
                                            <p:tgtEl>
                                              <p:spTgt spid="43"/>
                                            </p:tgtEl>
                                            <p:attrNameLst>
                                              <p:attrName>ppt_x</p:attrName>
                                              <p:attrName>ppt_y</p:attrName>
                                            </p:attrNameLst>
                                          </p:cBhvr>
                                          <p:rCtr x="0" y="23218"/>
                                        </p:animMotion>
                                      </p:childTnLst>
                                    </p:cTn>
                                  </p:par>
                                  <p:par>
                                    <p:cTn id="13" presetID="42" presetClass="path" presetSubtype="0" accel="10000" fill="hold" nodeType="withEffect">
                                      <p:stCondLst>
                                        <p:cond delay="3000"/>
                                      </p:stCondLst>
                                      <p:childTnLst>
                                        <p:animMotion origin="layout" path="M -4.16667E-6 -4.07407E-6 L -4.16667E-6 0.46459 " pathEditMode="relative" rAng="0" ptsTypes="AA">
                                          <p:cBhvr>
                                            <p:cTn id="14" dur="2500" fill="hold"/>
                                            <p:tgtEl>
                                              <p:spTgt spid="69"/>
                                            </p:tgtEl>
                                            <p:attrNameLst>
                                              <p:attrName>ppt_x</p:attrName>
                                              <p:attrName>ppt_y</p:attrName>
                                            </p:attrNameLst>
                                          </p:cBhvr>
                                          <p:rCtr x="0" y="2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25B3F5E8-3B32-B14D-95DF-779205F6CFB6}"/>
              </a:ext>
            </a:extLst>
          </p:cNvPr>
          <p:cNvSpPr>
            <a:spLocks noGrp="1"/>
          </p:cNvSpPr>
          <p:nvPr>
            <p:ph type="title"/>
          </p:nvPr>
        </p:nvSpPr>
        <p:spPr>
          <a:xfrm>
            <a:off x="838200" y="223127"/>
            <a:ext cx="10515600" cy="1023710"/>
          </a:xfrm>
        </p:spPr>
        <p:txBody>
          <a:bodyPr/>
          <a:lstStyle/>
          <a:p>
            <a:r>
              <a:rPr lang="en-US" sz="2800" dirty="0">
                <a:solidFill>
                  <a:srgbClr val="002060"/>
                </a:solidFill>
                <a:cs typeface="Arial"/>
              </a:rPr>
              <a:t>FSTA </a:t>
            </a:r>
            <a:r>
              <a:rPr lang="zh-CN" altLang="en-US" sz="2800" b="1" dirty="0">
                <a:solidFill>
                  <a:srgbClr val="002060"/>
                </a:solidFill>
                <a:cs typeface="Arial"/>
              </a:rPr>
              <a:t>叙词表</a:t>
            </a:r>
            <a:endParaRPr lang="en-US" sz="2800" dirty="0">
              <a:solidFill>
                <a:srgbClr val="002060"/>
              </a:solidFill>
            </a:endParaRPr>
          </a:p>
        </p:txBody>
      </p:sp>
      <p:sp>
        <p:nvSpPr>
          <p:cNvPr id="6" name="Text Placeholder 6">
            <a:extLst>
              <a:ext uri="{FF2B5EF4-FFF2-40B4-BE49-F238E27FC236}">
                <a16:creationId xmlns:a16="http://schemas.microsoft.com/office/drawing/2014/main" id="{408B7CD0-93D9-7B46-801D-85319A1D4651}"/>
              </a:ext>
            </a:extLst>
          </p:cNvPr>
          <p:cNvSpPr>
            <a:spLocks noGrp="1"/>
          </p:cNvSpPr>
          <p:nvPr>
            <p:ph type="body" sz="quarter" idx="10"/>
          </p:nvPr>
        </p:nvSpPr>
        <p:spPr>
          <a:xfrm>
            <a:off x="838200" y="1023686"/>
            <a:ext cx="10515599" cy="3056608"/>
          </a:xfrm>
        </p:spPr>
        <p:txBody>
          <a:bodyPr vert="horz" lIns="91440" tIns="45720" rIns="91440" bIns="45720" rtlCol="0" anchor="t">
            <a:noAutofit/>
          </a:bodyPr>
          <a:lstStyle/>
          <a:p>
            <a:pPr marL="457200" indent="-457200">
              <a:lnSpc>
                <a:spcPct val="100000"/>
              </a:lnSpc>
              <a:spcBef>
                <a:spcPts val="3000"/>
              </a:spcBef>
              <a:buFont typeface="Wingdings" panose="05000000000000000000" pitchFamily="2" charset="2"/>
              <a:buChar char="Ø"/>
              <a:defRPr/>
            </a:pPr>
            <a:r>
              <a:rPr lang="zh-CN" altLang="en-US" sz="2200">
                <a:solidFill>
                  <a:srgbClr val="454545"/>
                </a:solidFill>
                <a:ea typeface="思源黑体 CN Light" panose="020B0300000000000000" charset="-122"/>
                <a:cs typeface="+mn-cs"/>
              </a:rPr>
              <a:t>创建了 </a:t>
            </a:r>
            <a:r>
              <a:rPr lang="en-US" altLang="zh-CN" sz="2200">
                <a:ea typeface="思源黑体 CN Light" panose="020B0300000000000000" charset="-122"/>
                <a:cs typeface="+mn-cs"/>
              </a:rPr>
              <a:t>16,994 </a:t>
            </a:r>
            <a:r>
              <a:rPr lang="zh-CN" altLang="en-US" sz="2200">
                <a:solidFill>
                  <a:srgbClr val="454545"/>
                </a:solidFill>
                <a:ea typeface="思源黑体 CN Light" panose="020B0300000000000000" charset="-122"/>
                <a:cs typeface="+mn-cs"/>
              </a:rPr>
              <a:t>个关键词，并按照以食品为中心的层次结构进行编排，确保内容的轻松导航</a:t>
            </a:r>
            <a:endParaRPr lang="en-US" altLang="zh-CN" sz="2200">
              <a:solidFill>
                <a:srgbClr val="454545"/>
              </a:solidFill>
              <a:ea typeface="思源黑体 CN Light" panose="020B0300000000000000" charset="-122"/>
              <a:cs typeface="+mn-cs"/>
            </a:endParaRPr>
          </a:p>
          <a:p>
            <a:pPr marL="457200" indent="-457200">
              <a:lnSpc>
                <a:spcPct val="100000"/>
              </a:lnSpc>
              <a:spcBef>
                <a:spcPts val="3000"/>
              </a:spcBef>
              <a:buFont typeface="Wingdings" panose="05000000000000000000" pitchFamily="2" charset="2"/>
              <a:buChar char="Ø"/>
              <a:defRPr/>
            </a:pPr>
            <a:r>
              <a:rPr lang="zh-CN" altLang="en-US" sz="2200">
                <a:solidFill>
                  <a:srgbClr val="454545"/>
                </a:solidFill>
                <a:ea typeface="思源黑体 CN Light" panose="020B0300000000000000" charset="-122"/>
                <a:cs typeface="+mn-cs"/>
              </a:rPr>
              <a:t>根据科学创新引入和审查新的关键词和关键词上下文使用受控关键词，克服作者术语和科学术语的差异</a:t>
            </a:r>
            <a:endParaRPr lang="en-US" altLang="zh-CN" sz="2200">
              <a:solidFill>
                <a:srgbClr val="454545"/>
              </a:solidFill>
              <a:ea typeface="思源黑体 CN Light" panose="020B0300000000000000" charset="-122"/>
              <a:cs typeface="+mn-cs"/>
            </a:endParaRPr>
          </a:p>
          <a:p>
            <a:pPr marL="457200" indent="-457200">
              <a:lnSpc>
                <a:spcPct val="100000"/>
              </a:lnSpc>
              <a:spcBef>
                <a:spcPts val="3000"/>
              </a:spcBef>
              <a:buFont typeface="Wingdings" panose="05000000000000000000" pitchFamily="2" charset="2"/>
              <a:buChar char="Ø"/>
              <a:defRPr/>
            </a:pPr>
            <a:r>
              <a:rPr lang="zh-CN" altLang="en-US" sz="2200">
                <a:solidFill>
                  <a:srgbClr val="454545"/>
                </a:solidFill>
                <a:ea typeface="思源黑体 CN Light" panose="020B0300000000000000" charset="-122"/>
                <a:cs typeface="+mn-cs"/>
              </a:rPr>
              <a:t>与关键词一起提供的附带信息，以及术语词库层次结构，使导航和索引更加清晰</a:t>
            </a:r>
            <a:endParaRPr lang="en-US" altLang="zh-CN" sz="2200">
              <a:solidFill>
                <a:srgbClr val="454545"/>
              </a:solidFill>
              <a:ea typeface="思源黑体 CN Light" panose="020B0300000000000000" charset="-122"/>
              <a:cs typeface="+mn-cs"/>
            </a:endParaRPr>
          </a:p>
          <a:p>
            <a:pPr marL="457200" indent="-457200">
              <a:lnSpc>
                <a:spcPct val="100000"/>
              </a:lnSpc>
              <a:spcBef>
                <a:spcPts val="3000"/>
              </a:spcBef>
              <a:buFont typeface="Wingdings" panose="05000000000000000000" pitchFamily="2" charset="2"/>
              <a:buChar char="Ø"/>
              <a:defRPr/>
            </a:pPr>
            <a:r>
              <a:rPr lang="zh-CN" altLang="en-US" sz="2200">
                <a:solidFill>
                  <a:srgbClr val="454545"/>
                </a:solidFill>
                <a:ea typeface="思源黑体 CN Light" panose="020B0300000000000000" charset="-122"/>
                <a:cs typeface="+mn-cs"/>
              </a:rPr>
              <a:t>由 </a:t>
            </a:r>
            <a:r>
              <a:rPr lang="en-US" altLang="zh-CN" sz="2200">
                <a:solidFill>
                  <a:srgbClr val="454545"/>
                </a:solidFill>
                <a:ea typeface="思源黑体 CN Light" panose="020B0300000000000000" charset="-122"/>
                <a:cs typeface="+mn-cs"/>
              </a:rPr>
              <a:t>IFIS </a:t>
            </a:r>
            <a:r>
              <a:rPr lang="zh-CN" altLang="en-US" sz="2200">
                <a:solidFill>
                  <a:srgbClr val="454545"/>
                </a:solidFill>
                <a:ea typeface="思源黑体 CN Light" panose="020B0300000000000000" charset="-122"/>
                <a:cs typeface="+mn-cs"/>
              </a:rPr>
              <a:t>内部经验丰富的科学家团队管理</a:t>
            </a:r>
            <a:endParaRPr lang="en-US" sz="2200">
              <a:solidFill>
                <a:srgbClr val="454545"/>
              </a:solidFill>
              <a:ea typeface="思源黑体 CN Light" panose="020B0300000000000000" charset="-122"/>
              <a:cs typeface="+mn-cs"/>
            </a:endParaRPr>
          </a:p>
        </p:txBody>
      </p:sp>
      <p:sp>
        <p:nvSpPr>
          <p:cNvPr id="2" name="Rectangle 1">
            <a:extLst>
              <a:ext uri="{FF2B5EF4-FFF2-40B4-BE49-F238E27FC236}">
                <a16:creationId xmlns:a16="http://schemas.microsoft.com/office/drawing/2014/main" id="{8E6A75A8-6661-AE4A-E54A-03A2172B30D4}"/>
              </a:ext>
            </a:extLst>
          </p:cNvPr>
          <p:cNvSpPr/>
          <p:nvPr/>
        </p:nvSpPr>
        <p:spPr>
          <a:xfrm>
            <a:off x="0" y="4544782"/>
            <a:ext cx="12192000" cy="1840252"/>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2" descr="A picture containing window, large, people, street&#10;&#10;Description automatically generated">
            <a:extLst>
              <a:ext uri="{FF2B5EF4-FFF2-40B4-BE49-F238E27FC236}">
                <a16:creationId xmlns:a16="http://schemas.microsoft.com/office/drawing/2014/main" id="{9365D880-344D-C744-08E4-844F9692CD58}"/>
              </a:ext>
            </a:extLst>
          </p:cNvPr>
          <p:cNvPicPr>
            <a:picLocks noChangeAspect="1"/>
          </p:cNvPicPr>
          <p:nvPr/>
        </p:nvPicPr>
        <p:blipFill rotWithShape="1">
          <a:blip r:embed="rId2" cstate="screen">
            <a:alphaModFix amt="32000"/>
            <a:extLst>
              <a:ext uri="{28A0092B-C50C-407E-A947-70E740481C1C}">
                <a14:useLocalDpi xmlns:a14="http://schemas.microsoft.com/office/drawing/2010/main"/>
              </a:ext>
            </a:extLst>
          </a:blip>
          <a:srcRect/>
          <a:stretch/>
        </p:blipFill>
        <p:spPr>
          <a:xfrm>
            <a:off x="562741" y="4739343"/>
            <a:ext cx="11192256" cy="1583918"/>
          </a:xfrm>
          <a:prstGeom prst="rect">
            <a:avLst/>
          </a:prstGeom>
        </p:spPr>
      </p:pic>
    </p:spTree>
    <p:extLst>
      <p:ext uri="{BB962C8B-B14F-4D97-AF65-F5344CB8AC3E}">
        <p14:creationId xmlns:p14="http://schemas.microsoft.com/office/powerpoint/2010/main" val="410686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6783a99e-17ba-4f1b-9d9b-3c0eab72b022}"/>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d46e7e4f-6861-4aad-a1bb-38216e51099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EBSCO General - Body">
  <a:themeElements>
    <a:clrScheme name="EBSCO 1">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9A814"/>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3.xml><?xml version="1.0" encoding="utf-8"?>
<a:theme xmlns:a="http://schemas.openxmlformats.org/drawingml/2006/main" name="1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自定义 6">
      <a:majorFont>
        <a:latin typeface="思源黑体"/>
        <a:ea typeface="思源黑体"/>
        <a:cs typeface=""/>
      </a:majorFont>
      <a:minorFont>
        <a:latin typeface="Times New Roman"/>
        <a:ea typeface="思源黑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BSCO General - Body">
  <a:themeElements>
    <a:clrScheme name="EBSCO 1">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9A814"/>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fa7943-2741-461f-9ac5-113b23ece455">
      <Terms xmlns="http://schemas.microsoft.com/office/infopath/2007/PartnerControls"/>
    </lcf76f155ced4ddcb4097134ff3c332f>
    <TaxCatchAll xmlns="88868c31-392a-4041-b384-5194d6321ef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251B620F1B944EA7368A9C8B79E640" ma:contentTypeVersion="12" ma:contentTypeDescription="Create a new document." ma:contentTypeScope="" ma:versionID="d06641a165cb301ca321d8f7dbf2612a">
  <xsd:schema xmlns:xsd="http://www.w3.org/2001/XMLSchema" xmlns:xs="http://www.w3.org/2001/XMLSchema" xmlns:p="http://schemas.microsoft.com/office/2006/metadata/properties" xmlns:ns2="3afa7943-2741-461f-9ac5-113b23ece455" xmlns:ns3="88868c31-392a-4041-b384-5194d6321efe" targetNamespace="http://schemas.microsoft.com/office/2006/metadata/properties" ma:root="true" ma:fieldsID="0a34797640096b9952cde42966504a6f" ns2:_="" ns3:_="">
    <xsd:import namespace="3afa7943-2741-461f-9ac5-113b23ece455"/>
    <xsd:import namespace="88868c31-392a-4041-b384-5194d6321ef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fa7943-2741-461f-9ac5-113b23ece4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52abea7-4a42-4a00-9534-35aba9b2966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868c31-392a-4041-b384-5194d6321ef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e3379-8e93-4fbb-ba26-92d7e5af7db6}" ma:internalName="TaxCatchAll" ma:showField="CatchAllData" ma:web="88868c31-392a-4041-b384-5194d6321e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085614-4D0E-4D06-AE81-BA11C593B328}">
  <ds:schemaRefs>
    <ds:schemaRef ds:uri="http://purl.org/dc/elements/1.1/"/>
    <ds:schemaRef ds:uri="http://www.w3.org/XML/1998/namespace"/>
    <ds:schemaRef ds:uri="3afa7943-2741-461f-9ac5-113b23ece455"/>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88868c31-392a-4041-b384-5194d6321efe"/>
    <ds:schemaRef ds:uri="http://purl.org/dc/dcmitype/"/>
  </ds:schemaRefs>
</ds:datastoreItem>
</file>

<file path=customXml/itemProps2.xml><?xml version="1.0" encoding="utf-8"?>
<ds:datastoreItem xmlns:ds="http://schemas.openxmlformats.org/officeDocument/2006/customXml" ds:itemID="{262BC370-9CB1-4BD1-9C73-F4D2DFBDA4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fa7943-2741-461f-9ac5-113b23ece455"/>
    <ds:schemaRef ds:uri="88868c31-392a-4041-b384-5194d6321e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7FD16E-DC79-4D61-9BCA-C98803B90FE2}">
  <ds:schemaRefs>
    <ds:schemaRef ds:uri="http://schemas.microsoft.com/sharepoint/v3/contenttype/forms"/>
  </ds:schemaRefs>
</ds:datastoreItem>
</file>

<file path=docMetadata/LabelInfo.xml><?xml version="1.0" encoding="utf-8"?>
<clbl:labelList xmlns:clbl="http://schemas.microsoft.com/office/2020/mipLabelMetadata">
  <clbl:label id="{50fa36ca-7dd3-44f1-9e3f-1bf39a3963a5}" enabled="0" method="" siteId="{50fa36ca-7dd3-44f1-9e3f-1bf39a3963a5}" removed="1"/>
</clbl:labelList>
</file>

<file path=docProps/app.xml><?xml version="1.0" encoding="utf-8"?>
<Properties xmlns="http://schemas.openxmlformats.org/officeDocument/2006/extended-properties" xmlns:vt="http://schemas.openxmlformats.org/officeDocument/2006/docPropsVTypes">
  <TotalTime>2034</TotalTime>
  <Words>2378</Words>
  <Application>Microsoft Office PowerPoint</Application>
  <PresentationFormat>宽屏</PresentationFormat>
  <Paragraphs>644</Paragraphs>
  <Slides>40</Slides>
  <Notes>25</Notes>
  <HiddenSlides>0</HiddenSlides>
  <MMClips>0</MMClips>
  <ScaleCrop>false</ScaleCrop>
  <HeadingPairs>
    <vt:vector size="6" baseType="variant">
      <vt:variant>
        <vt:lpstr>已用的字体</vt:lpstr>
      </vt:variant>
      <vt:variant>
        <vt:i4>14</vt:i4>
      </vt:variant>
      <vt:variant>
        <vt:lpstr>主题</vt:lpstr>
      </vt:variant>
      <vt:variant>
        <vt:i4>6</vt:i4>
      </vt:variant>
      <vt:variant>
        <vt:lpstr>幻灯片标题</vt:lpstr>
      </vt:variant>
      <vt:variant>
        <vt:i4>40</vt:i4>
      </vt:variant>
    </vt:vector>
  </HeadingPairs>
  <TitlesOfParts>
    <vt:vector size="60" baseType="lpstr">
      <vt:lpstr>Microsoft YaHei UI</vt:lpstr>
      <vt:lpstr>宋体</vt:lpstr>
      <vt:lpstr>微软雅黑</vt:lpstr>
      <vt:lpstr>思源黑体</vt:lpstr>
      <vt:lpstr>思源黑体 CN</vt:lpstr>
      <vt:lpstr>思源黑体 CN Light</vt:lpstr>
      <vt:lpstr>等线</vt:lpstr>
      <vt:lpstr>黑体</vt:lpstr>
      <vt:lpstr>Aptos</vt:lpstr>
      <vt:lpstr>Aptos Display</vt:lpstr>
      <vt:lpstr>Arial</vt:lpstr>
      <vt:lpstr>Calibri</vt:lpstr>
      <vt:lpstr>Times New Roman</vt:lpstr>
      <vt:lpstr>Wingdings</vt:lpstr>
      <vt:lpstr>Office 主题​​</vt:lpstr>
      <vt:lpstr>2_EBSCO General - Body</vt:lpstr>
      <vt:lpstr>1_EBSCO General - Body</vt:lpstr>
      <vt:lpstr>4_EBSCO General - Body</vt:lpstr>
      <vt:lpstr>14_EBSCO General - Body</vt:lpstr>
      <vt:lpstr>1_EBSCO General - Body</vt:lpstr>
      <vt:lpstr>关于FSTA</vt:lpstr>
      <vt:lpstr>FSTA with Full Text  使用指南  </vt:lpstr>
      <vt:lpstr>PowerPoint 演示文稿</vt:lpstr>
      <vt:lpstr>PowerPoint 演示文稿</vt:lpstr>
      <vt:lpstr>关于 IFIS</vt:lpstr>
      <vt:lpstr>   </vt:lpstr>
      <vt:lpstr>PowerPoint 演示文稿</vt:lpstr>
      <vt:lpstr>FSTA 涵盖与食品和营养各方面有关的主题，包括所有主要食品和饮料商品以及相关的生命科学和纯科学，另外还有：</vt:lpstr>
      <vt:lpstr>FSTA 叙词表</vt:lpstr>
      <vt:lpstr>FSTA with Full Text</vt:lpstr>
      <vt:lpstr>FSTA with Full Text 包括一系列以食品为重点内容的相关领域，涵盖：</vt:lpstr>
      <vt:lpstr>FSTA with Full Text 编辑并提供各种来源的全文：</vt:lpstr>
      <vt:lpstr>FSTA with Full Text 各地区持续收录全文期刊</vt:lpstr>
      <vt:lpstr>FSTA with Full Text 提供以下持续且无延迟收录的食品科学核心全文期刊 </vt:lpstr>
      <vt:lpstr>Comprehensive Reviews in Food Science &amp; Food Safety</vt:lpstr>
      <vt:lpstr>Antioxidants</vt:lpstr>
      <vt:lpstr>Food Security</vt:lpstr>
      <vt:lpstr>PowerPoint 演示文稿</vt:lpstr>
      <vt:lpstr>PowerPoint 演示文稿</vt:lpstr>
      <vt:lpstr>PowerPoint 演示文稿</vt:lpstr>
      <vt:lpstr>PowerPoint 演示文稿</vt:lpstr>
      <vt:lpstr>PowerPoint 演示文稿</vt:lpstr>
      <vt:lpstr>PowerPoint 演示文稿</vt:lpstr>
      <vt:lpstr>检索举例</vt:lpstr>
      <vt:lpstr>检索技巧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检索平台：https://research.ebsco.com/  EBSCO 支持站点:  https://connect.ebsco.com EBSCO官网：https://www.ebsco.com/zh-cn 免费在线课程：https://ebsco-chinese.zoom.us/calendar/search?showType=2&amp;startDate=2021-07-01 Bilibili视频：https://space.bilibili.com/1798959763/lists?sid=2655301  EBSCOhost 中文教程下载: https://connect.ebsco.com/s/article/EBSCO平台中文使用指南 </vt:lpstr>
      <vt:lpstr>关于FSTA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Dawn Tong</dc:creator>
  <cp:lastModifiedBy>Wenting Hu</cp:lastModifiedBy>
  <cp:revision>23</cp:revision>
  <dcterms:created xsi:type="dcterms:W3CDTF">2024-12-25T06:50:08Z</dcterms:created>
  <dcterms:modified xsi:type="dcterms:W3CDTF">2025-07-07T06:45:06Z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0x0101001A251B620F1B944EA7368A9C8B79E640</vt:lpwstr>
  </property>
  <property fmtid="{D5CDD505-2E9C-101B-9397-08002B2CF9AE}" pid="3" name="MediaServiceImageTags">
    <vt:lpwstr/>
  </property>
</Properties>
</file>