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09" r:id="rId4"/>
    <p:sldId id="310" r:id="rId5"/>
    <p:sldId id="311" r:id="rId6"/>
    <p:sldId id="314" r:id="rId7"/>
    <p:sldId id="29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6257" autoAdjust="0"/>
  </p:normalViewPr>
  <p:slideViewPr>
    <p:cSldViewPr snapToGrid="0" snapToObjects="1">
      <p:cViewPr varScale="1">
        <p:scale>
          <a:sx n="86" d="100"/>
          <a:sy n="86" d="100"/>
        </p:scale>
        <p:origin x="1354" y="77"/>
      </p:cViewPr>
      <p:guideLst>
        <p:guide orient="horz" pos="2157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76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E6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708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1B2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1A5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3F8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rgbClr val="40D5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工作网盘\维普\市场部\PPT2016\图片1.jpg"/>
          <p:cNvPicPr>
            <a:picLocks noChangeAspect="1" noChangeArrowheads="1"/>
          </p:cNvPicPr>
          <p:nvPr userDrawn="1"/>
        </p:nvPicPr>
        <p:blipFill>
          <a:blip r:embed="rId11"/>
          <a:srcRect l="7147" r="17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365760" y="682730"/>
            <a:ext cx="830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中文期刊服务平台移动</a:t>
            </a:r>
            <a:r>
              <a:rPr lang="en-US" altLang="zh-CN" sz="2800" dirty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APP</a:t>
            </a:r>
            <a:r>
              <a:rPr lang="zh-CN" altLang="en-US" sz="2800" dirty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授权使用说明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3478795" y="6125936"/>
            <a:ext cx="3544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rgbClr val="003E3E"/>
                </a:solidFill>
                <a:latin typeface="思源黑体 CN Medium" pitchFamily="34" charset="-122"/>
                <a:ea typeface="思源黑体 CN Medium" pitchFamily="34" charset="-122"/>
              </a:rPr>
              <a:t>重庆维普资讯有限公司</a:t>
            </a: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4527" y="6138992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274208" y="6125936"/>
            <a:ext cx="4571092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E:\工作网盘\维普\市场部\中刊7.0手机助手-二维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5800" y="1458369"/>
            <a:ext cx="2882900" cy="288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3556337" y="465212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中文期刊手机助手</a:t>
            </a:r>
            <a:endParaRPr lang="zh-CN" altLang="en-US" dirty="0"/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移动应用：中文期刊手机助手</a:t>
            </a:r>
          </a:p>
        </p:txBody>
      </p:sp>
      <p:sp>
        <p:nvSpPr>
          <p:cNvPr id="13" name="矩形 12"/>
          <p:cNvSpPr/>
          <p:nvPr/>
        </p:nvSpPr>
        <p:spPr>
          <a:xfrm>
            <a:off x="1205643" y="3094074"/>
            <a:ext cx="367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通过“中文期刊手机助手”，可以实现无时间、无地域限制地查阅、下载中文期刊服务平台的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6600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余万篇文献。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01340" y="1344392"/>
            <a:ext cx="2240507" cy="4540149"/>
            <a:chOff x="5708223" y="1966258"/>
            <a:chExt cx="1933624" cy="3918283"/>
          </a:xfrm>
        </p:grpSpPr>
        <p:pic>
          <p:nvPicPr>
            <p:cNvPr id="1026" name="Picture 2" descr="E:\工作网盘\维普\市场部\设计\2016道具\公图DM 资料（02-22修改）\截图\image03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08223" y="1966258"/>
              <a:ext cx="1933624" cy="3918283"/>
            </a:xfrm>
            <a:prstGeom prst="rect">
              <a:avLst/>
            </a:prstGeom>
            <a:noFill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255" y="2395095"/>
              <a:ext cx="1703683" cy="2555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11"/>
            <a:stretch>
              <a:fillRect/>
            </a:stretch>
          </p:blipFill>
          <p:spPr>
            <a:xfrm>
              <a:off x="5819255" y="4674394"/>
              <a:ext cx="1703683" cy="750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矩形 9"/>
          <p:cNvSpPr/>
          <p:nvPr/>
        </p:nvSpPr>
        <p:spPr>
          <a:xfrm>
            <a:off x="1216793" y="2553222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移动客户端</a:t>
            </a: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移动应用：中文期刊手机助手</a:t>
            </a:r>
          </a:p>
        </p:txBody>
      </p:sp>
      <p:sp>
        <p:nvSpPr>
          <p:cNvPr id="5" name="矩形 4"/>
          <p:cNvSpPr/>
          <p:nvPr/>
        </p:nvSpPr>
        <p:spPr>
          <a:xfrm>
            <a:off x="1112393" y="1780178"/>
            <a:ext cx="762140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Step1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下载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方式一：登陆中文期刊服务平台（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），选择“下载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”。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2393" y="5412947"/>
            <a:ext cx="714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方式二：在各主流手机应用市场，如：百度应用、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91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2393" y="130312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使用流程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CCAFDD-47A0-40DE-95D5-CF86F811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92" y="2611175"/>
            <a:ext cx="7083556" cy="26875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99742" y="1013921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Step2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：注册登录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后，打开客户端，点击客户端左上角的     （如下图左），然后输入手机号码，获取验证码后，完成手机号注册。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99" y="1495478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248" y="2472667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643645" y="2940709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643645" y="5410200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663740" y="2940709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660469" y="5517356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475586"/>
            <a:ext cx="74187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1.  IP</a:t>
            </a:r>
            <a:r>
              <a:rPr lang="zh-CN" altLang="en-US" sz="1400" b="1" dirty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认证</a:t>
            </a:r>
            <a:endParaRPr lang="en-US" altLang="zh-CN" sz="1400" b="1" dirty="0">
              <a:solidFill>
                <a:srgbClr val="333333"/>
              </a:solidFill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如果你的手机处于连接图书馆（校园网）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的状态，并且你所在的学校已经开通了中文期刊服务平台，你的账号（即手机号）登陆后就能自动获得权限认证，无需其他操作就能直接使用中文期刊手机助手进行文献阅读、下载。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2.  </a:t>
            </a:r>
            <a:r>
              <a:rPr lang="zh-CN" altLang="en-US" sz="1400" b="1" dirty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页平台二维码验证</a:t>
            </a:r>
            <a:endParaRPr lang="en-US" altLang="zh-CN" sz="1400" b="1" dirty="0">
              <a:solidFill>
                <a:srgbClr val="333333"/>
              </a:solidFill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如果你未连接图书馆（校园网）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，在所在的学校你可以通过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端登陆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qikan.cqvip.com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（校园网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IP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范围内），在页面的已经开通了中文期刊服务平台右上角找到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【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为手机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授权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】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99742" y="1013921"/>
            <a:ext cx="340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Step3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anose="020B0604020202020204" pitchFamily="34" charset="0"/>
              </a:rPr>
              <a:t>：账号权限认证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387779"/>
            <a:ext cx="1932639" cy="15271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394AAB-0AA0-4D7D-B35E-E693D249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49" y="4387778"/>
            <a:ext cx="5739712" cy="247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>
                <a:solidFill>
                  <a:srgbClr val="1B2135"/>
                </a:solidFill>
                <a:latin typeface="微软雅黑" panose="020B0503020204020204" charset="-122"/>
                <a:cs typeface="微软雅黑" panose="020B0503020204020204" charset="-122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44011" y="847430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当你依次完成了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①下载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账号权限认证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，即可免费使用中文期刊服务平台（小提示：使用周期为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个月，超过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个月请按照以上流程重新注册认证）。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14000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多种期刊、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6600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余万篇论文，你想要的都能一览无余！</a:t>
            </a:r>
            <a:endParaRPr lang="en-US" altLang="zh-CN" sz="1600" dirty="0">
              <a:solidFill>
                <a:srgbClr val="33333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7047" y="5054600"/>
            <a:ext cx="7308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使用已经获得权限认证的中文期刊手机助手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APP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，还可以反向授权任一校园网外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PC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设备：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PC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端打开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qikan.cqvip.com,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点击“用户登录”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“扫码登录”，通过已授权成功的手机打开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app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扫码即授权成功，使其具备中文期刊服务平台的使用权限。</a:t>
            </a:r>
            <a:endParaRPr lang="en-US" altLang="zh-CN" sz="1600" b="1" dirty="0">
              <a:solidFill>
                <a:srgbClr val="333333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FEFB05-1D7E-4319-9B48-1F9EF7AA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41" y="2047759"/>
            <a:ext cx="6525918" cy="30068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3671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菱形 12"/>
          <p:cNvSpPr/>
          <p:nvPr/>
        </p:nvSpPr>
        <p:spPr>
          <a:xfrm rot="18900000">
            <a:off x="-162129" y="1002460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5277529" y="2958158"/>
            <a:ext cx="3778864" cy="458468"/>
            <a:chOff x="4903518" y="3146240"/>
            <a:chExt cx="3778864" cy="458468"/>
          </a:xfrm>
        </p:grpSpPr>
        <p:sp>
          <p:nvSpPr>
            <p:cNvPr id="24" name="文本框 3"/>
            <p:cNvSpPr txBox="1"/>
            <p:nvPr/>
          </p:nvSpPr>
          <p:spPr>
            <a:xfrm>
              <a:off x="5138077" y="3158432"/>
              <a:ext cx="354430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重庆维普资讯有限公司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903518" y="3146240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79EF3E3-001D-49C3-B46F-4B8E909E4F9B}"/>
              </a:ext>
            </a:extLst>
          </p:cNvPr>
          <p:cNvSpPr/>
          <p:nvPr/>
        </p:nvSpPr>
        <p:spPr>
          <a:xfrm>
            <a:off x="4707102" y="4897383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>
                <a:solidFill>
                  <a:schemeClr val="bg1"/>
                </a:solidFill>
              </a:rPr>
              <a:t>感谢聆听</a:t>
            </a:r>
          </a:p>
        </p:txBody>
      </p:sp>
      <p:sp>
        <p:nvSpPr>
          <p:cNvPr id="10" name="菱形 16">
            <a:extLst>
              <a:ext uri="{FF2B5EF4-FFF2-40B4-BE49-F238E27FC236}">
                <a16:creationId xmlns:a16="http://schemas.microsoft.com/office/drawing/2014/main" id="{1751E336-6B69-4158-881A-D95BECBB0D1F}"/>
              </a:ext>
            </a:extLst>
          </p:cNvPr>
          <p:cNvSpPr/>
          <p:nvPr/>
        </p:nvSpPr>
        <p:spPr>
          <a:xfrm rot="18900000">
            <a:off x="3977837" y="1609748"/>
            <a:ext cx="1061525" cy="1061525"/>
          </a:xfrm>
          <a:prstGeom prst="diamond">
            <a:avLst/>
          </a:prstGeom>
          <a:solidFill>
            <a:schemeClr val="accent1">
              <a:alpha val="20000"/>
            </a:schemeClr>
          </a:solid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7">
            <a:extLst>
              <a:ext uri="{FF2B5EF4-FFF2-40B4-BE49-F238E27FC236}">
                <a16:creationId xmlns:a16="http://schemas.microsoft.com/office/drawing/2014/main" id="{5BD6C112-DF40-4777-A9C8-CB91472FDC2A}"/>
              </a:ext>
            </a:extLst>
          </p:cNvPr>
          <p:cNvSpPr/>
          <p:nvPr/>
        </p:nvSpPr>
        <p:spPr>
          <a:xfrm rot="18900000">
            <a:off x="3838540" y="2519601"/>
            <a:ext cx="2157474" cy="2157474"/>
          </a:xfrm>
          <a:prstGeom prst="diamond">
            <a:avLst/>
          </a:prstGeom>
          <a:solidFill>
            <a:schemeClr val="accent1">
              <a:alpha val="10196"/>
            </a:schemeClr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4D1D65DA-BA9C-4CB8-8178-B3C65392A889}"/>
              </a:ext>
            </a:extLst>
          </p:cNvPr>
          <p:cNvGrpSpPr/>
          <p:nvPr/>
        </p:nvGrpSpPr>
        <p:grpSpPr>
          <a:xfrm>
            <a:off x="4197109" y="1904959"/>
            <a:ext cx="4911813" cy="1450340"/>
            <a:chOff x="3880029" y="1800697"/>
            <a:chExt cx="4911813" cy="1450340"/>
          </a:xfrm>
        </p:grpSpPr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E6379460-C6CB-413C-8722-B59E83EBCAD9}"/>
                </a:ext>
              </a:extLst>
            </p:cNvPr>
            <p:cNvSpPr txBox="1"/>
            <p:nvPr/>
          </p:nvSpPr>
          <p:spPr>
            <a:xfrm>
              <a:off x="3880029" y="1800697"/>
              <a:ext cx="1800313" cy="145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15" name="文本框 51">
              <a:extLst>
                <a:ext uri="{FF2B5EF4-FFF2-40B4-BE49-F238E27FC236}">
                  <a16:creationId xmlns:a16="http://schemas.microsoft.com/office/drawing/2014/main" id="{09D56EB8-65F1-4E28-8A6D-A77D31FB6D5D}"/>
                </a:ext>
              </a:extLst>
            </p:cNvPr>
            <p:cNvSpPr txBox="1"/>
            <p:nvPr/>
          </p:nvSpPr>
          <p:spPr>
            <a:xfrm>
              <a:off x="4960449" y="1927335"/>
              <a:ext cx="3831393" cy="4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Normal" pitchFamily="34" charset="-122"/>
                  <a:ea typeface="思源黑体 CN Normal" pitchFamily="34" charset="-122"/>
                </a:rPr>
                <a:t>技术服务热线：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Normal" pitchFamily="34" charset="-122"/>
                  <a:ea typeface="思源黑体 CN Normal" pitchFamily="34" charset="-122"/>
                </a:rPr>
                <a:t>400-638-5550</a:t>
              </a:r>
            </a:p>
          </p:txBody>
        </p:sp>
        <p:sp>
          <p:nvSpPr>
            <p:cNvPr id="16" name="矩形 25">
              <a:extLst>
                <a:ext uri="{FF2B5EF4-FFF2-40B4-BE49-F238E27FC236}">
                  <a16:creationId xmlns:a16="http://schemas.microsoft.com/office/drawing/2014/main" id="{2370B25B-582C-4582-A613-787605613261}"/>
                </a:ext>
              </a:extLst>
            </p:cNvPr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" name="矩形 26">
              <a:extLst>
                <a:ext uri="{FF2B5EF4-FFF2-40B4-BE49-F238E27FC236}">
                  <a16:creationId xmlns:a16="http://schemas.microsoft.com/office/drawing/2014/main" id="{91C9849E-7BDD-4AFC-B7F5-6FA8DA61130D}"/>
                </a:ext>
              </a:extLst>
            </p:cNvPr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" name="矩形 27">
              <a:extLst>
                <a:ext uri="{FF2B5EF4-FFF2-40B4-BE49-F238E27FC236}">
                  <a16:creationId xmlns:a16="http://schemas.microsoft.com/office/drawing/2014/main" id="{379C069B-E2AE-4DAE-9FF5-E80E0BCAF385}"/>
                </a:ext>
              </a:extLst>
            </p:cNvPr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矩形 28">
              <a:extLst>
                <a:ext uri="{FF2B5EF4-FFF2-40B4-BE49-F238E27FC236}">
                  <a16:creationId xmlns:a16="http://schemas.microsoft.com/office/drawing/2014/main" id="{98A07B07-FBED-45A4-BCE8-1DED96B86ECF}"/>
                </a:ext>
              </a:extLst>
            </p:cNvPr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矩形 29">
              <a:extLst>
                <a:ext uri="{FF2B5EF4-FFF2-40B4-BE49-F238E27FC236}">
                  <a16:creationId xmlns:a16="http://schemas.microsoft.com/office/drawing/2014/main" id="{B4E0F0C8-41F6-4F37-A599-99EF8B99237D}"/>
                </a:ext>
              </a:extLst>
            </p:cNvPr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2" name="矩形 30">
              <a:extLst>
                <a:ext uri="{FF2B5EF4-FFF2-40B4-BE49-F238E27FC236}">
                  <a16:creationId xmlns:a16="http://schemas.microsoft.com/office/drawing/2014/main" id="{3C767128-0DE9-493E-B2F5-C8DFE9EB0812}"/>
                </a:ext>
              </a:extLst>
            </p:cNvPr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矩形 31">
              <a:extLst>
                <a:ext uri="{FF2B5EF4-FFF2-40B4-BE49-F238E27FC236}">
                  <a16:creationId xmlns:a16="http://schemas.microsoft.com/office/drawing/2014/main" id="{B53A2D8C-D11C-4F3E-B7B2-69B282553B24}"/>
                </a:ext>
              </a:extLst>
            </p:cNvPr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5" name="矩形 32">
              <a:extLst>
                <a:ext uri="{FF2B5EF4-FFF2-40B4-BE49-F238E27FC236}">
                  <a16:creationId xmlns:a16="http://schemas.microsoft.com/office/drawing/2014/main" id="{4D29BFC5-9A5B-490E-9B22-C9446AF15FA3}"/>
                </a:ext>
              </a:extLst>
            </p:cNvPr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7" name="矩形 33">
              <a:extLst>
                <a:ext uri="{FF2B5EF4-FFF2-40B4-BE49-F238E27FC236}">
                  <a16:creationId xmlns:a16="http://schemas.microsoft.com/office/drawing/2014/main" id="{FB65E75E-A871-4DD4-9329-91C0317A2C59}"/>
                </a:ext>
              </a:extLst>
            </p:cNvPr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矩形 34">
              <a:extLst>
                <a:ext uri="{FF2B5EF4-FFF2-40B4-BE49-F238E27FC236}">
                  <a16:creationId xmlns:a16="http://schemas.microsoft.com/office/drawing/2014/main" id="{DB5850B6-0DC2-4A2A-8AA2-FD8532E46DEF}"/>
                </a:ext>
              </a:extLst>
            </p:cNvPr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pic>
        <p:nvPicPr>
          <p:cNvPr id="31" name="Picture 2" descr="E:\工作网盘\维普\市场部\中刊7.0手机助手-二维码.jpg">
            <a:extLst>
              <a:ext uri="{FF2B5EF4-FFF2-40B4-BE49-F238E27FC236}">
                <a16:creationId xmlns:a16="http://schemas.microsoft.com/office/drawing/2014/main" id="{44F18EE2-E442-4E06-A93C-1D0275C5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09" y="1782240"/>
            <a:ext cx="2861714" cy="288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文本框 44">
            <a:extLst>
              <a:ext uri="{FF2B5EF4-FFF2-40B4-BE49-F238E27FC236}">
                <a16:creationId xmlns:a16="http://schemas.microsoft.com/office/drawing/2014/main" id="{5F21C405-A311-405D-AD1F-A521EE08E294}"/>
              </a:ext>
            </a:extLst>
          </p:cNvPr>
          <p:cNvSpPr txBox="1"/>
          <p:nvPr/>
        </p:nvSpPr>
        <p:spPr>
          <a:xfrm>
            <a:off x="496775" y="519793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33" name="矩形 14">
            <a:extLst>
              <a:ext uri="{FF2B5EF4-FFF2-40B4-BE49-F238E27FC236}">
                <a16:creationId xmlns:a16="http://schemas.microsoft.com/office/drawing/2014/main" id="{CC90BC8F-DDBC-4540-9E32-7D2908FCC3A1}"/>
              </a:ext>
            </a:extLst>
          </p:cNvPr>
          <p:cNvSpPr/>
          <p:nvPr/>
        </p:nvSpPr>
        <p:spPr>
          <a:xfrm>
            <a:off x="637488" y="1116991"/>
            <a:ext cx="87122" cy="84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4" name="矩形 14">
            <a:extLst>
              <a:ext uri="{FF2B5EF4-FFF2-40B4-BE49-F238E27FC236}">
                <a16:creationId xmlns:a16="http://schemas.microsoft.com/office/drawing/2014/main" id="{D11DA01D-D6C6-4C5D-9538-C095E3856233}"/>
              </a:ext>
            </a:extLst>
          </p:cNvPr>
          <p:cNvSpPr/>
          <p:nvPr/>
        </p:nvSpPr>
        <p:spPr>
          <a:xfrm>
            <a:off x="900245" y="1116984"/>
            <a:ext cx="87122" cy="84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5" name="矩形 14">
            <a:extLst>
              <a:ext uri="{FF2B5EF4-FFF2-40B4-BE49-F238E27FC236}">
                <a16:creationId xmlns:a16="http://schemas.microsoft.com/office/drawing/2014/main" id="{EC113761-9EDB-4B9D-B3DC-7D93A97D695A}"/>
              </a:ext>
            </a:extLst>
          </p:cNvPr>
          <p:cNvSpPr/>
          <p:nvPr/>
        </p:nvSpPr>
        <p:spPr>
          <a:xfrm>
            <a:off x="1173507" y="1116989"/>
            <a:ext cx="87122" cy="84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animBg="1"/>
      <p:bldP spid="11" grpId="0" animBg="1"/>
      <p:bldP spid="32" grpId="0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644</Words>
  <Application>Microsoft Office PowerPoint</Application>
  <PresentationFormat>全屏显示(4:3)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Century Gothic</vt:lpstr>
      <vt:lpstr>思源黑体 CN Normal</vt:lpstr>
      <vt:lpstr>思源黑体 CN Bold</vt:lpstr>
      <vt:lpstr>微软雅黑</vt:lpstr>
      <vt:lpstr>Arial</vt:lpstr>
      <vt:lpstr>思源黑体 CN Medium</vt:lpstr>
      <vt:lpstr>方正兰亭纤黑简体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李 杰材</cp:lastModifiedBy>
  <cp:revision>253</cp:revision>
  <dcterms:created xsi:type="dcterms:W3CDTF">2015-04-26T00:57:00Z</dcterms:created>
  <dcterms:modified xsi:type="dcterms:W3CDTF">2019-03-24T23:34:55Z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